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9" r:id="rId1"/>
    <p:sldMasterId id="2147483700" r:id="rId2"/>
  </p:sldMasterIdLst>
  <p:notesMasterIdLst>
    <p:notesMasterId r:id="rId56"/>
  </p:notesMasterIdLst>
  <p:sldIdLst>
    <p:sldId id="330" r:id="rId3"/>
    <p:sldId id="329" r:id="rId4"/>
    <p:sldId id="258" r:id="rId5"/>
    <p:sldId id="259" r:id="rId6"/>
    <p:sldId id="316" r:id="rId7"/>
    <p:sldId id="311" r:id="rId8"/>
    <p:sldId id="324" r:id="rId9"/>
    <p:sldId id="325" r:id="rId10"/>
    <p:sldId id="261" r:id="rId11"/>
    <p:sldId id="335" r:id="rId12"/>
    <p:sldId id="320" r:id="rId13"/>
    <p:sldId id="262" r:id="rId14"/>
    <p:sldId id="313" r:id="rId15"/>
    <p:sldId id="339" r:id="rId16"/>
    <p:sldId id="338" r:id="rId17"/>
    <p:sldId id="314" r:id="rId18"/>
    <p:sldId id="263" r:id="rId19"/>
    <p:sldId id="326" r:id="rId20"/>
    <p:sldId id="265" r:id="rId21"/>
    <p:sldId id="301" r:id="rId22"/>
    <p:sldId id="302" r:id="rId23"/>
    <p:sldId id="299" r:id="rId24"/>
    <p:sldId id="268" r:id="rId25"/>
    <p:sldId id="297" r:id="rId26"/>
    <p:sldId id="267" r:id="rId27"/>
    <p:sldId id="331" r:id="rId28"/>
    <p:sldId id="269" r:id="rId29"/>
    <p:sldId id="323" r:id="rId30"/>
    <p:sldId id="270" r:id="rId31"/>
    <p:sldId id="271" r:id="rId32"/>
    <p:sldId id="306" r:id="rId33"/>
    <p:sldId id="304" r:id="rId34"/>
    <p:sldId id="305" r:id="rId35"/>
    <p:sldId id="310" r:id="rId36"/>
    <p:sldId id="337" r:id="rId37"/>
    <p:sldId id="340" r:id="rId38"/>
    <p:sldId id="332" r:id="rId39"/>
    <p:sldId id="334" r:id="rId40"/>
    <p:sldId id="333" r:id="rId41"/>
    <p:sldId id="336" r:id="rId42"/>
    <p:sldId id="274" r:id="rId43"/>
    <p:sldId id="275" r:id="rId44"/>
    <p:sldId id="277" r:id="rId45"/>
    <p:sldId id="278" r:id="rId46"/>
    <p:sldId id="279" r:id="rId47"/>
    <p:sldId id="280" r:id="rId48"/>
    <p:sldId id="298" r:id="rId49"/>
    <p:sldId id="281" r:id="rId50"/>
    <p:sldId id="284" r:id="rId51"/>
    <p:sldId id="285" r:id="rId52"/>
    <p:sldId id="286" r:id="rId53"/>
    <p:sldId id="282" r:id="rId54"/>
    <p:sldId id="283"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CAFF"/>
    <a:srgbClr val="E1E9E9"/>
    <a:srgbClr val="A17092"/>
    <a:srgbClr val="E4E4E4"/>
    <a:srgbClr val="B2B2B2"/>
    <a:srgbClr val="EEACE5"/>
    <a:srgbClr val="A0D5D5"/>
    <a:srgbClr val="CED5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1"/>
    <p:restoredTop sz="88939"/>
  </p:normalViewPr>
  <p:slideViewPr>
    <p:cSldViewPr snapToGrid="0" snapToObjects="1">
      <p:cViewPr>
        <p:scale>
          <a:sx n="110" d="100"/>
          <a:sy n="110" d="100"/>
        </p:scale>
        <p:origin x="184" y="600"/>
      </p:cViewPr>
      <p:guideLst/>
    </p:cSldViewPr>
  </p:slideViewPr>
  <p:outlineViewPr>
    <p:cViewPr>
      <p:scale>
        <a:sx n="33" d="100"/>
        <a:sy n="33" d="100"/>
      </p:scale>
      <p:origin x="0" y="-14784"/>
    </p:cViewPr>
  </p:outlineViewPr>
  <p:notesTextViewPr>
    <p:cViewPr>
      <p:scale>
        <a:sx n="65" d="100"/>
        <a:sy n="6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ev.mysql.com/doc/refman/5.7/en/mysql-innodb-cluster-userguide.html" TargetMode="External"/><Relationship Id="rId4" Type="http://schemas.openxmlformats.org/officeDocument/2006/relationships/hyperlink" Target="https://dev.mysql.com/doc/refman/5.7/en/group-replication.html"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v.mysql.com/doc/refman/5.7/en/mysql-innodb-cluster-userguide.html" TargetMode="External"/><Relationship Id="rId4" Type="http://schemas.openxmlformats.org/officeDocument/2006/relationships/hyperlink" Target="https://dev.mysql.com/doc/refman/5.7/en/group-replication.html"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ev.mysql.com/doc/refman/5.7/en/mysql-innodb-cluster-userguide.html" TargetMode="External"/><Relationship Id="rId4" Type="http://schemas.openxmlformats.org/officeDocument/2006/relationships/hyperlink" Target="https://dev.mysql.com/doc/refman/5.7/en/group-replication.html"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mysql.com/doc/refman/5.7/en/mysql-innodb-cluster-userguide.html" TargetMode="External"/><Relationship Id="rId4" Type="http://schemas.openxmlformats.org/officeDocument/2006/relationships/hyperlink" Target="https://dev.mysql.com/doc/refman/5.7/en/group-replication.html" TargetMode="External"/><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rclone.org/" TargetMode="External"/><Relationship Id="rId4" Type="http://schemas.openxmlformats.org/officeDocument/2006/relationships/hyperlink" Target="https://www.percona.com/doc/percona-xtrabackup/2.4/index.html" TargetMode="External"/><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wikipedia.org/wiki/Relational_database_management_system" TargetMode="External"/><Relationship Id="rId4" Type="http://schemas.openxmlformats.org/officeDocument/2006/relationships/hyperlink" Target="https://en.wikipedia.org/wiki/Database_management_system" TargetMode="External"/><Relationship Id="rId5" Type="http://schemas.openxmlformats.org/officeDocument/2006/relationships/hyperlink" Target="https://en.wikipedia.org/wiki/NoSQL" TargetMode="External"/><Relationship Id="rId6" Type="http://schemas.openxmlformats.org/officeDocument/2006/relationships/hyperlink" Target="https://en.wikipedia.org/wiki/Online_transaction_processing" TargetMode="External"/><Relationship Id="rId7" Type="http://schemas.openxmlformats.org/officeDocument/2006/relationships/hyperlink" Target="https://en.wikipedia.org/wiki/ACID" TargetMode="External"/><Relationship Id="rId8" Type="http://schemas.openxmlformats.org/officeDocument/2006/relationships/hyperlink" Target="https://en.wikipedia.org/wiki/Atomicity_(database_systems)" TargetMode="External"/><Relationship Id="rId9" Type="http://schemas.openxmlformats.org/officeDocument/2006/relationships/hyperlink" Target="https://en.wikipedia.org/wiki/Consistency_(database_systems)" TargetMode="External"/><Relationship Id="rId10" Type="http://schemas.openxmlformats.org/officeDocument/2006/relationships/hyperlink" Target="https://en.wikipedia.org/wiki/Isolation_(database_systems)" TargetMode="External"/><Relationship Id="rId11" Type="http://schemas.openxmlformats.org/officeDocument/2006/relationships/hyperlink" Target="https://en.wikipedia.org/wiki/Durability_(database_systems)" TargetMode="External"/><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elastic.co/blog/beats-6-0-0-alpha1-released" TargetMode="External"/><Relationship Id="rId4" Type="http://schemas.openxmlformats.org/officeDocument/2006/relationships/hyperlink" Target="https://www.elastic.co/blog/brewing-in-beats-graphite-module-in-metricbeat"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baseline="0" dirty="0" smtClean="0">
                <a:solidFill>
                  <a:srgbClr val="000000"/>
                </a:solidFill>
                <a:latin typeface="Calibri"/>
                <a:ea typeface="Calibri"/>
                <a:cs typeface="Calibri"/>
                <a:sym typeface="Calibri"/>
              </a:rPr>
              <a:t>0-1 min 15:51</a:t>
            </a:r>
            <a:endParaRPr sz="825" b="0" i="0" u="none" strike="noStrike" cap="none" dirty="0">
              <a:solidFill>
                <a:srgbClr val="000000"/>
              </a:solidFill>
              <a:latin typeface="Calibri"/>
              <a:ea typeface="Calibri"/>
              <a:cs typeface="Calibri"/>
              <a:sym typeface="Calibri"/>
            </a:endParaRPr>
          </a:p>
        </p:txBody>
      </p:sp>
      <p:sp>
        <p:nvSpPr>
          <p:cNvPr id="347" name="Shape 347"/>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0944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2.5-3.5 minutes 15:53:30</a:t>
            </a:r>
            <a:endParaRPr sz="825" b="0" i="0" u="none" strike="noStrike" cap="none" dirty="0">
              <a:solidFill>
                <a:srgbClr val="000000"/>
              </a:solidFill>
              <a:latin typeface="Calibri"/>
              <a:ea typeface="Calibri"/>
              <a:cs typeface="Calibri"/>
              <a:sym typeface="Calibri"/>
            </a:endParaRPr>
          </a:p>
        </p:txBody>
      </p:sp>
      <p:sp>
        <p:nvSpPr>
          <p:cNvPr id="386" name="Shape 386"/>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218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00" dirty="0" smtClean="0">
                <a:latin typeface="Calibri"/>
                <a:ea typeface="Calibri"/>
                <a:cs typeface="Calibri"/>
                <a:sym typeface="Calibri"/>
              </a:rPr>
              <a:t>4.5-5 min 15:55</a:t>
            </a:r>
          </a:p>
          <a:p>
            <a:pPr marL="0" marR="0" lvl="0" indent="0" algn="l" rtl="0">
              <a:spcBef>
                <a:spcPts val="0"/>
              </a:spcBef>
              <a:buClr>
                <a:srgbClr val="000000"/>
              </a:buClr>
              <a:buFont typeface="Calibri"/>
              <a:buNone/>
            </a:pPr>
            <a:endParaRPr sz="800" dirty="0">
              <a:latin typeface="Calibri"/>
              <a:ea typeface="Calibri"/>
              <a:cs typeface="Calibri"/>
              <a:sym typeface="Calibri"/>
            </a:endParaRPr>
          </a:p>
          <a:p>
            <a:pPr marL="457200" lvl="0" indent="-279400" rtl="0">
              <a:lnSpc>
                <a:spcPct val="90000"/>
              </a:lnSpc>
              <a:spcBef>
                <a:spcPts val="0"/>
              </a:spcBef>
              <a:buClr>
                <a:srgbClr val="9F9F9F"/>
              </a:buClr>
              <a:buSzPts val="800"/>
              <a:buFont typeface="Calibri"/>
              <a:buChar char="●"/>
            </a:pPr>
            <a:r>
              <a:rPr lang="en" sz="800" dirty="0" err="1">
                <a:solidFill>
                  <a:schemeClr val="dk1"/>
                </a:solidFill>
                <a:latin typeface="Calibri"/>
                <a:ea typeface="Calibri"/>
                <a:cs typeface="Calibri"/>
                <a:sym typeface="Calibri"/>
              </a:rPr>
              <a:t>PersistentVolume</a:t>
            </a:r>
            <a:r>
              <a:rPr lang="en" sz="800" dirty="0">
                <a:solidFill>
                  <a:schemeClr val="dk1"/>
                </a:solidFill>
                <a:latin typeface="Calibri"/>
                <a:ea typeface="Calibri"/>
                <a:cs typeface="Calibri"/>
                <a:sym typeface="Calibri"/>
              </a:rPr>
              <a:t>: Disk resources available</a:t>
            </a:r>
          </a:p>
          <a:p>
            <a:pPr marL="457200" lvl="0" indent="-279400" rtl="0">
              <a:lnSpc>
                <a:spcPct val="90000"/>
              </a:lnSpc>
              <a:spcBef>
                <a:spcPts val="0"/>
              </a:spcBef>
              <a:buClr>
                <a:srgbClr val="9F9F9F"/>
              </a:buClr>
              <a:buSzPts val="800"/>
              <a:buFont typeface="Calibri"/>
              <a:buChar char="●"/>
            </a:pPr>
            <a:r>
              <a:rPr lang="en" sz="800" dirty="0" err="1">
                <a:solidFill>
                  <a:schemeClr val="dk1"/>
                </a:solidFill>
                <a:latin typeface="Calibri"/>
                <a:ea typeface="Calibri"/>
                <a:cs typeface="Calibri"/>
                <a:sym typeface="Calibri"/>
              </a:rPr>
              <a:t>PersistentVolumeClaim</a:t>
            </a:r>
            <a:r>
              <a:rPr lang="en" sz="800" dirty="0">
                <a:solidFill>
                  <a:schemeClr val="dk1"/>
                </a:solidFill>
                <a:latin typeface="Calibri"/>
                <a:ea typeface="Calibri"/>
                <a:cs typeface="Calibri"/>
                <a:sym typeface="Calibri"/>
              </a:rPr>
              <a:t>: Used by pod</a:t>
            </a:r>
          </a:p>
          <a:p>
            <a:pPr marL="457200" lvl="0" indent="-279400" rtl="0">
              <a:lnSpc>
                <a:spcPct val="90000"/>
              </a:lnSpc>
              <a:spcBef>
                <a:spcPts val="0"/>
              </a:spcBef>
              <a:buClr>
                <a:schemeClr val="dk1"/>
              </a:buClr>
              <a:buSzPts val="800"/>
              <a:buFont typeface="Calibri"/>
              <a:buChar char="●"/>
            </a:pPr>
            <a:r>
              <a:rPr lang="en" sz="800" dirty="0" err="1">
                <a:solidFill>
                  <a:schemeClr val="dk1"/>
                </a:solidFill>
                <a:latin typeface="Calibri"/>
                <a:ea typeface="Calibri"/>
                <a:cs typeface="Calibri"/>
                <a:sym typeface="Calibri"/>
              </a:rPr>
              <a:t>VolumeClaimTemplates</a:t>
            </a:r>
            <a:r>
              <a:rPr lang="en" sz="800" dirty="0">
                <a:solidFill>
                  <a:schemeClr val="dk1"/>
                </a:solidFill>
                <a:latin typeface="Calibri"/>
                <a:ea typeface="Calibri"/>
                <a:cs typeface="Calibri"/>
                <a:sym typeface="Calibri"/>
              </a:rPr>
              <a:t>: </a:t>
            </a:r>
            <a:r>
              <a:rPr lang="en" sz="800" dirty="0">
                <a:solidFill>
                  <a:srgbClr val="545454"/>
                </a:solidFill>
                <a:highlight>
                  <a:srgbClr val="FFFFFF"/>
                </a:highlight>
                <a:latin typeface="Roboto"/>
                <a:ea typeface="Roboto"/>
                <a:cs typeface="Roboto"/>
                <a:sym typeface="Roboto"/>
              </a:rPr>
              <a:t>mapping network identities to claims</a:t>
            </a:r>
          </a:p>
          <a:p>
            <a:pPr marL="457200" lvl="0" indent="-279400" rtl="0">
              <a:lnSpc>
                <a:spcPct val="90000"/>
              </a:lnSpc>
              <a:spcBef>
                <a:spcPts val="0"/>
              </a:spcBef>
              <a:buClr>
                <a:srgbClr val="9F9F9F"/>
              </a:buClr>
              <a:buSzPts val="800"/>
              <a:buFont typeface="Calibri"/>
              <a:buChar char="●"/>
            </a:pPr>
            <a:r>
              <a:rPr lang="en" sz="800" dirty="0" err="1">
                <a:solidFill>
                  <a:schemeClr val="dk1"/>
                </a:solidFill>
                <a:latin typeface="Calibri"/>
                <a:ea typeface="Calibri"/>
                <a:cs typeface="Calibri"/>
                <a:sym typeface="Calibri"/>
              </a:rPr>
              <a:t>StorageClasses</a:t>
            </a:r>
            <a:r>
              <a:rPr lang="en" sz="800" dirty="0">
                <a:solidFill>
                  <a:schemeClr val="dk1"/>
                </a:solidFill>
                <a:latin typeface="Calibri"/>
                <a:ea typeface="Calibri"/>
                <a:cs typeface="Calibri"/>
                <a:sym typeface="Calibri"/>
              </a:rPr>
              <a:t>: describes classes of storage - quality of service levels</a:t>
            </a:r>
          </a:p>
          <a:p>
            <a:pPr marL="457200" lvl="0"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Types: </a:t>
            </a:r>
            <a:r>
              <a:rPr lang="en" sz="800" dirty="0" err="1">
                <a:solidFill>
                  <a:schemeClr val="dk1"/>
                </a:solidFill>
                <a:latin typeface="Calibri"/>
                <a:ea typeface="Calibri"/>
                <a:cs typeface="Calibri"/>
                <a:sym typeface="Calibri"/>
              </a:rPr>
              <a:t>gcPersistentDisk</a:t>
            </a:r>
            <a:r>
              <a:rPr lang="en" sz="800" dirty="0">
                <a:solidFill>
                  <a:schemeClr val="dk1"/>
                </a:solidFill>
                <a:latin typeface="Calibri"/>
                <a:ea typeface="Calibri"/>
                <a:cs typeface="Calibri"/>
                <a:sym typeface="Calibri"/>
              </a:rPr>
              <a:t>, </a:t>
            </a:r>
            <a:r>
              <a:rPr lang="en" sz="800" dirty="0" err="1">
                <a:solidFill>
                  <a:schemeClr val="dk1"/>
                </a:solidFill>
                <a:latin typeface="Calibri"/>
                <a:ea typeface="Calibri"/>
                <a:cs typeface="Calibri"/>
                <a:sym typeface="Calibri"/>
              </a:rPr>
              <a:t>awsElasticBlockStore</a:t>
            </a:r>
            <a:r>
              <a:rPr lang="en" sz="800" dirty="0">
                <a:solidFill>
                  <a:schemeClr val="dk1"/>
                </a:solidFill>
                <a:latin typeface="Calibri"/>
                <a:ea typeface="Calibri"/>
                <a:cs typeface="Calibri"/>
                <a:sym typeface="Calibri"/>
              </a:rPr>
              <a:t>, NFS, </a:t>
            </a:r>
            <a:r>
              <a:rPr lang="en" sz="800" dirty="0" err="1">
                <a:solidFill>
                  <a:schemeClr val="dk1"/>
                </a:solidFill>
                <a:latin typeface="Calibri"/>
                <a:ea typeface="Calibri"/>
                <a:cs typeface="Calibri"/>
                <a:sym typeface="Calibri"/>
              </a:rPr>
              <a:t>Ceph</a:t>
            </a:r>
            <a:r>
              <a:rPr lang="en" sz="800" dirty="0">
                <a:solidFill>
                  <a:schemeClr val="dk1"/>
                </a:solidFill>
                <a:latin typeface="Calibri"/>
                <a:ea typeface="Calibri"/>
                <a:cs typeface="Calibri"/>
                <a:sym typeface="Calibri"/>
              </a:rPr>
              <a:t>, </a:t>
            </a:r>
            <a:r>
              <a:rPr lang="en" sz="800" dirty="0" err="1">
                <a:solidFill>
                  <a:schemeClr val="dk1"/>
                </a:solidFill>
                <a:latin typeface="Calibri"/>
                <a:ea typeface="Calibri"/>
                <a:cs typeface="Calibri"/>
                <a:sym typeface="Calibri"/>
              </a:rPr>
              <a:t>Glusterfs</a:t>
            </a:r>
            <a:r>
              <a:rPr lang="en" sz="800" dirty="0">
                <a:solidFill>
                  <a:schemeClr val="dk1"/>
                </a:solidFill>
                <a:latin typeface="Calibri"/>
                <a:ea typeface="Calibri"/>
                <a:cs typeface="Calibri"/>
                <a:sym typeface="Calibri"/>
              </a:rPr>
              <a:t>, ... </a:t>
            </a:r>
          </a:p>
          <a:p>
            <a:pPr marL="457200" lvl="0"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With </a:t>
            </a:r>
            <a:r>
              <a:rPr lang="en" sz="800" dirty="0" err="1">
                <a:solidFill>
                  <a:schemeClr val="dk1"/>
                </a:solidFill>
                <a:latin typeface="Calibri"/>
                <a:ea typeface="Calibri"/>
                <a:cs typeface="Calibri"/>
                <a:sym typeface="Calibri"/>
              </a:rPr>
              <a:t>StatefulSets</a:t>
            </a:r>
            <a:r>
              <a:rPr lang="en" sz="800" dirty="0">
                <a:solidFill>
                  <a:schemeClr val="dk1"/>
                </a:solidFill>
                <a:latin typeface="Calibri"/>
                <a:ea typeface="Calibri"/>
                <a:cs typeface="Calibri"/>
                <a:sym typeface="Calibri"/>
              </a:rPr>
              <a:t>, dynamic allocation using </a:t>
            </a:r>
            <a:r>
              <a:rPr lang="en" sz="800" dirty="0" err="1">
                <a:solidFill>
                  <a:schemeClr val="dk1"/>
                </a:solidFill>
                <a:latin typeface="Calibri"/>
                <a:ea typeface="Calibri"/>
                <a:cs typeface="Calibri"/>
                <a:sym typeface="Calibri"/>
              </a:rPr>
              <a:t>volumeClaimTemplates</a:t>
            </a:r>
            <a:r>
              <a:rPr lang="en" sz="800" dirty="0">
                <a:solidFill>
                  <a:schemeClr val="dk1"/>
                </a:solidFill>
                <a:latin typeface="Calibri"/>
                <a:ea typeface="Calibri"/>
                <a:cs typeface="Calibri"/>
                <a:sym typeface="Calibri"/>
              </a:rPr>
              <a:t> with </a:t>
            </a:r>
            <a:r>
              <a:rPr lang="en" sz="800" dirty="0" err="1">
                <a:solidFill>
                  <a:schemeClr val="dk1"/>
                </a:solidFill>
                <a:latin typeface="Calibri"/>
                <a:ea typeface="Calibri"/>
                <a:cs typeface="Calibri"/>
                <a:sym typeface="Calibri"/>
              </a:rPr>
              <a:t>storageClassName</a:t>
            </a:r>
            <a:endParaRPr lang="en" sz="800" dirty="0">
              <a:solidFill>
                <a:schemeClr val="dk1"/>
              </a:solidFill>
              <a:latin typeface="Calibri"/>
              <a:ea typeface="Calibri"/>
              <a:cs typeface="Calibri"/>
              <a:sym typeface="Calibri"/>
            </a:endParaRPr>
          </a:p>
          <a:p>
            <a:pPr marL="0" marR="0" lvl="0" indent="0" algn="l" rtl="0">
              <a:spcBef>
                <a:spcPts val="0"/>
              </a:spcBef>
              <a:buClr>
                <a:srgbClr val="000000"/>
              </a:buClr>
              <a:buFont typeface="Calibri"/>
              <a:buNone/>
            </a:pPr>
            <a:endParaRPr sz="825" dirty="0">
              <a:latin typeface="Calibri"/>
              <a:ea typeface="Calibri"/>
              <a:cs typeface="Calibri"/>
              <a:sym typeface="Calibri"/>
            </a:endParaRPr>
          </a:p>
        </p:txBody>
      </p:sp>
      <p:sp>
        <p:nvSpPr>
          <p:cNvPr id="411" name="Shape 411"/>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Shape 104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endParaRPr sz="825" b="0" i="0" u="none" strike="noStrike" cap="none">
              <a:solidFill>
                <a:srgbClr val="000000"/>
              </a:solidFill>
              <a:latin typeface="Calibri"/>
              <a:ea typeface="Calibri"/>
              <a:cs typeface="Calibri"/>
              <a:sym typeface="Calibri"/>
            </a:endParaRPr>
          </a:p>
        </p:txBody>
      </p:sp>
      <p:sp>
        <p:nvSpPr>
          <p:cNvPr id="1048" name="Shape 104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21247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Shape 104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endParaRPr sz="825" b="0" i="0" u="none" strike="noStrike" cap="none">
              <a:solidFill>
                <a:srgbClr val="000000"/>
              </a:solidFill>
              <a:latin typeface="Calibri"/>
              <a:ea typeface="Calibri"/>
              <a:cs typeface="Calibri"/>
              <a:sym typeface="Calibri"/>
            </a:endParaRPr>
          </a:p>
        </p:txBody>
      </p:sp>
      <p:sp>
        <p:nvSpPr>
          <p:cNvPr id="1048" name="Shape 104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52115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Shape 104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endParaRPr sz="825" b="0" i="0" u="none" strike="noStrike" cap="none">
              <a:solidFill>
                <a:srgbClr val="000000"/>
              </a:solidFill>
              <a:latin typeface="Calibri"/>
              <a:ea typeface="Calibri"/>
              <a:cs typeface="Calibri"/>
              <a:sym typeface="Calibri"/>
            </a:endParaRPr>
          </a:p>
        </p:txBody>
      </p:sp>
      <p:sp>
        <p:nvSpPr>
          <p:cNvPr id="1048" name="Shape 104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309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Shape 10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6" name="Shape 10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sz="1600" dirty="0" err="1" smtClean="0"/>
              <a:t>Stickyness</a:t>
            </a:r>
            <a:r>
              <a:rPr lang="en-US" sz="1600" dirty="0" smtClean="0"/>
              <a:t> of storage, Pin to machines/nodes</a:t>
            </a:r>
            <a:br>
              <a:rPr lang="en-US" sz="1600" dirty="0" smtClean="0"/>
            </a:br>
            <a:r>
              <a:rPr lang="en" sz="1600" dirty="0" smtClean="0"/>
              <a:t>Borg </a:t>
            </a:r>
            <a:r>
              <a:rPr lang="en" sz="1600" dirty="0"/>
              <a:t>uses this in production -</a:t>
            </a:r>
            <a:br>
              <a:rPr lang="en" sz="1600" dirty="0"/>
            </a:br>
            <a:r>
              <a:rPr lang="en" sz="1600" dirty="0"/>
              <a:t>Why on k8s: pack these things to a given machine - split databases into small pieces </a:t>
            </a:r>
          </a:p>
          <a:p>
            <a:pPr marL="0" lvl="0" indent="0" rtl="0">
              <a:spcBef>
                <a:spcPts val="0"/>
              </a:spcBef>
              <a:buNone/>
            </a:pPr>
            <a:r>
              <a:rPr lang="en" sz="1600" dirty="0"/>
              <a:t>Kubernetes helps to manage the explosion of items when you split your databases</a:t>
            </a:r>
          </a:p>
          <a:p>
            <a:pPr marL="0" lvl="0" indent="0" rtl="0">
              <a:spcBef>
                <a:spcPts val="0"/>
              </a:spcBef>
              <a:buNone/>
            </a:pPr>
            <a:r>
              <a:rPr lang="en" sz="1600" dirty="0"/>
              <a:t>Allows you to manage 1000s of things as one entity</a:t>
            </a:r>
            <a:br>
              <a:rPr lang="en" sz="1600" dirty="0"/>
            </a:br>
            <a:r>
              <a:rPr lang="en" sz="1600" dirty="0"/>
              <a:t/>
            </a:r>
            <a:br>
              <a:rPr lang="en" sz="1600" dirty="0"/>
            </a:br>
            <a:r>
              <a:rPr lang="en" sz="1600" dirty="0" err="1"/>
              <a:t>Vitess</a:t>
            </a:r>
            <a:r>
              <a:rPr lang="en" sz="1600" dirty="0"/>
              <a:t> - bare metal vs. k8s : large number of scripts on BM, hard-coding, </a:t>
            </a:r>
            <a:r>
              <a:rPr lang="en" sz="1600" dirty="0" err="1"/>
              <a:t>etc</a:t>
            </a:r>
            <a:r>
              <a:rPr lang="en" sz="1600" dirty="0"/>
              <a:t>, whereas k8s dynamic, easier to manage, abstracted, scripts easier to maintain</a:t>
            </a:r>
            <a:br>
              <a:rPr lang="en" sz="1600" dirty="0"/>
            </a:br>
            <a:r>
              <a:rPr lang="en" sz="1600" dirty="0"/>
              <a:t/>
            </a:r>
            <a:br>
              <a:rPr lang="en" sz="1600" dirty="0"/>
            </a:br>
            <a:r>
              <a:rPr lang="en" sz="1600" dirty="0"/>
              <a:t>Anti-affinity: don’t share slaves on same host</a:t>
            </a:r>
          </a:p>
        </p:txBody>
      </p:sp>
    </p:spTree>
    <p:extLst>
      <p:ext uri="{BB962C8B-B14F-4D97-AF65-F5344CB8AC3E}">
        <p14:creationId xmlns:p14="http://schemas.microsoft.com/office/powerpoint/2010/main" val="694839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dirty="0" smtClean="0">
                <a:latin typeface="Calibri"/>
                <a:ea typeface="Calibri"/>
                <a:cs typeface="Calibri"/>
                <a:sym typeface="Calibri"/>
              </a:rPr>
              <a:t>5-6.5 min 15:56:30</a:t>
            </a:r>
          </a:p>
          <a:p>
            <a:pPr marL="0" marR="0" lvl="0" indent="0" algn="l" rtl="0">
              <a:spcBef>
                <a:spcPts val="0"/>
              </a:spcBef>
              <a:buClr>
                <a:srgbClr val="000000"/>
              </a:buClr>
              <a:buFont typeface="Calibri"/>
              <a:buNone/>
            </a:pPr>
            <a:endParaRPr lang="en-US" sz="825" dirty="0" smtClean="0">
              <a:latin typeface="Calibri"/>
              <a:ea typeface="Calibri"/>
              <a:cs typeface="Calibri"/>
              <a:sym typeface="Calibri"/>
            </a:endParaRPr>
          </a:p>
          <a:p>
            <a:pPr marL="0" marR="0" lvl="0" indent="0" algn="l" rtl="0">
              <a:spcBef>
                <a:spcPts val="0"/>
              </a:spcBef>
              <a:buClr>
                <a:srgbClr val="000000"/>
              </a:buClr>
              <a:buFont typeface="Calibri"/>
              <a:buNone/>
            </a:pPr>
            <a:r>
              <a:rPr lang="en" sz="825" dirty="0" err="1" smtClean="0">
                <a:latin typeface="Calibri"/>
                <a:ea typeface="Calibri"/>
                <a:cs typeface="Calibri"/>
                <a:sym typeface="Calibri"/>
              </a:rPr>
              <a:t>StatefulSet</a:t>
            </a:r>
            <a:r>
              <a:rPr lang="en" sz="825" dirty="0" smtClean="0">
                <a:latin typeface="Calibri"/>
                <a:ea typeface="Calibri"/>
                <a:cs typeface="Calibri"/>
                <a:sym typeface="Calibri"/>
              </a:rPr>
              <a:t> </a:t>
            </a:r>
            <a:r>
              <a:rPr lang="en" sz="825" dirty="0">
                <a:latin typeface="Calibri"/>
                <a:ea typeface="Calibri"/>
                <a:cs typeface="Calibri"/>
                <a:sym typeface="Calibri"/>
              </a:rPr>
              <a:t>is the workload API object used to manage </a:t>
            </a:r>
            <a:r>
              <a:rPr lang="en" sz="825" dirty="0" err="1">
                <a:latin typeface="Calibri"/>
                <a:ea typeface="Calibri"/>
                <a:cs typeface="Calibri"/>
                <a:sym typeface="Calibri"/>
              </a:rPr>
              <a:t>stateful</a:t>
            </a:r>
            <a:r>
              <a:rPr lang="en" sz="825" dirty="0">
                <a:latin typeface="Calibri"/>
                <a:ea typeface="Calibri"/>
                <a:cs typeface="Calibri"/>
                <a:sym typeface="Calibri"/>
              </a:rPr>
              <a:t> applications. </a:t>
            </a:r>
          </a:p>
        </p:txBody>
      </p:sp>
      <p:sp>
        <p:nvSpPr>
          <p:cNvPr id="420" name="Shape 420"/>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6.5-7</a:t>
            </a:r>
            <a:r>
              <a:rPr lang="en-US" baseline="0" dirty="0" smtClean="0"/>
              <a:t> </a:t>
            </a:r>
            <a:r>
              <a:rPr lang="en-US" dirty="0" smtClean="0"/>
              <a:t>min 15:57</a:t>
            </a:r>
            <a:endParaRPr dirty="0"/>
          </a:p>
        </p:txBody>
      </p:sp>
    </p:spTree>
    <p:extLst>
      <p:ext uri="{BB962C8B-B14F-4D97-AF65-F5344CB8AC3E}">
        <p14:creationId xmlns:p14="http://schemas.microsoft.com/office/powerpoint/2010/main" val="1848344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5" name="Shape 6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7-</a:t>
            </a:r>
            <a:r>
              <a:rPr lang="en-US" baseline="0" dirty="0" smtClean="0"/>
              <a:t> 7.5 </a:t>
            </a:r>
            <a:r>
              <a:rPr lang="en-US" dirty="0" smtClean="0"/>
              <a:t>min 15:57:30</a:t>
            </a:r>
          </a:p>
          <a:p>
            <a:pPr marL="0" lvl="0" indent="0" rtl="0">
              <a:spcBef>
                <a:spcPts val="0"/>
              </a:spcBef>
              <a:buNone/>
            </a:pPr>
            <a:r>
              <a:rPr lang="en-US" dirty="0" smtClean="0"/>
              <a:t/>
            </a:r>
            <a:br>
              <a:rPr lang="en-US" dirty="0" smtClean="0"/>
            </a:br>
            <a:r>
              <a:rPr lang="en" dirty="0" smtClean="0"/>
              <a:t>Diff </a:t>
            </a:r>
            <a:r>
              <a:rPr lang="en" dirty="0"/>
              <a:t>rep vs. </a:t>
            </a:r>
            <a:r>
              <a:rPr lang="en" dirty="0" err="1"/>
              <a:t>stateful</a:t>
            </a:r>
            <a:r>
              <a:rPr lang="en" dirty="0"/>
              <a:t> set</a:t>
            </a:r>
            <a:br>
              <a:rPr lang="en" dirty="0"/>
            </a:br>
            <a:r>
              <a:rPr lang="en" dirty="0" err="1"/>
              <a:t>Statefulset</a:t>
            </a:r>
            <a:r>
              <a:rPr lang="en" dirty="0"/>
              <a:t> tracks the identify - identify is maintained, doesn’t die with pod, replace it, use the same identity of all objects pod uses (name of service, labels), instance UUID internally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Shape 1092"/>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endParaRPr sz="825" b="0" i="0" u="none" strike="noStrike" cap="none">
              <a:solidFill>
                <a:srgbClr val="000000"/>
              </a:solidFill>
              <a:latin typeface="Calibri"/>
              <a:ea typeface="Calibri"/>
              <a:cs typeface="Calibri"/>
              <a:sym typeface="Calibri"/>
            </a:endParaRPr>
          </a:p>
        </p:txBody>
      </p:sp>
      <p:sp>
        <p:nvSpPr>
          <p:cNvPr id="1093" name="Shape 1093"/>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012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sz="800" dirty="0" smtClean="0"/>
              <a:t>1-2 min 15:52</a:t>
            </a:r>
          </a:p>
          <a:p>
            <a:pPr marL="0" lvl="0" indent="0">
              <a:spcBef>
                <a:spcPts val="0"/>
              </a:spcBef>
              <a:buNone/>
            </a:pPr>
            <a:endParaRPr lang="en-US" sz="800" dirty="0" smtClean="0"/>
          </a:p>
          <a:p>
            <a:pPr marL="0" lvl="0" indent="0">
              <a:spcBef>
                <a:spcPts val="0"/>
              </a:spcBef>
              <a:buNone/>
            </a:pPr>
            <a:r>
              <a:rPr lang="en" sz="800" dirty="0" smtClean="0"/>
              <a:t>Nov </a:t>
            </a:r>
            <a:r>
              <a:rPr lang="en" sz="800" dirty="0"/>
              <a:t>21, Feb 2</a:t>
            </a:r>
            <a:br>
              <a:rPr lang="en" sz="800" dirty="0"/>
            </a:br>
            <a:r>
              <a:rPr lang="en" sz="800" dirty="0"/>
              <a:t/>
            </a:r>
            <a:br>
              <a:rPr lang="en" sz="800" dirty="0"/>
            </a:br>
            <a:r>
              <a:rPr lang="en" sz="800" dirty="0"/>
              <a:t>data centers:</a:t>
            </a:r>
            <a:br>
              <a:rPr lang="en" sz="800" dirty="0"/>
            </a:br>
            <a:r>
              <a:rPr lang="en" sz="800" dirty="0"/>
              <a:t/>
            </a:r>
            <a:br>
              <a:rPr lang="en" sz="800" dirty="0"/>
            </a:br>
            <a:r>
              <a:rPr lang="en" sz="800" dirty="0"/>
              <a:t>Frankfurt</a:t>
            </a:r>
            <a:br>
              <a:rPr lang="en" sz="800" dirty="0"/>
            </a:br>
            <a:r>
              <a:rPr lang="en" sz="800" dirty="0"/>
              <a:t>Ashford VA</a:t>
            </a:r>
            <a:br>
              <a:rPr lang="en" sz="800" dirty="0"/>
            </a:br>
            <a:r>
              <a:rPr lang="en" sz="800" dirty="0"/>
              <a:t>Phoenix AZ</a:t>
            </a:r>
            <a:br>
              <a:rPr lang="en" sz="800" dirty="0"/>
            </a:br>
            <a:r>
              <a:rPr lang="en" sz="800" dirty="0"/>
              <a:t/>
            </a:r>
            <a:br>
              <a:rPr lang="en" sz="800" dirty="0"/>
            </a:br>
            <a:r>
              <a:rPr lang="en" sz="800" dirty="0"/>
              <a:t>planned data centers:</a:t>
            </a:r>
            <a:br>
              <a:rPr lang="en" sz="800" dirty="0"/>
            </a:br>
            <a:r>
              <a:rPr lang="en" sz="800" dirty="0"/>
              <a:t/>
            </a:r>
            <a:br>
              <a:rPr lang="en" sz="800" dirty="0"/>
            </a:br>
            <a:r>
              <a:rPr lang="en" sz="800" dirty="0"/>
              <a:t>one each quarter</a:t>
            </a:r>
            <a:br>
              <a:rPr lang="en" sz="800" dirty="0"/>
            </a:br>
            <a:r>
              <a:rPr lang="en" sz="800" dirty="0"/>
              <a:t>London next - this quarter</a:t>
            </a:r>
            <a:br>
              <a:rPr lang="en" sz="800" dirty="0"/>
            </a:br>
            <a:r>
              <a:rPr lang="en" sz="800" dirty="0"/>
              <a:t>Singapore next - next quarter</a:t>
            </a:r>
            <a:br>
              <a:rPr lang="en" sz="800" dirty="0"/>
            </a:br>
            <a:r>
              <a:rPr lang="en" sz="800" dirty="0"/>
              <a:t/>
            </a:r>
            <a:br>
              <a:rPr lang="en" sz="800" dirty="0"/>
            </a:br>
            <a:r>
              <a:rPr lang="en" sz="800" dirty="0"/>
              <a:t>fully-formed - triple redundant domains per data center</a:t>
            </a:r>
            <a:br>
              <a:rPr lang="en" sz="800" dirty="0"/>
            </a:br>
            <a:r>
              <a:rPr lang="en" sz="800" dirty="0"/>
              <a:t>when you buy compute, you set 3S - backbone 25G between each copy - no</a:t>
            </a:r>
            <a:br>
              <a:rPr lang="en" sz="800" dirty="0"/>
            </a:br>
            <a:r>
              <a:rPr lang="en" sz="800" dirty="0"/>
              <a:t>up-charge, elasticity</a:t>
            </a:r>
            <a:br>
              <a:rPr lang="en" sz="800" dirty="0"/>
            </a:br>
            <a:r>
              <a:rPr lang="en" sz="800" dirty="0"/>
              <a:t>oracle has its own fiber backbone, over Oracle network, not over Internet</a:t>
            </a:r>
            <a:br>
              <a:rPr lang="en" sz="800" dirty="0"/>
            </a:br>
            <a:r>
              <a:rPr lang="en" sz="800" dirty="0"/>
              <a:t>each 100Ks of servers</a:t>
            </a:r>
            <a:br>
              <a:rPr lang="en" sz="800" dirty="0"/>
            </a:br>
            <a:r>
              <a:rPr lang="en" sz="800" dirty="0"/>
              <a:t>building ahead of demand</a:t>
            </a:r>
            <a:br>
              <a:rPr lang="en" sz="800" dirty="0"/>
            </a:br>
            <a:r>
              <a:rPr lang="en" sz="800" dirty="0"/>
              <a:t/>
            </a:r>
            <a:br>
              <a:rPr lang="en" sz="800" dirty="0"/>
            </a:br>
            <a:r>
              <a:rPr lang="en" sz="800" dirty="0"/>
              <a:t>space and density - 3 and 5x </a:t>
            </a:r>
            <a:r>
              <a:rPr lang="en" sz="800" dirty="0" err="1"/>
              <a:t>sparc</a:t>
            </a:r>
            <a:r>
              <a:rPr lang="en" sz="800" dirty="0"/>
              <a:t> technology - denser and more</a:t>
            </a:r>
            <a:br>
              <a:rPr lang="en" sz="800" dirty="0"/>
            </a:br>
            <a:r>
              <a:rPr lang="en" sz="800" dirty="0"/>
              <a:t>performance, bigger nodes</a:t>
            </a:r>
            <a:br>
              <a:rPr lang="en" sz="800" dirty="0"/>
            </a:br>
            <a:r>
              <a:rPr lang="en" sz="800" dirty="0"/>
              <a:t/>
            </a:r>
            <a:br>
              <a:rPr lang="en" sz="800" dirty="0"/>
            </a:br>
            <a:r>
              <a:rPr lang="en" sz="800" dirty="0"/>
              <a:t>bare metal environment - run anything in any combination</a:t>
            </a:r>
            <a:br>
              <a:rPr lang="en" sz="800" dirty="0"/>
            </a:br>
            <a:r>
              <a:rPr lang="en" sz="800" dirty="0"/>
              <a:t/>
            </a:r>
            <a:br>
              <a:rPr lang="en" sz="800" dirty="0"/>
            </a:br>
            <a:r>
              <a:rPr lang="en" sz="800" dirty="0"/>
              <a:t>effort for 3rd party much smaller with bare metal</a:t>
            </a:r>
            <a:br>
              <a:rPr lang="en" sz="800" dirty="0"/>
            </a:br>
            <a:r>
              <a:rPr lang="en" sz="800" dirty="0"/>
              <a:t/>
            </a:r>
            <a:br>
              <a:rPr lang="en" sz="800" dirty="0"/>
            </a:br>
            <a:r>
              <a:rPr lang="en" sz="800" dirty="0"/>
              <a:t>RDS, compute, block store, high performance storage system, high</a:t>
            </a:r>
            <a:br>
              <a:rPr lang="en" sz="800" dirty="0"/>
            </a:br>
            <a:r>
              <a:rPr lang="en" sz="800" dirty="0"/>
              <a:t>performance compute system</a:t>
            </a:r>
            <a:br>
              <a:rPr lang="en" sz="800" dirty="0"/>
            </a:br>
            <a:r>
              <a:rPr lang="en" sz="800" dirty="0"/>
              <a:t/>
            </a:r>
            <a:br>
              <a:rPr lang="en" sz="800" dirty="0"/>
            </a:br>
            <a:r>
              <a:rPr lang="en" sz="800" dirty="0"/>
              <a:t>OCI backup site</a:t>
            </a:r>
            <a:br>
              <a:rPr lang="en" sz="800" dirty="0"/>
            </a:br>
            <a:r>
              <a:rPr lang="en" sz="800" dirty="0"/>
              <a:t/>
            </a:r>
            <a:br>
              <a:rPr lang="en" sz="800" dirty="0"/>
            </a:br>
            <a:r>
              <a:rPr lang="en" sz="800" dirty="0"/>
              <a:t>Fast Connect - backup location to primary location, end-to-end,</a:t>
            </a:r>
            <a:br>
              <a:rPr lang="en" sz="800" dirty="0"/>
            </a:br>
            <a:r>
              <a:rPr lang="en" sz="800" dirty="0"/>
              <a:t/>
            </a:r>
            <a:br>
              <a:rPr lang="en" sz="800" dirty="0"/>
            </a:br>
            <a:r>
              <a:rPr lang="en" sz="800" dirty="0"/>
              <a:t>Longer end-to-end solution, beyond "the cloud"</a:t>
            </a:r>
            <a:br>
              <a:rPr lang="en" sz="800" dirty="0"/>
            </a:br>
            <a:r>
              <a:rPr lang="en" sz="800" dirty="0"/>
              <a:t/>
            </a:r>
            <a:br>
              <a:rPr lang="en" sz="800" dirty="0"/>
            </a:br>
            <a:r>
              <a:rPr lang="en" sz="800" dirty="0"/>
              <a:t>dedicated hardware, storage, network, fiber...</a:t>
            </a:r>
            <a:br>
              <a:rPr lang="en" sz="800" dirty="0"/>
            </a:br>
            <a:r>
              <a:rPr lang="en" sz="800" dirty="0"/>
              <a:t/>
            </a:r>
            <a:br>
              <a:rPr lang="en" sz="800" dirty="0"/>
            </a:br>
            <a:r>
              <a:rPr lang="en" sz="800" dirty="0" err="1"/>
              <a:t>ddos</a:t>
            </a:r>
            <a:r>
              <a:rPr lang="en" sz="800" dirty="0"/>
              <a:t> mitigation, </a:t>
            </a:r>
            <a:r>
              <a:rPr lang="en" sz="800" dirty="0" err="1"/>
              <a:t>dns</a:t>
            </a:r>
            <a:r>
              <a:rPr lang="en" sz="800" dirty="0"/>
              <a:t>, email,</a:t>
            </a:r>
          </a:p>
          <a:p>
            <a:pPr marL="0" lvl="0" indent="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Shape 1105"/>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a</a:t>
            </a:r>
            <a:endParaRPr sz="825" b="0" i="0" u="none" strike="noStrike" cap="none" dirty="0">
              <a:solidFill>
                <a:srgbClr val="000000"/>
              </a:solidFill>
              <a:latin typeface="Calibri"/>
              <a:ea typeface="Calibri"/>
              <a:cs typeface="Calibri"/>
              <a:sym typeface="Calibri"/>
            </a:endParaRPr>
          </a:p>
        </p:txBody>
      </p:sp>
      <p:sp>
        <p:nvSpPr>
          <p:cNvPr id="1106" name="Shape 1106"/>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9218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Shape 1061"/>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Utilizes a StatefulSet which creates pods one at a time in order of ordinal index (</a:t>
            </a:r>
            <a:r>
              <a:rPr lang="en" sz="700" b="1">
                <a:solidFill>
                  <a:srgbClr val="303030"/>
                </a:solidFill>
                <a:highlight>
                  <a:srgbClr val="F7F7F7"/>
                </a:highlight>
                <a:latin typeface="Roboto Mono"/>
                <a:ea typeface="Roboto Mono"/>
                <a:cs typeface="Roboto Mono"/>
                <a:sym typeface="Roboto Mono"/>
              </a:rPr>
              <a:t>&lt;statefulset-name&gt;-&lt;ordinal-index&gt;)</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Allows for scaling slaves</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Async replication </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ConfigMap for master and slave data used by initContainers to set up master and slaves </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Two services - one for stable DNS entries used by statefulSets, another for reads</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Mysql container and an xtrabackup container using patterns from Galera SST</a:t>
            </a:r>
          </a:p>
          <a:p>
            <a:pPr marL="457200" lvl="0" indent="-273050" rtl="0">
              <a:lnSpc>
                <a:spcPct val="90000"/>
              </a:lnSpc>
              <a:spcBef>
                <a:spcPts val="0"/>
              </a:spcBef>
              <a:buClr>
                <a:srgbClr val="9F9F9F"/>
              </a:buClr>
              <a:buSzPts val="700"/>
              <a:buFont typeface="Calibri"/>
              <a:buChar char="●"/>
            </a:pPr>
            <a:r>
              <a:rPr lang="en" sz="700">
                <a:solidFill>
                  <a:schemeClr val="dk1"/>
                </a:solidFill>
                <a:latin typeface="Calibri"/>
                <a:ea typeface="Calibri"/>
                <a:cs typeface="Calibri"/>
                <a:sym typeface="Calibri"/>
              </a:rPr>
              <a:t>Use of VolumeClaimTemplate for pre-defined storage class </a:t>
            </a:r>
          </a:p>
          <a:p>
            <a:pPr marL="0" marR="0" lvl="0" indent="0" algn="l" rtl="0">
              <a:spcBef>
                <a:spcPts val="0"/>
              </a:spcBef>
              <a:buClr>
                <a:srgbClr val="000000"/>
              </a:buClr>
              <a:buFont typeface="Calibri"/>
              <a:buNone/>
            </a:pPr>
            <a:r>
              <a:rPr lang="en" sz="700">
                <a:latin typeface="Calibri"/>
                <a:ea typeface="Calibri"/>
                <a:cs typeface="Calibri"/>
                <a:sym typeface="Calibri"/>
              </a:rPr>
              <a:t/>
            </a:r>
            <a:br>
              <a:rPr lang="en" sz="700">
                <a:latin typeface="Calibri"/>
                <a:ea typeface="Calibri"/>
                <a:cs typeface="Calibri"/>
                <a:sym typeface="Calibri"/>
              </a:rPr>
            </a:br>
            <a:r>
              <a:rPr lang="en" sz="700">
                <a:latin typeface="Calibri"/>
                <a:ea typeface="Calibri"/>
                <a:cs typeface="Calibri"/>
                <a:sym typeface="Calibri"/>
              </a:rPr>
              <a:t/>
            </a:r>
            <a:br>
              <a:rPr lang="en" sz="700">
                <a:latin typeface="Calibri"/>
                <a:ea typeface="Calibri"/>
                <a:cs typeface="Calibri"/>
                <a:sym typeface="Calibri"/>
              </a:rPr>
            </a:br>
            <a:r>
              <a:rPr lang="en" sz="700">
                <a:latin typeface="Calibri"/>
                <a:ea typeface="Calibri"/>
                <a:cs typeface="Calibri"/>
                <a:sym typeface="Calibri"/>
              </a:rPr>
              <a:t>Statefulset of 3 replicas</a:t>
            </a:r>
          </a:p>
          <a:p>
            <a:pPr marL="0" marR="0" lvl="0" indent="0" algn="l" rtl="0">
              <a:spcBef>
                <a:spcPts val="0"/>
              </a:spcBef>
              <a:buClr>
                <a:srgbClr val="000000"/>
              </a:buClr>
              <a:buFont typeface="Calibri"/>
              <a:buNone/>
            </a:pPr>
            <a:endParaRPr sz="700">
              <a:latin typeface="Calibri"/>
              <a:ea typeface="Calibri"/>
              <a:cs typeface="Calibri"/>
              <a:sym typeface="Calibri"/>
            </a:endParaRPr>
          </a:p>
          <a:p>
            <a:pPr marL="0" marR="0" lvl="0" indent="0" algn="l" rtl="0">
              <a:spcBef>
                <a:spcPts val="0"/>
              </a:spcBef>
              <a:buClr>
                <a:srgbClr val="000000"/>
              </a:buClr>
              <a:buFont typeface="Calibri"/>
              <a:buNone/>
            </a:pPr>
            <a:r>
              <a:rPr lang="en" sz="700">
                <a:latin typeface="Calibri"/>
                <a:ea typeface="Calibri"/>
                <a:cs typeface="Calibri"/>
                <a:sym typeface="Calibri"/>
              </a:rPr>
              <a:t>For each replica (3):</a:t>
            </a:r>
          </a:p>
          <a:p>
            <a:pPr marL="0" marR="0" lvl="0" indent="0" algn="l" rtl="0">
              <a:spcBef>
                <a:spcPts val="0"/>
              </a:spcBef>
              <a:buClr>
                <a:srgbClr val="000000"/>
              </a:buClr>
              <a:buFont typeface="Calibri"/>
              <a:buNone/>
            </a:pPr>
            <a:r>
              <a:rPr lang="en" sz="700">
                <a:latin typeface="Calibri"/>
                <a:ea typeface="Calibri"/>
                <a:cs typeface="Calibri"/>
                <a:sym typeface="Calibri"/>
              </a:rPr>
              <a:t>   Init containers</a:t>
            </a:r>
          </a:p>
          <a:p>
            <a:pPr marL="0" marR="0" lvl="0" indent="0" algn="l" rtl="0">
              <a:spcBef>
                <a:spcPts val="0"/>
              </a:spcBef>
              <a:buClr>
                <a:srgbClr val="000000"/>
              </a:buClr>
              <a:buFont typeface="Calibri"/>
              <a:buNone/>
            </a:pPr>
            <a:r>
              <a:rPr lang="en" sz="700">
                <a:latin typeface="Calibri"/>
                <a:ea typeface="Calibri"/>
                <a:cs typeface="Calibri"/>
                <a:sym typeface="Calibri"/>
              </a:rPr>
              <a:t>     init-mysql:</a:t>
            </a:r>
          </a:p>
          <a:p>
            <a:pPr marL="0" marR="0" lvl="0" indent="0" algn="l" rtl="0">
              <a:spcBef>
                <a:spcPts val="0"/>
              </a:spcBef>
              <a:buClr>
                <a:srgbClr val="000000"/>
              </a:buClr>
              <a:buFont typeface="Calibri"/>
              <a:buNone/>
            </a:pPr>
            <a:r>
              <a:rPr lang="en" sz="700">
                <a:latin typeface="Calibri"/>
                <a:ea typeface="Calibri"/>
                <a:cs typeface="Calibri"/>
                <a:sym typeface="Calibri"/>
              </a:rPr>
              <a:t>       Create /mnt/conf.d/server-id.cnf</a:t>
            </a:r>
          </a:p>
          <a:p>
            <a:pPr marL="0" marR="0" lvl="0" indent="0" algn="l" rtl="0">
              <a:spcBef>
                <a:spcPts val="0"/>
              </a:spcBef>
              <a:buClr>
                <a:srgbClr val="000000"/>
              </a:buClr>
              <a:buFont typeface="Calibri"/>
              <a:buNone/>
            </a:pPr>
            <a:r>
              <a:rPr lang="en" sz="700">
                <a:latin typeface="Calibri"/>
                <a:ea typeface="Calibri"/>
                <a:cs typeface="Calibri"/>
                <a:sym typeface="Calibri"/>
              </a:rPr>
              <a:t>       Echo server-id 100 + ordinal into server-id-.cnf</a:t>
            </a:r>
          </a:p>
          <a:p>
            <a:pPr marL="0" marR="0" lvl="0" indent="0" algn="l" rtl="0">
              <a:spcBef>
                <a:spcPts val="0"/>
              </a:spcBef>
              <a:buClr>
                <a:srgbClr val="000000"/>
              </a:buClr>
              <a:buFont typeface="Calibri"/>
              <a:buNone/>
            </a:pPr>
            <a:r>
              <a:rPr lang="en" sz="700">
                <a:latin typeface="Calibri"/>
                <a:ea typeface="Calibri"/>
                <a:cs typeface="Calibri"/>
                <a:sym typeface="Calibri"/>
              </a:rPr>
              <a:t>       If ordinal == 0</a:t>
            </a:r>
          </a:p>
          <a:p>
            <a:pPr marL="0" marR="0" lvl="0" indent="0" algn="l" rtl="0">
              <a:spcBef>
                <a:spcPts val="0"/>
              </a:spcBef>
              <a:buClr>
                <a:srgbClr val="000000"/>
              </a:buClr>
              <a:buFont typeface="Calibri"/>
              <a:buNone/>
            </a:pPr>
            <a:r>
              <a:rPr lang="en" sz="700">
                <a:latin typeface="Calibri"/>
                <a:ea typeface="Calibri"/>
                <a:cs typeface="Calibri"/>
                <a:sym typeface="Calibri"/>
              </a:rPr>
              <a:t>          Cp /mnt/config-map/master.cnf /mnt/conf.d</a:t>
            </a:r>
          </a:p>
          <a:p>
            <a:pPr marL="0" marR="0" lvl="0" indent="0" algn="l" rtl="0">
              <a:spcBef>
                <a:spcPts val="0"/>
              </a:spcBef>
              <a:buClr>
                <a:srgbClr val="000000"/>
              </a:buClr>
              <a:buFont typeface="Calibri"/>
              <a:buNone/>
            </a:pPr>
            <a:r>
              <a:rPr lang="en" sz="700">
                <a:latin typeface="Calibri"/>
                <a:ea typeface="Calibri"/>
                <a:cs typeface="Calibri"/>
                <a:sym typeface="Calibri"/>
              </a:rPr>
              <a:t>       Else</a:t>
            </a:r>
          </a:p>
          <a:p>
            <a:pPr marL="0" marR="0" lvl="0" indent="0" algn="l" rtl="0">
              <a:spcBef>
                <a:spcPts val="0"/>
              </a:spcBef>
              <a:buClr>
                <a:srgbClr val="000000"/>
              </a:buClr>
              <a:buFont typeface="Calibri"/>
              <a:buNone/>
            </a:pPr>
            <a:r>
              <a:rPr lang="en" sz="700">
                <a:latin typeface="Calibri"/>
                <a:ea typeface="Calibri"/>
                <a:cs typeface="Calibri"/>
                <a:sym typeface="Calibri"/>
              </a:rPr>
              <a:t>          Cp /mnt/config-map/slave.cnf /mnt/conf.d</a:t>
            </a:r>
          </a:p>
          <a:p>
            <a:pPr marL="0" marR="0" lvl="0" indent="0" algn="l" rtl="0">
              <a:spcBef>
                <a:spcPts val="0"/>
              </a:spcBef>
              <a:buClr>
                <a:srgbClr val="000000"/>
              </a:buClr>
              <a:buFont typeface="Calibri"/>
              <a:buNone/>
            </a:pPr>
            <a:endParaRPr sz="700">
              <a:latin typeface="Calibri"/>
              <a:ea typeface="Calibri"/>
              <a:cs typeface="Calibri"/>
              <a:sym typeface="Calibri"/>
            </a:endParaRPr>
          </a:p>
          <a:p>
            <a:pPr marL="0" marR="0" lvl="0" indent="0" algn="l" rtl="0">
              <a:spcBef>
                <a:spcPts val="0"/>
              </a:spcBef>
              <a:buClr>
                <a:srgbClr val="000000"/>
              </a:buClr>
              <a:buFont typeface="Calibri"/>
              <a:buNone/>
            </a:pPr>
            <a:r>
              <a:rPr lang="en" sz="700">
                <a:latin typeface="Calibri"/>
                <a:ea typeface="Calibri"/>
                <a:cs typeface="Calibri"/>
                <a:sym typeface="Calibri"/>
              </a:rPr>
              <a:t>     Clone-mysql container:</a:t>
            </a:r>
          </a:p>
          <a:p>
            <a:pPr marL="0" marR="0" lvl="0" indent="0" algn="l" rtl="0">
              <a:spcBef>
                <a:spcPts val="0"/>
              </a:spcBef>
              <a:buClr>
                <a:srgbClr val="000000"/>
              </a:buClr>
              <a:buFont typeface="Calibri"/>
              <a:buNone/>
            </a:pPr>
            <a:r>
              <a:rPr lang="en" sz="700">
                <a:latin typeface="Calibri"/>
                <a:ea typeface="Calibri"/>
                <a:cs typeface="Calibri"/>
                <a:sym typeface="Calibri"/>
              </a:rPr>
              <a:t>        Skip if /var/lib/mysql/mysql exists (data already there)</a:t>
            </a:r>
          </a:p>
          <a:p>
            <a:pPr marL="0" marR="0" lvl="0" indent="0" algn="l" rtl="0">
              <a:spcBef>
                <a:spcPts val="0"/>
              </a:spcBef>
              <a:buClr>
                <a:srgbClr val="000000"/>
              </a:buClr>
              <a:buFont typeface="Calibri"/>
              <a:buNone/>
            </a:pPr>
            <a:r>
              <a:rPr lang="en" sz="700">
                <a:latin typeface="Calibri"/>
                <a:ea typeface="Calibri"/>
                <a:cs typeface="Calibri"/>
                <a:sym typeface="Calibri"/>
              </a:rPr>
              <a:t>        Skip if ordinal 0 (master)</a:t>
            </a:r>
          </a:p>
          <a:p>
            <a:pPr marL="0" marR="0" lvl="0" indent="0" algn="l" rtl="0">
              <a:spcBef>
                <a:spcPts val="0"/>
              </a:spcBef>
              <a:buClr>
                <a:srgbClr val="000000"/>
              </a:buClr>
              <a:buFont typeface="Calibri"/>
              <a:buNone/>
            </a:pPr>
            <a:r>
              <a:rPr lang="en" sz="700">
                <a:latin typeface="Calibri"/>
                <a:ea typeface="Calibri"/>
                <a:cs typeface="Calibri"/>
                <a:sym typeface="Calibri"/>
              </a:rPr>
              <a:t>        Use ncat receive port 3307 from previous peer ordinal-1 | xbstream to /var/lib/mysql</a:t>
            </a:r>
            <a:br>
              <a:rPr lang="en" sz="700">
                <a:latin typeface="Calibri"/>
                <a:ea typeface="Calibri"/>
                <a:cs typeface="Calibri"/>
                <a:sym typeface="Calibri"/>
              </a:rPr>
            </a:br>
            <a:r>
              <a:rPr lang="en" sz="700">
                <a:latin typeface="Calibri"/>
                <a:ea typeface="Calibri"/>
                <a:cs typeface="Calibri"/>
                <a:sym typeface="Calibri"/>
              </a:rPr>
              <a:t>        Xtrabackup prepare data in /var/lib/mysql</a:t>
            </a:r>
          </a:p>
          <a:p>
            <a:pPr marL="0" marR="0" lvl="0" indent="0" algn="l" rtl="0">
              <a:spcBef>
                <a:spcPts val="0"/>
              </a:spcBef>
              <a:buClr>
                <a:srgbClr val="000000"/>
              </a:buClr>
              <a:buFont typeface="Calibri"/>
              <a:buNone/>
            </a:pPr>
            <a:r>
              <a:rPr lang="en" sz="700">
                <a:latin typeface="Calibri"/>
                <a:ea typeface="Calibri"/>
                <a:cs typeface="Calibri"/>
                <a:sym typeface="Calibri"/>
              </a:rPr>
              <a:t>        Volume mount /var/lib/mysql (data) and /etc/mysql/conf.d (/mnt/conf.d) from </a:t>
            </a:r>
            <a:br>
              <a:rPr lang="en" sz="700">
                <a:latin typeface="Calibri"/>
                <a:ea typeface="Calibri"/>
                <a:cs typeface="Calibri"/>
                <a:sym typeface="Calibri"/>
              </a:rPr>
            </a:br>
            <a:endParaRPr lang="en" sz="700">
              <a:latin typeface="Calibri"/>
              <a:ea typeface="Calibri"/>
              <a:cs typeface="Calibri"/>
              <a:sym typeface="Calibri"/>
            </a:endParaRPr>
          </a:p>
          <a:p>
            <a:pPr marL="0" marR="0" lvl="0" indent="0" algn="l" rtl="0">
              <a:spcBef>
                <a:spcPts val="0"/>
              </a:spcBef>
              <a:buClr>
                <a:srgbClr val="000000"/>
              </a:buClr>
              <a:buFont typeface="Calibri"/>
              <a:buNone/>
            </a:pPr>
            <a:r>
              <a:rPr lang="en" sz="700">
                <a:latin typeface="Calibri"/>
                <a:ea typeface="Calibri"/>
                <a:cs typeface="Calibri"/>
                <a:sym typeface="Calibri"/>
              </a:rPr>
              <a:t>  Containers:</a:t>
            </a:r>
            <a:br>
              <a:rPr lang="en" sz="700">
                <a:latin typeface="Calibri"/>
                <a:ea typeface="Calibri"/>
                <a:cs typeface="Calibri"/>
                <a:sym typeface="Calibri"/>
              </a:rPr>
            </a:br>
            <a:r>
              <a:rPr lang="en" sz="700">
                <a:latin typeface="Calibri"/>
                <a:ea typeface="Calibri"/>
                <a:cs typeface="Calibri"/>
                <a:sym typeface="Calibri"/>
              </a:rPr>
              <a:t/>
            </a:r>
            <a:br>
              <a:rPr lang="en" sz="700">
                <a:latin typeface="Calibri"/>
                <a:ea typeface="Calibri"/>
                <a:cs typeface="Calibri"/>
                <a:sym typeface="Calibri"/>
              </a:rPr>
            </a:br>
            <a:r>
              <a:rPr lang="en" sz="700">
                <a:latin typeface="Calibri"/>
                <a:ea typeface="Calibri"/>
                <a:cs typeface="Calibri"/>
                <a:sym typeface="Calibri"/>
              </a:rPr>
              <a:t>     Mysql:</a:t>
            </a:r>
          </a:p>
          <a:p>
            <a:pPr marL="0" marR="0" lvl="0" indent="0" algn="l" rtl="0">
              <a:spcBef>
                <a:spcPts val="0"/>
              </a:spcBef>
              <a:buClr>
                <a:srgbClr val="000000"/>
              </a:buClr>
              <a:buFont typeface="Calibri"/>
              <a:buNone/>
            </a:pPr>
            <a:r>
              <a:rPr lang="en" sz="700">
                <a:latin typeface="Calibri"/>
                <a:ea typeface="Calibri"/>
                <a:cs typeface="Calibri"/>
                <a:sym typeface="Calibri"/>
              </a:rPr>
              <a:t>       Mysql-0 master, init-mysql set up fr</a:t>
            </a:r>
            <a:r>
              <a:rPr lang="en" sz="825">
                <a:latin typeface="Calibri"/>
                <a:ea typeface="Calibri"/>
                <a:cs typeface="Calibri"/>
                <a:sym typeface="Calibri"/>
              </a:rPr>
              <a:t>om configmap, clone-mysql makes backup</a:t>
            </a:r>
          </a:p>
          <a:p>
            <a:pPr marL="0" marR="0" lvl="0" indent="0" algn="l" rtl="0">
              <a:spcBef>
                <a:spcPts val="0"/>
              </a:spcBef>
              <a:buClr>
                <a:srgbClr val="000000"/>
              </a:buClr>
              <a:buFont typeface="Calibri"/>
              <a:buNone/>
            </a:pPr>
            <a:r>
              <a:rPr lang="en" sz="825">
                <a:latin typeface="Calibri"/>
                <a:ea typeface="Calibri"/>
                <a:cs typeface="Calibri"/>
                <a:sym typeface="Calibri"/>
              </a:rPr>
              <a:t>       livenessProbe: mysqladmin ping</a:t>
            </a:r>
          </a:p>
          <a:p>
            <a:pPr marL="0" marR="0" lvl="0" indent="0" algn="l" rtl="0">
              <a:spcBef>
                <a:spcPts val="0"/>
              </a:spcBef>
              <a:buClr>
                <a:srgbClr val="000000"/>
              </a:buClr>
              <a:buFont typeface="Calibri"/>
              <a:buNone/>
            </a:pPr>
            <a:r>
              <a:rPr lang="en" sz="825">
                <a:latin typeface="Calibri"/>
                <a:ea typeface="Calibri"/>
                <a:cs typeface="Calibri"/>
                <a:sym typeface="Calibri"/>
              </a:rPr>
              <a:t>       Readiness probe: select 1</a:t>
            </a:r>
          </a:p>
          <a:p>
            <a:pPr marL="0" marR="0" lvl="0" indent="0" algn="l" rtl="0">
              <a:spcBef>
                <a:spcPts val="0"/>
              </a:spcBef>
              <a:buClr>
                <a:srgbClr val="000000"/>
              </a:buClr>
              <a:buFont typeface="Calibri"/>
              <a:buNone/>
            </a:pPr>
            <a:r>
              <a:rPr lang="en" sz="825">
                <a:latin typeface="Calibri"/>
                <a:ea typeface="Calibri"/>
                <a:cs typeface="Calibri"/>
                <a:sym typeface="Calibri"/>
              </a:rPr>
              <a:t>       VolumnMounts:</a:t>
            </a:r>
          </a:p>
          <a:p>
            <a:pPr marL="0" marR="0" lvl="0" indent="0" algn="l" rtl="0">
              <a:spcBef>
                <a:spcPts val="0"/>
              </a:spcBef>
              <a:buClr>
                <a:srgbClr val="000000"/>
              </a:buClr>
              <a:buFont typeface="Calibri"/>
              <a:buNone/>
            </a:pPr>
            <a:r>
              <a:rPr lang="en" sz="825">
                <a:latin typeface="Calibri"/>
                <a:ea typeface="Calibri"/>
                <a:cs typeface="Calibri"/>
                <a:sym typeface="Calibri"/>
              </a:rPr>
              <a:t>          Data: /var/lib/mysql </a:t>
            </a:r>
          </a:p>
          <a:p>
            <a:pPr marL="0" marR="0" lvl="0" indent="0" algn="l" rtl="0">
              <a:spcBef>
                <a:spcPts val="0"/>
              </a:spcBef>
              <a:buClr>
                <a:srgbClr val="000000"/>
              </a:buClr>
              <a:buFont typeface="Calibri"/>
              <a:buNone/>
            </a:pPr>
            <a:r>
              <a:rPr lang="en" sz="825">
                <a:latin typeface="Calibri"/>
                <a:ea typeface="Calibri"/>
                <a:cs typeface="Calibri"/>
                <a:sym typeface="Calibri"/>
              </a:rPr>
              <a:t>          Conf: /etc/mysql/conf.d</a:t>
            </a:r>
          </a:p>
          <a:p>
            <a:pPr marL="0" marR="0" lvl="0" indent="0" algn="l" rtl="0">
              <a:spcBef>
                <a:spcPts val="0"/>
              </a:spcBef>
              <a:buClr>
                <a:srgbClr val="000000"/>
              </a:buClr>
              <a:buFont typeface="Calibri"/>
              <a:buNone/>
            </a:pPr>
            <a:r>
              <a:rPr lang="en" sz="825">
                <a:latin typeface="Calibri"/>
                <a:ea typeface="Calibri"/>
                <a:cs typeface="Calibri"/>
                <a:sym typeface="Calibri"/>
              </a:rPr>
              <a:t>    Xtrabackup:</a:t>
            </a:r>
          </a:p>
          <a:p>
            <a:pPr marL="0" marR="0" lvl="0" indent="0" algn="l" rtl="0">
              <a:spcBef>
                <a:spcPts val="0"/>
              </a:spcBef>
              <a:buClr>
                <a:srgbClr val="000000"/>
              </a:buClr>
              <a:buFont typeface="Calibri"/>
              <a:buNone/>
            </a:pPr>
            <a:r>
              <a:rPr lang="en" sz="825">
                <a:latin typeface="Calibri"/>
                <a:ea typeface="Calibri"/>
                <a:cs typeface="Calibri"/>
                <a:sym typeface="Calibri"/>
              </a:rPr>
              <a:t>       If xtrabackup_slave_info, copy to change_master_to.sql.in</a:t>
            </a:r>
          </a:p>
          <a:p>
            <a:pPr marL="0" marR="0" lvl="0" indent="0" algn="l" rtl="0">
              <a:spcBef>
                <a:spcPts val="0"/>
              </a:spcBef>
              <a:buClr>
                <a:srgbClr val="000000"/>
              </a:buClr>
              <a:buFont typeface="Calibri"/>
              <a:buNone/>
            </a:pPr>
            <a:r>
              <a:rPr lang="en" sz="825">
                <a:latin typeface="Calibri"/>
                <a:ea typeface="Calibri"/>
                <a:cs typeface="Calibri"/>
                <a:sym typeface="Calibri"/>
              </a:rPr>
              <a:t>       Else if xtrabackup_binog_info</a:t>
            </a:r>
          </a:p>
          <a:p>
            <a:pPr marL="0" marR="0" lvl="0" indent="0" algn="l" rtl="0">
              <a:spcBef>
                <a:spcPts val="0"/>
              </a:spcBef>
              <a:buClr>
                <a:srgbClr val="000000"/>
              </a:buClr>
              <a:buFont typeface="Calibri"/>
              <a:buNone/>
            </a:pPr>
            <a:r>
              <a:rPr lang="en" sz="825">
                <a:latin typeface="Calibri"/>
                <a:ea typeface="Calibri"/>
                <a:cs typeface="Calibri"/>
                <a:sym typeface="Calibri"/>
              </a:rPr>
              <a:t>          Grep log file and log pos to variable, cat into change_master_to.sql </a:t>
            </a:r>
          </a:p>
          <a:p>
            <a:pPr marL="0" marR="0" lvl="0" indent="0" algn="l" rtl="0">
              <a:spcBef>
                <a:spcPts val="0"/>
              </a:spcBef>
              <a:buClr>
                <a:srgbClr val="000000"/>
              </a:buClr>
              <a:buFont typeface="Calibri"/>
              <a:buNone/>
            </a:pPr>
            <a:r>
              <a:rPr lang="en" sz="825">
                <a:latin typeface="Calibri"/>
                <a:ea typeface="Calibri"/>
                <a:cs typeface="Calibri"/>
                <a:sym typeface="Calibri"/>
              </a:rPr>
              <a:t>          Run ncat server 3307, xtrabackup </a:t>
            </a:r>
          </a:p>
          <a:p>
            <a:pPr marL="0" marR="0" lvl="0" indent="0" algn="l" rtl="0">
              <a:spcBef>
                <a:spcPts val="0"/>
              </a:spcBef>
              <a:buClr>
                <a:srgbClr val="000000"/>
              </a:buClr>
              <a:buFont typeface="Calibri"/>
              <a:buNone/>
            </a:pPr>
            <a:r>
              <a:rPr lang="en" sz="825">
                <a:latin typeface="Calibri"/>
                <a:ea typeface="Calibri"/>
                <a:cs typeface="Calibri"/>
                <a:sym typeface="Calibri"/>
              </a:rPr>
              <a:t>       Volume mounts: conf an config-map</a:t>
            </a:r>
            <a:br>
              <a:rPr lang="en" sz="825">
                <a:latin typeface="Calibri"/>
                <a:ea typeface="Calibri"/>
                <a:cs typeface="Calibri"/>
                <a:sym typeface="Calibri"/>
              </a:rPr>
            </a:br>
            <a:r>
              <a:rPr lang="en" sz="825">
                <a:latin typeface="Calibri"/>
                <a:ea typeface="Calibri"/>
                <a:cs typeface="Calibri"/>
                <a:sym typeface="Calibri"/>
              </a:rPr>
              <a:t/>
            </a:r>
            <a:br>
              <a:rPr lang="en" sz="825">
                <a:latin typeface="Calibri"/>
                <a:ea typeface="Calibri"/>
                <a:cs typeface="Calibri"/>
                <a:sym typeface="Calibri"/>
              </a:rPr>
            </a:br>
            <a:r>
              <a:rPr lang="en" sz="825">
                <a:latin typeface="Calibri"/>
                <a:ea typeface="Calibri"/>
                <a:cs typeface="Calibri"/>
                <a:sym typeface="Calibri"/>
              </a:rPr>
              <a:t>Two services:</a:t>
            </a:r>
            <a:br>
              <a:rPr lang="en" sz="825">
                <a:latin typeface="Calibri"/>
                <a:ea typeface="Calibri"/>
                <a:cs typeface="Calibri"/>
                <a:sym typeface="Calibri"/>
              </a:rPr>
            </a:br>
            <a:r>
              <a:rPr lang="en" sz="825">
                <a:latin typeface="Calibri"/>
                <a:ea typeface="Calibri"/>
                <a:cs typeface="Calibri"/>
                <a:sym typeface="Calibri"/>
              </a:rPr>
              <a:t/>
            </a:r>
            <a:br>
              <a:rPr lang="en" sz="825">
                <a:latin typeface="Calibri"/>
                <a:ea typeface="Calibri"/>
                <a:cs typeface="Calibri"/>
                <a:sym typeface="Calibri"/>
              </a:rPr>
            </a:br>
            <a:r>
              <a:rPr lang="en" sz="825">
                <a:latin typeface="Calibri"/>
                <a:ea typeface="Calibri"/>
                <a:cs typeface="Calibri"/>
                <a:sym typeface="Calibri"/>
              </a:rPr>
              <a:t>mysql for stable DNS entries (clusterIP: None)</a:t>
            </a:r>
          </a:p>
          <a:p>
            <a:pPr marL="0" marR="0" lvl="0" indent="0" algn="l" rtl="0">
              <a:spcBef>
                <a:spcPts val="0"/>
              </a:spcBef>
              <a:buClr>
                <a:srgbClr val="000000"/>
              </a:buClr>
              <a:buFont typeface="Calibri"/>
              <a:buNone/>
            </a:pPr>
            <a:r>
              <a:rPr lang="en" sz="825">
                <a:latin typeface="Calibri"/>
                <a:ea typeface="Calibri"/>
                <a:cs typeface="Calibri"/>
                <a:sym typeface="Calibri"/>
              </a:rPr>
              <a:t>mysql-read for reads</a:t>
            </a:r>
          </a:p>
          <a:p>
            <a:pPr marL="0" marR="0" lvl="0" indent="0" algn="l" rtl="0">
              <a:spcBef>
                <a:spcPts val="0"/>
              </a:spcBef>
              <a:buClr>
                <a:srgbClr val="000000"/>
              </a:buClr>
              <a:buFont typeface="Calibri"/>
              <a:buNone/>
            </a:pPr>
            <a:r>
              <a:rPr lang="en" sz="825">
                <a:latin typeface="Calibri"/>
                <a:ea typeface="Calibri"/>
                <a:cs typeface="Calibri"/>
                <a:sym typeface="Calibri"/>
              </a:rPr>
              <a:t>mysql.mysql-0 for writes</a:t>
            </a:r>
            <a:br>
              <a:rPr lang="en" sz="825">
                <a:latin typeface="Calibri"/>
                <a:ea typeface="Calibri"/>
                <a:cs typeface="Calibri"/>
                <a:sym typeface="Calibri"/>
              </a:rPr>
            </a:br>
            <a:r>
              <a:rPr lang="en" sz="825">
                <a:latin typeface="Calibri"/>
                <a:ea typeface="Calibri"/>
                <a:cs typeface="Calibri"/>
                <a:sym typeface="Calibri"/>
              </a:rPr>
              <a:t>      </a:t>
            </a:r>
          </a:p>
        </p:txBody>
      </p:sp>
      <p:sp>
        <p:nvSpPr>
          <p:cNvPr id="1062" name="Shape 1062"/>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751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Shape 870"/>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184150" lvl="0" indent="0" rtl="0">
              <a:lnSpc>
                <a:spcPct val="90000"/>
              </a:lnSpc>
              <a:spcBef>
                <a:spcPts val="0"/>
              </a:spcBef>
              <a:buClr>
                <a:srgbClr val="9F9F9F"/>
              </a:buClr>
              <a:buSzPts val="700"/>
              <a:buFont typeface="Calibri"/>
              <a:buNone/>
            </a:pPr>
            <a:r>
              <a:rPr lang="en-US" sz="700" dirty="0" smtClean="0">
                <a:solidFill>
                  <a:schemeClr val="dk1"/>
                </a:solidFill>
                <a:latin typeface="Calibri"/>
                <a:ea typeface="Calibri"/>
                <a:cs typeface="Calibri"/>
                <a:sym typeface="Calibri"/>
              </a:rPr>
              <a:t>9-9.5 min 15:59:30</a:t>
            </a:r>
          </a:p>
          <a:p>
            <a:pPr marL="457200" lvl="0" indent="-273050" rtl="0">
              <a:lnSpc>
                <a:spcPct val="90000"/>
              </a:lnSpc>
              <a:spcBef>
                <a:spcPts val="0"/>
              </a:spcBef>
              <a:buClr>
                <a:srgbClr val="9F9F9F"/>
              </a:buClr>
              <a:buSzPts val="700"/>
              <a:buFont typeface="Calibri"/>
              <a:buChar char="●"/>
            </a:pPr>
            <a:endParaRPr lang="en-US" sz="700" dirty="0" smtClean="0">
              <a:solidFill>
                <a:schemeClr val="dk1"/>
              </a:solidFill>
              <a:latin typeface="Calibri"/>
              <a:ea typeface="Calibri"/>
              <a:cs typeface="Calibri"/>
              <a:sym typeface="Calibri"/>
            </a:endParaRPr>
          </a:p>
          <a:p>
            <a:pPr marL="457200" lvl="0" indent="-273050" rtl="0">
              <a:lnSpc>
                <a:spcPct val="90000"/>
              </a:lnSpc>
              <a:spcBef>
                <a:spcPts val="0"/>
              </a:spcBef>
              <a:buClr>
                <a:srgbClr val="9F9F9F"/>
              </a:buClr>
              <a:buSzPts val="700"/>
              <a:buFont typeface="Calibri"/>
              <a:buChar char="●"/>
            </a:pPr>
            <a:r>
              <a:rPr lang="en" sz="700" dirty="0" smtClean="0">
                <a:solidFill>
                  <a:schemeClr val="dk1"/>
                </a:solidFill>
                <a:latin typeface="Calibri"/>
                <a:ea typeface="Calibri"/>
                <a:cs typeface="Calibri"/>
                <a:sym typeface="Calibri"/>
              </a:rPr>
              <a:t>Utilizes </a:t>
            </a:r>
            <a:r>
              <a:rPr lang="en" sz="700" dirty="0">
                <a:solidFill>
                  <a:schemeClr val="dk1"/>
                </a:solidFill>
                <a:latin typeface="Calibri"/>
                <a:ea typeface="Calibri"/>
                <a:cs typeface="Calibri"/>
                <a:sym typeface="Calibri"/>
              </a:rPr>
              <a:t>a </a:t>
            </a:r>
            <a:r>
              <a:rPr lang="en" sz="700" dirty="0" err="1">
                <a:solidFill>
                  <a:schemeClr val="dk1"/>
                </a:solidFill>
                <a:latin typeface="Calibri"/>
                <a:ea typeface="Calibri"/>
                <a:cs typeface="Calibri"/>
                <a:sym typeface="Calibri"/>
              </a:rPr>
              <a:t>StatefulSet</a:t>
            </a:r>
            <a:r>
              <a:rPr lang="en" sz="700" dirty="0">
                <a:solidFill>
                  <a:schemeClr val="dk1"/>
                </a:solidFill>
                <a:latin typeface="Calibri"/>
                <a:ea typeface="Calibri"/>
                <a:cs typeface="Calibri"/>
                <a:sym typeface="Calibri"/>
              </a:rPr>
              <a:t> which creates pods one at a time in order of ordinal index (</a:t>
            </a:r>
            <a:r>
              <a:rPr lang="en" sz="700" b="1" dirty="0">
                <a:solidFill>
                  <a:srgbClr val="303030"/>
                </a:solidFill>
                <a:highlight>
                  <a:srgbClr val="F7F7F7"/>
                </a:highlight>
                <a:latin typeface="Roboto Mono"/>
                <a:ea typeface="Roboto Mono"/>
                <a:cs typeface="Roboto Mono"/>
                <a:sym typeface="Roboto Mono"/>
              </a:rPr>
              <a:t>&lt;</a:t>
            </a:r>
            <a:r>
              <a:rPr lang="en" sz="700" b="1" dirty="0" err="1">
                <a:solidFill>
                  <a:srgbClr val="303030"/>
                </a:solidFill>
                <a:highlight>
                  <a:srgbClr val="F7F7F7"/>
                </a:highlight>
                <a:latin typeface="Roboto Mono"/>
                <a:ea typeface="Roboto Mono"/>
                <a:cs typeface="Roboto Mono"/>
                <a:sym typeface="Roboto Mono"/>
              </a:rPr>
              <a:t>statefulset</a:t>
            </a:r>
            <a:r>
              <a:rPr lang="en" sz="700" b="1" dirty="0">
                <a:solidFill>
                  <a:srgbClr val="303030"/>
                </a:solidFill>
                <a:highlight>
                  <a:srgbClr val="F7F7F7"/>
                </a:highlight>
                <a:latin typeface="Roboto Mono"/>
                <a:ea typeface="Roboto Mono"/>
                <a:cs typeface="Roboto Mono"/>
                <a:sym typeface="Roboto Mono"/>
              </a:rPr>
              <a:t>-name&gt;-&lt;ordinal-index&gt;)</a:t>
            </a:r>
          </a:p>
          <a:p>
            <a:pPr marL="457200" lvl="0" indent="-273050" rtl="0">
              <a:lnSpc>
                <a:spcPct val="90000"/>
              </a:lnSpc>
              <a:spcBef>
                <a:spcPts val="0"/>
              </a:spcBef>
              <a:buClr>
                <a:srgbClr val="9F9F9F"/>
              </a:buClr>
              <a:buSzPts val="700"/>
              <a:buFont typeface="Calibri"/>
              <a:buChar char="●"/>
            </a:pPr>
            <a:r>
              <a:rPr lang="en" sz="700" dirty="0">
                <a:solidFill>
                  <a:schemeClr val="dk1"/>
                </a:solidFill>
                <a:latin typeface="Calibri"/>
                <a:ea typeface="Calibri"/>
                <a:cs typeface="Calibri"/>
                <a:sym typeface="Calibri"/>
              </a:rPr>
              <a:t>Allows for scaling slaves</a:t>
            </a:r>
          </a:p>
          <a:p>
            <a:pPr marL="457200" lvl="0" indent="-273050" rtl="0">
              <a:lnSpc>
                <a:spcPct val="90000"/>
              </a:lnSpc>
              <a:spcBef>
                <a:spcPts val="0"/>
              </a:spcBef>
              <a:buClr>
                <a:srgbClr val="9F9F9F"/>
              </a:buClr>
              <a:buSzPts val="700"/>
              <a:buFont typeface="Calibri"/>
              <a:buChar char="●"/>
            </a:pPr>
            <a:r>
              <a:rPr lang="en" sz="700" dirty="0" err="1">
                <a:solidFill>
                  <a:schemeClr val="dk1"/>
                </a:solidFill>
                <a:latin typeface="Calibri"/>
                <a:ea typeface="Calibri"/>
                <a:cs typeface="Calibri"/>
                <a:sym typeface="Calibri"/>
              </a:rPr>
              <a:t>Async</a:t>
            </a:r>
            <a:r>
              <a:rPr lang="en" sz="700" dirty="0">
                <a:solidFill>
                  <a:schemeClr val="dk1"/>
                </a:solidFill>
                <a:latin typeface="Calibri"/>
                <a:ea typeface="Calibri"/>
                <a:cs typeface="Calibri"/>
                <a:sym typeface="Calibri"/>
              </a:rPr>
              <a:t> replication </a:t>
            </a:r>
          </a:p>
          <a:p>
            <a:pPr marL="457200" lvl="0" indent="-273050" rtl="0">
              <a:lnSpc>
                <a:spcPct val="90000"/>
              </a:lnSpc>
              <a:spcBef>
                <a:spcPts val="0"/>
              </a:spcBef>
              <a:buClr>
                <a:srgbClr val="9F9F9F"/>
              </a:buClr>
              <a:buSzPts val="700"/>
              <a:buFont typeface="Calibri"/>
              <a:buChar char="●"/>
            </a:pPr>
            <a:r>
              <a:rPr lang="en" sz="700" dirty="0" err="1">
                <a:solidFill>
                  <a:schemeClr val="dk1"/>
                </a:solidFill>
                <a:latin typeface="Calibri"/>
                <a:ea typeface="Calibri"/>
                <a:cs typeface="Calibri"/>
                <a:sym typeface="Calibri"/>
              </a:rPr>
              <a:t>ConfigMap</a:t>
            </a:r>
            <a:r>
              <a:rPr lang="en" sz="700" dirty="0">
                <a:solidFill>
                  <a:schemeClr val="dk1"/>
                </a:solidFill>
                <a:latin typeface="Calibri"/>
                <a:ea typeface="Calibri"/>
                <a:cs typeface="Calibri"/>
                <a:sym typeface="Calibri"/>
              </a:rPr>
              <a:t> for master and slave data used by </a:t>
            </a:r>
            <a:r>
              <a:rPr lang="en" sz="700" dirty="0" err="1">
                <a:solidFill>
                  <a:schemeClr val="dk1"/>
                </a:solidFill>
                <a:latin typeface="Calibri"/>
                <a:ea typeface="Calibri"/>
                <a:cs typeface="Calibri"/>
                <a:sym typeface="Calibri"/>
              </a:rPr>
              <a:t>initContainers</a:t>
            </a:r>
            <a:r>
              <a:rPr lang="en" sz="700" dirty="0">
                <a:solidFill>
                  <a:schemeClr val="dk1"/>
                </a:solidFill>
                <a:latin typeface="Calibri"/>
                <a:ea typeface="Calibri"/>
                <a:cs typeface="Calibri"/>
                <a:sym typeface="Calibri"/>
              </a:rPr>
              <a:t> to set up master and slaves </a:t>
            </a:r>
          </a:p>
          <a:p>
            <a:pPr marL="457200" lvl="0" indent="-273050" rtl="0">
              <a:lnSpc>
                <a:spcPct val="90000"/>
              </a:lnSpc>
              <a:spcBef>
                <a:spcPts val="0"/>
              </a:spcBef>
              <a:buClr>
                <a:srgbClr val="9F9F9F"/>
              </a:buClr>
              <a:buSzPts val="700"/>
              <a:buFont typeface="Calibri"/>
              <a:buChar char="●"/>
            </a:pPr>
            <a:r>
              <a:rPr lang="en" sz="700" dirty="0">
                <a:solidFill>
                  <a:schemeClr val="dk1"/>
                </a:solidFill>
                <a:latin typeface="Calibri"/>
                <a:ea typeface="Calibri"/>
                <a:cs typeface="Calibri"/>
                <a:sym typeface="Calibri"/>
              </a:rPr>
              <a:t>Two services - one for stable DNS entries used by </a:t>
            </a:r>
            <a:r>
              <a:rPr lang="en" sz="700" dirty="0" err="1">
                <a:solidFill>
                  <a:schemeClr val="dk1"/>
                </a:solidFill>
                <a:latin typeface="Calibri"/>
                <a:ea typeface="Calibri"/>
                <a:cs typeface="Calibri"/>
                <a:sym typeface="Calibri"/>
              </a:rPr>
              <a:t>statefulSets</a:t>
            </a:r>
            <a:r>
              <a:rPr lang="en" sz="700" dirty="0">
                <a:solidFill>
                  <a:schemeClr val="dk1"/>
                </a:solidFill>
                <a:latin typeface="Calibri"/>
                <a:ea typeface="Calibri"/>
                <a:cs typeface="Calibri"/>
                <a:sym typeface="Calibri"/>
              </a:rPr>
              <a:t>, another for reads</a:t>
            </a:r>
          </a:p>
          <a:p>
            <a:pPr marL="457200" lvl="0" indent="-273050" rtl="0">
              <a:lnSpc>
                <a:spcPct val="90000"/>
              </a:lnSpc>
              <a:spcBef>
                <a:spcPts val="0"/>
              </a:spcBef>
              <a:buClr>
                <a:srgbClr val="9F9F9F"/>
              </a:buClr>
              <a:buSzPts val="700"/>
              <a:buFont typeface="Calibri"/>
              <a:buChar char="●"/>
            </a:pPr>
            <a:r>
              <a:rPr lang="en" sz="700" dirty="0" err="1">
                <a:solidFill>
                  <a:schemeClr val="dk1"/>
                </a:solidFill>
                <a:latin typeface="Calibri"/>
                <a:ea typeface="Calibri"/>
                <a:cs typeface="Calibri"/>
                <a:sym typeface="Calibri"/>
              </a:rPr>
              <a:t>Mysql</a:t>
            </a:r>
            <a:r>
              <a:rPr lang="en" sz="700" dirty="0">
                <a:solidFill>
                  <a:schemeClr val="dk1"/>
                </a:solidFill>
                <a:latin typeface="Calibri"/>
                <a:ea typeface="Calibri"/>
                <a:cs typeface="Calibri"/>
                <a:sym typeface="Calibri"/>
              </a:rPr>
              <a:t> container and an </a:t>
            </a:r>
            <a:r>
              <a:rPr lang="en" sz="700" dirty="0" err="1">
                <a:solidFill>
                  <a:schemeClr val="dk1"/>
                </a:solidFill>
                <a:latin typeface="Calibri"/>
                <a:ea typeface="Calibri"/>
                <a:cs typeface="Calibri"/>
                <a:sym typeface="Calibri"/>
              </a:rPr>
              <a:t>xtrabackup</a:t>
            </a:r>
            <a:r>
              <a:rPr lang="en" sz="700" dirty="0">
                <a:solidFill>
                  <a:schemeClr val="dk1"/>
                </a:solidFill>
                <a:latin typeface="Calibri"/>
                <a:ea typeface="Calibri"/>
                <a:cs typeface="Calibri"/>
                <a:sym typeface="Calibri"/>
              </a:rPr>
              <a:t> container using patterns from </a:t>
            </a:r>
            <a:r>
              <a:rPr lang="en" sz="700" dirty="0" err="1">
                <a:solidFill>
                  <a:schemeClr val="dk1"/>
                </a:solidFill>
                <a:latin typeface="Calibri"/>
                <a:ea typeface="Calibri"/>
                <a:cs typeface="Calibri"/>
                <a:sym typeface="Calibri"/>
              </a:rPr>
              <a:t>Galera</a:t>
            </a:r>
            <a:r>
              <a:rPr lang="en" sz="700" dirty="0">
                <a:solidFill>
                  <a:schemeClr val="dk1"/>
                </a:solidFill>
                <a:latin typeface="Calibri"/>
                <a:ea typeface="Calibri"/>
                <a:cs typeface="Calibri"/>
                <a:sym typeface="Calibri"/>
              </a:rPr>
              <a:t> SST</a:t>
            </a:r>
          </a:p>
          <a:p>
            <a:pPr marL="457200" lvl="0" indent="-273050" rtl="0">
              <a:lnSpc>
                <a:spcPct val="90000"/>
              </a:lnSpc>
              <a:spcBef>
                <a:spcPts val="0"/>
              </a:spcBef>
              <a:buClr>
                <a:srgbClr val="9F9F9F"/>
              </a:buClr>
              <a:buSzPts val="700"/>
              <a:buFont typeface="Calibri"/>
              <a:buChar char="●"/>
            </a:pPr>
            <a:r>
              <a:rPr lang="en" sz="700" dirty="0">
                <a:solidFill>
                  <a:schemeClr val="dk1"/>
                </a:solidFill>
                <a:latin typeface="Calibri"/>
                <a:ea typeface="Calibri"/>
                <a:cs typeface="Calibri"/>
                <a:sym typeface="Calibri"/>
              </a:rPr>
              <a:t>Use of </a:t>
            </a:r>
            <a:r>
              <a:rPr lang="en" sz="700" dirty="0" err="1">
                <a:solidFill>
                  <a:schemeClr val="dk1"/>
                </a:solidFill>
                <a:latin typeface="Calibri"/>
                <a:ea typeface="Calibri"/>
                <a:cs typeface="Calibri"/>
                <a:sym typeface="Calibri"/>
              </a:rPr>
              <a:t>VolumeClaimTemplate</a:t>
            </a:r>
            <a:r>
              <a:rPr lang="en" sz="700" dirty="0">
                <a:solidFill>
                  <a:schemeClr val="dk1"/>
                </a:solidFill>
                <a:latin typeface="Calibri"/>
                <a:ea typeface="Calibri"/>
                <a:cs typeface="Calibri"/>
                <a:sym typeface="Calibri"/>
              </a:rPr>
              <a:t> for pre-defined storage class </a:t>
            </a:r>
          </a:p>
          <a:p>
            <a:pPr marL="0" marR="0" lvl="0" indent="0" algn="l" rtl="0">
              <a:spcBef>
                <a:spcPts val="0"/>
              </a:spcBef>
              <a:buClr>
                <a:srgbClr val="000000"/>
              </a:buClr>
              <a:buFont typeface="Calibri"/>
              <a:buNone/>
            </a:pPr>
            <a:r>
              <a:rPr lang="en" sz="700" dirty="0">
                <a:latin typeface="Calibri"/>
                <a:ea typeface="Calibri"/>
                <a:cs typeface="Calibri"/>
                <a:sym typeface="Calibri"/>
              </a:rPr>
              <a:t/>
            </a:r>
            <a:br>
              <a:rPr lang="en" sz="700" dirty="0">
                <a:latin typeface="Calibri"/>
                <a:ea typeface="Calibri"/>
                <a:cs typeface="Calibri"/>
                <a:sym typeface="Calibri"/>
              </a:rPr>
            </a:br>
            <a:r>
              <a:rPr lang="en" sz="700" dirty="0">
                <a:latin typeface="Calibri"/>
                <a:ea typeface="Calibri"/>
                <a:cs typeface="Calibri"/>
                <a:sym typeface="Calibri"/>
              </a:rPr>
              <a:t/>
            </a:r>
            <a:br>
              <a:rPr lang="en" sz="700" dirty="0">
                <a:latin typeface="Calibri"/>
                <a:ea typeface="Calibri"/>
                <a:cs typeface="Calibri"/>
                <a:sym typeface="Calibri"/>
              </a:rPr>
            </a:br>
            <a:r>
              <a:rPr lang="en" sz="700" dirty="0" err="1">
                <a:latin typeface="Calibri"/>
                <a:ea typeface="Calibri"/>
                <a:cs typeface="Calibri"/>
                <a:sym typeface="Calibri"/>
              </a:rPr>
              <a:t>Statefulset</a:t>
            </a:r>
            <a:r>
              <a:rPr lang="en" sz="700" dirty="0">
                <a:latin typeface="Calibri"/>
                <a:ea typeface="Calibri"/>
                <a:cs typeface="Calibri"/>
                <a:sym typeface="Calibri"/>
              </a:rPr>
              <a:t> of 3 replicas</a:t>
            </a:r>
          </a:p>
          <a:p>
            <a:pPr marL="0" marR="0" lvl="0" indent="0" algn="l" rtl="0">
              <a:spcBef>
                <a:spcPts val="0"/>
              </a:spcBef>
              <a:buClr>
                <a:srgbClr val="000000"/>
              </a:buClr>
              <a:buFont typeface="Calibri"/>
              <a:buNone/>
            </a:pPr>
            <a:endParaRPr sz="700" dirty="0">
              <a:latin typeface="Calibri"/>
              <a:ea typeface="Calibri"/>
              <a:cs typeface="Calibri"/>
              <a:sym typeface="Calibri"/>
            </a:endParaRPr>
          </a:p>
          <a:p>
            <a:pPr marL="0" marR="0" lvl="0" indent="0" algn="l" rtl="0">
              <a:spcBef>
                <a:spcPts val="0"/>
              </a:spcBef>
              <a:buClr>
                <a:srgbClr val="000000"/>
              </a:buClr>
              <a:buFont typeface="Calibri"/>
              <a:buNone/>
            </a:pPr>
            <a:r>
              <a:rPr lang="en" sz="700" dirty="0">
                <a:latin typeface="Calibri"/>
                <a:ea typeface="Calibri"/>
                <a:cs typeface="Calibri"/>
                <a:sym typeface="Calibri"/>
              </a:rPr>
              <a:t>For each replica (3):</a:t>
            </a:r>
          </a:p>
          <a:p>
            <a:pPr marL="0" marR="0" lvl="0" indent="0" algn="l" rtl="0">
              <a:spcBef>
                <a:spcPts val="0"/>
              </a:spcBef>
              <a:buClr>
                <a:srgbClr val="000000"/>
              </a:buClr>
              <a:buFont typeface="Calibri"/>
              <a:buNone/>
            </a:pPr>
            <a:r>
              <a:rPr lang="en" sz="700" dirty="0">
                <a:latin typeface="Calibri"/>
                <a:ea typeface="Calibri"/>
                <a:cs typeface="Calibri"/>
                <a:sym typeface="Calibri"/>
              </a:rPr>
              <a:t>   </a:t>
            </a:r>
            <a:r>
              <a:rPr lang="en" sz="700" dirty="0" err="1">
                <a:latin typeface="Calibri"/>
                <a:ea typeface="Calibri"/>
                <a:cs typeface="Calibri"/>
                <a:sym typeface="Calibri"/>
              </a:rPr>
              <a:t>Init</a:t>
            </a:r>
            <a:r>
              <a:rPr lang="en" sz="700" dirty="0">
                <a:latin typeface="Calibri"/>
                <a:ea typeface="Calibri"/>
                <a:cs typeface="Calibri"/>
                <a:sym typeface="Calibri"/>
              </a:rPr>
              <a:t> containers</a:t>
            </a:r>
          </a:p>
          <a:p>
            <a:pPr marL="0" marR="0" lvl="0" indent="0" algn="l" rtl="0">
              <a:spcBef>
                <a:spcPts val="0"/>
              </a:spcBef>
              <a:buClr>
                <a:srgbClr val="000000"/>
              </a:buClr>
              <a:buFont typeface="Calibri"/>
              <a:buNone/>
            </a:pPr>
            <a:r>
              <a:rPr lang="en" sz="700" dirty="0">
                <a:latin typeface="Calibri"/>
                <a:ea typeface="Calibri"/>
                <a:cs typeface="Calibri"/>
                <a:sym typeface="Calibri"/>
              </a:rPr>
              <a:t>     </a:t>
            </a:r>
            <a:r>
              <a:rPr lang="en" sz="700" dirty="0" err="1">
                <a:latin typeface="Calibri"/>
                <a:ea typeface="Calibri"/>
                <a:cs typeface="Calibri"/>
                <a:sym typeface="Calibri"/>
              </a:rPr>
              <a:t>init-mysql</a:t>
            </a:r>
            <a:r>
              <a:rPr lang="en" sz="700" dirty="0">
                <a:latin typeface="Calibri"/>
                <a:ea typeface="Calibri"/>
                <a:cs typeface="Calibri"/>
                <a:sym typeface="Calibri"/>
              </a:rPr>
              <a:t>:</a:t>
            </a:r>
          </a:p>
          <a:p>
            <a:pPr marL="0" marR="0" lvl="0" indent="0" algn="l" rtl="0">
              <a:spcBef>
                <a:spcPts val="0"/>
              </a:spcBef>
              <a:buClr>
                <a:srgbClr val="000000"/>
              </a:buClr>
              <a:buFont typeface="Calibri"/>
              <a:buNone/>
            </a:pPr>
            <a:r>
              <a:rPr lang="en" sz="700" dirty="0">
                <a:latin typeface="Calibri"/>
                <a:ea typeface="Calibri"/>
                <a:cs typeface="Calibri"/>
                <a:sym typeface="Calibri"/>
              </a:rPr>
              <a:t>       Create /</a:t>
            </a:r>
            <a:r>
              <a:rPr lang="en" sz="700" dirty="0" err="1">
                <a:latin typeface="Calibri"/>
                <a:ea typeface="Calibri"/>
                <a:cs typeface="Calibri"/>
                <a:sym typeface="Calibri"/>
              </a:rPr>
              <a:t>mnt</a:t>
            </a:r>
            <a:r>
              <a:rPr lang="en" sz="700" dirty="0">
                <a:latin typeface="Calibri"/>
                <a:ea typeface="Calibri"/>
                <a:cs typeface="Calibri"/>
                <a:sym typeface="Calibri"/>
              </a:rPr>
              <a:t>/</a:t>
            </a:r>
            <a:r>
              <a:rPr lang="en" sz="700" dirty="0" err="1">
                <a:latin typeface="Calibri"/>
                <a:ea typeface="Calibri"/>
                <a:cs typeface="Calibri"/>
                <a:sym typeface="Calibri"/>
              </a:rPr>
              <a:t>conf.d</a:t>
            </a:r>
            <a:r>
              <a:rPr lang="en" sz="700" dirty="0">
                <a:latin typeface="Calibri"/>
                <a:ea typeface="Calibri"/>
                <a:cs typeface="Calibri"/>
                <a:sym typeface="Calibri"/>
              </a:rPr>
              <a:t>/server-</a:t>
            </a:r>
            <a:r>
              <a:rPr lang="en" sz="700" dirty="0" err="1">
                <a:latin typeface="Calibri"/>
                <a:ea typeface="Calibri"/>
                <a:cs typeface="Calibri"/>
                <a:sym typeface="Calibri"/>
              </a:rPr>
              <a:t>id.cnf</a:t>
            </a:r>
            <a:endParaRPr lang="en" sz="700" dirty="0">
              <a:latin typeface="Calibri"/>
              <a:ea typeface="Calibri"/>
              <a:cs typeface="Calibri"/>
              <a:sym typeface="Calibri"/>
            </a:endParaRPr>
          </a:p>
          <a:p>
            <a:pPr marL="0" marR="0" lvl="0" indent="0" algn="l" rtl="0">
              <a:spcBef>
                <a:spcPts val="0"/>
              </a:spcBef>
              <a:buClr>
                <a:srgbClr val="000000"/>
              </a:buClr>
              <a:buFont typeface="Calibri"/>
              <a:buNone/>
            </a:pPr>
            <a:r>
              <a:rPr lang="en" sz="700" dirty="0">
                <a:latin typeface="Calibri"/>
                <a:ea typeface="Calibri"/>
                <a:cs typeface="Calibri"/>
                <a:sym typeface="Calibri"/>
              </a:rPr>
              <a:t>       Echo server-id 100 + ordinal into server-id-.</a:t>
            </a:r>
            <a:r>
              <a:rPr lang="en" sz="700" dirty="0" err="1">
                <a:latin typeface="Calibri"/>
                <a:ea typeface="Calibri"/>
                <a:cs typeface="Calibri"/>
                <a:sym typeface="Calibri"/>
              </a:rPr>
              <a:t>cnf</a:t>
            </a:r>
            <a:endParaRPr lang="en" sz="700" dirty="0">
              <a:latin typeface="Calibri"/>
              <a:ea typeface="Calibri"/>
              <a:cs typeface="Calibri"/>
              <a:sym typeface="Calibri"/>
            </a:endParaRPr>
          </a:p>
          <a:p>
            <a:pPr marL="0" marR="0" lvl="0" indent="0" algn="l" rtl="0">
              <a:spcBef>
                <a:spcPts val="0"/>
              </a:spcBef>
              <a:buClr>
                <a:srgbClr val="000000"/>
              </a:buClr>
              <a:buFont typeface="Calibri"/>
              <a:buNone/>
            </a:pPr>
            <a:r>
              <a:rPr lang="en" sz="700" dirty="0">
                <a:latin typeface="Calibri"/>
                <a:ea typeface="Calibri"/>
                <a:cs typeface="Calibri"/>
                <a:sym typeface="Calibri"/>
              </a:rPr>
              <a:t>       If ordinal == 0</a:t>
            </a:r>
          </a:p>
          <a:p>
            <a:pPr marL="0" marR="0" lvl="0" indent="0" algn="l" rtl="0">
              <a:spcBef>
                <a:spcPts val="0"/>
              </a:spcBef>
              <a:buClr>
                <a:srgbClr val="000000"/>
              </a:buClr>
              <a:buFont typeface="Calibri"/>
              <a:buNone/>
            </a:pPr>
            <a:r>
              <a:rPr lang="en" sz="700" dirty="0">
                <a:latin typeface="Calibri"/>
                <a:ea typeface="Calibri"/>
                <a:cs typeface="Calibri"/>
                <a:sym typeface="Calibri"/>
              </a:rPr>
              <a:t>          </a:t>
            </a:r>
            <a:r>
              <a:rPr lang="en" sz="700" dirty="0" err="1">
                <a:latin typeface="Calibri"/>
                <a:ea typeface="Calibri"/>
                <a:cs typeface="Calibri"/>
                <a:sym typeface="Calibri"/>
              </a:rPr>
              <a:t>Cp</a:t>
            </a:r>
            <a:r>
              <a:rPr lang="en" sz="700" dirty="0">
                <a:latin typeface="Calibri"/>
                <a:ea typeface="Calibri"/>
                <a:cs typeface="Calibri"/>
                <a:sym typeface="Calibri"/>
              </a:rPr>
              <a:t> /</a:t>
            </a:r>
            <a:r>
              <a:rPr lang="en" sz="700" dirty="0" err="1">
                <a:latin typeface="Calibri"/>
                <a:ea typeface="Calibri"/>
                <a:cs typeface="Calibri"/>
                <a:sym typeface="Calibri"/>
              </a:rPr>
              <a:t>mnt</a:t>
            </a:r>
            <a:r>
              <a:rPr lang="en" sz="700" dirty="0">
                <a:latin typeface="Calibri"/>
                <a:ea typeface="Calibri"/>
                <a:cs typeface="Calibri"/>
                <a:sym typeface="Calibri"/>
              </a:rPr>
              <a:t>/</a:t>
            </a:r>
            <a:r>
              <a:rPr lang="en" sz="700" dirty="0" err="1">
                <a:latin typeface="Calibri"/>
                <a:ea typeface="Calibri"/>
                <a:cs typeface="Calibri"/>
                <a:sym typeface="Calibri"/>
              </a:rPr>
              <a:t>config</a:t>
            </a:r>
            <a:r>
              <a:rPr lang="en" sz="700" dirty="0">
                <a:latin typeface="Calibri"/>
                <a:ea typeface="Calibri"/>
                <a:cs typeface="Calibri"/>
                <a:sym typeface="Calibri"/>
              </a:rPr>
              <a:t>-map/</a:t>
            </a:r>
            <a:r>
              <a:rPr lang="en" sz="700" dirty="0" err="1">
                <a:latin typeface="Calibri"/>
                <a:ea typeface="Calibri"/>
                <a:cs typeface="Calibri"/>
                <a:sym typeface="Calibri"/>
              </a:rPr>
              <a:t>master.cnf</a:t>
            </a:r>
            <a:r>
              <a:rPr lang="en" sz="700" dirty="0">
                <a:latin typeface="Calibri"/>
                <a:ea typeface="Calibri"/>
                <a:cs typeface="Calibri"/>
                <a:sym typeface="Calibri"/>
              </a:rPr>
              <a:t> /</a:t>
            </a:r>
            <a:r>
              <a:rPr lang="en" sz="700" dirty="0" err="1">
                <a:latin typeface="Calibri"/>
                <a:ea typeface="Calibri"/>
                <a:cs typeface="Calibri"/>
                <a:sym typeface="Calibri"/>
              </a:rPr>
              <a:t>mnt</a:t>
            </a:r>
            <a:r>
              <a:rPr lang="en" sz="700" dirty="0">
                <a:latin typeface="Calibri"/>
                <a:ea typeface="Calibri"/>
                <a:cs typeface="Calibri"/>
                <a:sym typeface="Calibri"/>
              </a:rPr>
              <a:t>/</a:t>
            </a:r>
            <a:r>
              <a:rPr lang="en" sz="700" dirty="0" err="1">
                <a:latin typeface="Calibri"/>
                <a:ea typeface="Calibri"/>
                <a:cs typeface="Calibri"/>
                <a:sym typeface="Calibri"/>
              </a:rPr>
              <a:t>conf.d</a:t>
            </a:r>
            <a:endParaRPr lang="en" sz="700" dirty="0">
              <a:latin typeface="Calibri"/>
              <a:ea typeface="Calibri"/>
              <a:cs typeface="Calibri"/>
              <a:sym typeface="Calibri"/>
            </a:endParaRPr>
          </a:p>
          <a:p>
            <a:pPr marL="0" marR="0" lvl="0" indent="0" algn="l" rtl="0">
              <a:spcBef>
                <a:spcPts val="0"/>
              </a:spcBef>
              <a:buClr>
                <a:srgbClr val="000000"/>
              </a:buClr>
              <a:buFont typeface="Calibri"/>
              <a:buNone/>
            </a:pPr>
            <a:r>
              <a:rPr lang="en" sz="700" dirty="0">
                <a:latin typeface="Calibri"/>
                <a:ea typeface="Calibri"/>
                <a:cs typeface="Calibri"/>
                <a:sym typeface="Calibri"/>
              </a:rPr>
              <a:t>       Else</a:t>
            </a:r>
          </a:p>
          <a:p>
            <a:pPr marL="0" marR="0" lvl="0" indent="0" algn="l" rtl="0">
              <a:spcBef>
                <a:spcPts val="0"/>
              </a:spcBef>
              <a:buClr>
                <a:srgbClr val="000000"/>
              </a:buClr>
              <a:buFont typeface="Calibri"/>
              <a:buNone/>
            </a:pPr>
            <a:r>
              <a:rPr lang="en" sz="700" dirty="0">
                <a:latin typeface="Calibri"/>
                <a:ea typeface="Calibri"/>
                <a:cs typeface="Calibri"/>
                <a:sym typeface="Calibri"/>
              </a:rPr>
              <a:t>          </a:t>
            </a:r>
            <a:r>
              <a:rPr lang="en" sz="700" dirty="0" err="1">
                <a:latin typeface="Calibri"/>
                <a:ea typeface="Calibri"/>
                <a:cs typeface="Calibri"/>
                <a:sym typeface="Calibri"/>
              </a:rPr>
              <a:t>Cp</a:t>
            </a:r>
            <a:r>
              <a:rPr lang="en" sz="700" dirty="0">
                <a:latin typeface="Calibri"/>
                <a:ea typeface="Calibri"/>
                <a:cs typeface="Calibri"/>
                <a:sym typeface="Calibri"/>
              </a:rPr>
              <a:t> /</a:t>
            </a:r>
            <a:r>
              <a:rPr lang="en" sz="700" dirty="0" err="1">
                <a:latin typeface="Calibri"/>
                <a:ea typeface="Calibri"/>
                <a:cs typeface="Calibri"/>
                <a:sym typeface="Calibri"/>
              </a:rPr>
              <a:t>mnt</a:t>
            </a:r>
            <a:r>
              <a:rPr lang="en" sz="700" dirty="0">
                <a:latin typeface="Calibri"/>
                <a:ea typeface="Calibri"/>
                <a:cs typeface="Calibri"/>
                <a:sym typeface="Calibri"/>
              </a:rPr>
              <a:t>/</a:t>
            </a:r>
            <a:r>
              <a:rPr lang="en" sz="700" dirty="0" err="1">
                <a:latin typeface="Calibri"/>
                <a:ea typeface="Calibri"/>
                <a:cs typeface="Calibri"/>
                <a:sym typeface="Calibri"/>
              </a:rPr>
              <a:t>config</a:t>
            </a:r>
            <a:r>
              <a:rPr lang="en" sz="700" dirty="0">
                <a:latin typeface="Calibri"/>
                <a:ea typeface="Calibri"/>
                <a:cs typeface="Calibri"/>
                <a:sym typeface="Calibri"/>
              </a:rPr>
              <a:t>-map/</a:t>
            </a:r>
            <a:r>
              <a:rPr lang="en" sz="700" dirty="0" err="1">
                <a:latin typeface="Calibri"/>
                <a:ea typeface="Calibri"/>
                <a:cs typeface="Calibri"/>
                <a:sym typeface="Calibri"/>
              </a:rPr>
              <a:t>slave.cnf</a:t>
            </a:r>
            <a:r>
              <a:rPr lang="en" sz="700" dirty="0">
                <a:latin typeface="Calibri"/>
                <a:ea typeface="Calibri"/>
                <a:cs typeface="Calibri"/>
                <a:sym typeface="Calibri"/>
              </a:rPr>
              <a:t> /</a:t>
            </a:r>
            <a:r>
              <a:rPr lang="en" sz="700" dirty="0" err="1">
                <a:latin typeface="Calibri"/>
                <a:ea typeface="Calibri"/>
                <a:cs typeface="Calibri"/>
                <a:sym typeface="Calibri"/>
              </a:rPr>
              <a:t>mnt</a:t>
            </a:r>
            <a:r>
              <a:rPr lang="en" sz="700" dirty="0">
                <a:latin typeface="Calibri"/>
                <a:ea typeface="Calibri"/>
                <a:cs typeface="Calibri"/>
                <a:sym typeface="Calibri"/>
              </a:rPr>
              <a:t>/</a:t>
            </a:r>
            <a:r>
              <a:rPr lang="en" sz="700" dirty="0" err="1">
                <a:latin typeface="Calibri"/>
                <a:ea typeface="Calibri"/>
                <a:cs typeface="Calibri"/>
                <a:sym typeface="Calibri"/>
              </a:rPr>
              <a:t>conf.d</a:t>
            </a:r>
            <a:endParaRPr lang="en" sz="700" dirty="0">
              <a:latin typeface="Calibri"/>
              <a:ea typeface="Calibri"/>
              <a:cs typeface="Calibri"/>
              <a:sym typeface="Calibri"/>
            </a:endParaRPr>
          </a:p>
          <a:p>
            <a:pPr marL="0" marR="0" lvl="0" indent="0" algn="l" rtl="0">
              <a:spcBef>
                <a:spcPts val="0"/>
              </a:spcBef>
              <a:buClr>
                <a:srgbClr val="000000"/>
              </a:buClr>
              <a:buFont typeface="Calibri"/>
              <a:buNone/>
            </a:pPr>
            <a:endParaRPr sz="700" dirty="0">
              <a:latin typeface="Calibri"/>
              <a:ea typeface="Calibri"/>
              <a:cs typeface="Calibri"/>
              <a:sym typeface="Calibri"/>
            </a:endParaRPr>
          </a:p>
          <a:p>
            <a:pPr marL="0" marR="0" lvl="0" indent="0" algn="l" rtl="0">
              <a:spcBef>
                <a:spcPts val="0"/>
              </a:spcBef>
              <a:buClr>
                <a:srgbClr val="000000"/>
              </a:buClr>
              <a:buFont typeface="Calibri"/>
              <a:buNone/>
            </a:pPr>
            <a:r>
              <a:rPr lang="en" sz="700" dirty="0">
                <a:latin typeface="Calibri"/>
                <a:ea typeface="Calibri"/>
                <a:cs typeface="Calibri"/>
                <a:sym typeface="Calibri"/>
              </a:rPr>
              <a:t>     Clone-</a:t>
            </a:r>
            <a:r>
              <a:rPr lang="en" sz="700" dirty="0" err="1">
                <a:latin typeface="Calibri"/>
                <a:ea typeface="Calibri"/>
                <a:cs typeface="Calibri"/>
                <a:sym typeface="Calibri"/>
              </a:rPr>
              <a:t>mysql</a:t>
            </a:r>
            <a:r>
              <a:rPr lang="en" sz="700" dirty="0">
                <a:latin typeface="Calibri"/>
                <a:ea typeface="Calibri"/>
                <a:cs typeface="Calibri"/>
                <a:sym typeface="Calibri"/>
              </a:rPr>
              <a:t> container:</a:t>
            </a:r>
          </a:p>
          <a:p>
            <a:pPr marL="0" marR="0" lvl="0" indent="0" algn="l" rtl="0">
              <a:spcBef>
                <a:spcPts val="0"/>
              </a:spcBef>
              <a:buClr>
                <a:srgbClr val="000000"/>
              </a:buClr>
              <a:buFont typeface="Calibri"/>
              <a:buNone/>
            </a:pPr>
            <a:r>
              <a:rPr lang="en" sz="700" dirty="0">
                <a:latin typeface="Calibri"/>
                <a:ea typeface="Calibri"/>
                <a:cs typeface="Calibri"/>
                <a:sym typeface="Calibri"/>
              </a:rPr>
              <a:t>        Skip if /</a:t>
            </a:r>
            <a:r>
              <a:rPr lang="en" sz="700" dirty="0" err="1">
                <a:latin typeface="Calibri"/>
                <a:ea typeface="Calibri"/>
                <a:cs typeface="Calibri"/>
                <a:sym typeface="Calibri"/>
              </a:rPr>
              <a:t>var</a:t>
            </a:r>
            <a:r>
              <a:rPr lang="en" sz="700" dirty="0">
                <a:latin typeface="Calibri"/>
                <a:ea typeface="Calibri"/>
                <a:cs typeface="Calibri"/>
                <a:sym typeface="Calibri"/>
              </a:rPr>
              <a:t>/lib/</a:t>
            </a:r>
            <a:r>
              <a:rPr lang="en" sz="700" dirty="0" err="1">
                <a:latin typeface="Calibri"/>
                <a:ea typeface="Calibri"/>
                <a:cs typeface="Calibri"/>
                <a:sym typeface="Calibri"/>
              </a:rPr>
              <a:t>mysql</a:t>
            </a:r>
            <a:r>
              <a:rPr lang="en" sz="700" dirty="0">
                <a:latin typeface="Calibri"/>
                <a:ea typeface="Calibri"/>
                <a:cs typeface="Calibri"/>
                <a:sym typeface="Calibri"/>
              </a:rPr>
              <a:t>/</a:t>
            </a:r>
            <a:r>
              <a:rPr lang="en" sz="700" dirty="0" err="1">
                <a:latin typeface="Calibri"/>
                <a:ea typeface="Calibri"/>
                <a:cs typeface="Calibri"/>
                <a:sym typeface="Calibri"/>
              </a:rPr>
              <a:t>mysql</a:t>
            </a:r>
            <a:r>
              <a:rPr lang="en" sz="700" dirty="0">
                <a:latin typeface="Calibri"/>
                <a:ea typeface="Calibri"/>
                <a:cs typeface="Calibri"/>
                <a:sym typeface="Calibri"/>
              </a:rPr>
              <a:t> exists (data already there)</a:t>
            </a:r>
          </a:p>
          <a:p>
            <a:pPr marL="0" marR="0" lvl="0" indent="0" algn="l" rtl="0">
              <a:spcBef>
                <a:spcPts val="0"/>
              </a:spcBef>
              <a:buClr>
                <a:srgbClr val="000000"/>
              </a:buClr>
              <a:buFont typeface="Calibri"/>
              <a:buNone/>
            </a:pPr>
            <a:r>
              <a:rPr lang="en" sz="700" dirty="0">
                <a:latin typeface="Calibri"/>
                <a:ea typeface="Calibri"/>
                <a:cs typeface="Calibri"/>
                <a:sym typeface="Calibri"/>
              </a:rPr>
              <a:t>        Skip if ordinal 0 (master)</a:t>
            </a:r>
          </a:p>
          <a:p>
            <a:pPr marL="0" marR="0" lvl="0" indent="0" algn="l" rtl="0">
              <a:spcBef>
                <a:spcPts val="0"/>
              </a:spcBef>
              <a:buClr>
                <a:srgbClr val="000000"/>
              </a:buClr>
              <a:buFont typeface="Calibri"/>
              <a:buNone/>
            </a:pPr>
            <a:r>
              <a:rPr lang="en" sz="825" dirty="0">
                <a:latin typeface="Calibri"/>
                <a:ea typeface="Calibri"/>
                <a:cs typeface="Calibri"/>
                <a:sym typeface="Calibri"/>
              </a:rPr>
              <a:t>        Use </a:t>
            </a:r>
            <a:r>
              <a:rPr lang="en" sz="825" dirty="0" err="1">
                <a:latin typeface="Calibri"/>
                <a:ea typeface="Calibri"/>
                <a:cs typeface="Calibri"/>
                <a:sym typeface="Calibri"/>
              </a:rPr>
              <a:t>ncat</a:t>
            </a:r>
            <a:r>
              <a:rPr lang="en" sz="825" dirty="0">
                <a:latin typeface="Calibri"/>
                <a:ea typeface="Calibri"/>
                <a:cs typeface="Calibri"/>
                <a:sym typeface="Calibri"/>
              </a:rPr>
              <a:t> receive port 3307 from previous peer ordinal-1 | </a:t>
            </a:r>
            <a:r>
              <a:rPr lang="en" sz="825" dirty="0" err="1">
                <a:latin typeface="Calibri"/>
                <a:ea typeface="Calibri"/>
                <a:cs typeface="Calibri"/>
                <a:sym typeface="Calibri"/>
              </a:rPr>
              <a:t>xbstream</a:t>
            </a:r>
            <a:r>
              <a:rPr lang="en" sz="825" dirty="0">
                <a:latin typeface="Calibri"/>
                <a:ea typeface="Calibri"/>
                <a:cs typeface="Calibri"/>
                <a:sym typeface="Calibri"/>
              </a:rPr>
              <a:t> to /</a:t>
            </a:r>
            <a:r>
              <a:rPr lang="en" sz="825" dirty="0" err="1">
                <a:latin typeface="Calibri"/>
                <a:ea typeface="Calibri"/>
                <a:cs typeface="Calibri"/>
                <a:sym typeface="Calibri"/>
              </a:rPr>
              <a:t>var</a:t>
            </a:r>
            <a:r>
              <a:rPr lang="en" sz="825" dirty="0">
                <a:latin typeface="Calibri"/>
                <a:ea typeface="Calibri"/>
                <a:cs typeface="Calibri"/>
                <a:sym typeface="Calibri"/>
              </a:rPr>
              <a:t>/lib/</a:t>
            </a:r>
            <a:r>
              <a:rPr lang="en" sz="825" dirty="0" err="1">
                <a:latin typeface="Calibri"/>
                <a:ea typeface="Calibri"/>
                <a:cs typeface="Calibri"/>
                <a:sym typeface="Calibri"/>
              </a:rPr>
              <a:t>mysql</a:t>
            </a:r>
            <a:r>
              <a:rPr lang="en" sz="825" dirty="0">
                <a:latin typeface="Calibri"/>
                <a:ea typeface="Calibri"/>
                <a:cs typeface="Calibri"/>
                <a:sym typeface="Calibri"/>
              </a:rPr>
              <a:t/>
            </a:r>
            <a:br>
              <a:rPr lang="en" sz="825" dirty="0">
                <a:latin typeface="Calibri"/>
                <a:ea typeface="Calibri"/>
                <a:cs typeface="Calibri"/>
                <a:sym typeface="Calibri"/>
              </a:rPr>
            </a:br>
            <a:r>
              <a:rPr lang="en" sz="825" dirty="0">
                <a:latin typeface="Calibri"/>
                <a:ea typeface="Calibri"/>
                <a:cs typeface="Calibri"/>
                <a:sym typeface="Calibri"/>
              </a:rPr>
              <a:t>        </a:t>
            </a:r>
            <a:r>
              <a:rPr lang="en" sz="825" dirty="0" err="1">
                <a:latin typeface="Calibri"/>
                <a:ea typeface="Calibri"/>
                <a:cs typeface="Calibri"/>
                <a:sym typeface="Calibri"/>
              </a:rPr>
              <a:t>Xtrabackup</a:t>
            </a:r>
            <a:r>
              <a:rPr lang="en" sz="825" dirty="0">
                <a:latin typeface="Calibri"/>
                <a:ea typeface="Calibri"/>
                <a:cs typeface="Calibri"/>
                <a:sym typeface="Calibri"/>
              </a:rPr>
              <a:t> prepare data in /</a:t>
            </a:r>
            <a:r>
              <a:rPr lang="en" sz="825" dirty="0" err="1">
                <a:latin typeface="Calibri"/>
                <a:ea typeface="Calibri"/>
                <a:cs typeface="Calibri"/>
                <a:sym typeface="Calibri"/>
              </a:rPr>
              <a:t>var</a:t>
            </a:r>
            <a:r>
              <a:rPr lang="en" sz="825" dirty="0">
                <a:latin typeface="Calibri"/>
                <a:ea typeface="Calibri"/>
                <a:cs typeface="Calibri"/>
                <a:sym typeface="Calibri"/>
              </a:rPr>
              <a:t>/lib/</a:t>
            </a:r>
            <a:r>
              <a:rPr lang="en" sz="825" dirty="0" err="1">
                <a:latin typeface="Calibri"/>
                <a:ea typeface="Calibri"/>
                <a:cs typeface="Calibri"/>
                <a:sym typeface="Calibri"/>
              </a:rPr>
              <a:t>mysql</a:t>
            </a:r>
            <a:endParaRPr lang="en" sz="825" dirty="0">
              <a:latin typeface="Calibri"/>
              <a:ea typeface="Calibri"/>
              <a:cs typeface="Calibri"/>
              <a:sym typeface="Calibri"/>
            </a:endParaRPr>
          </a:p>
          <a:p>
            <a:pPr marL="0" marR="0" lvl="0" indent="0" algn="l" rtl="0">
              <a:spcBef>
                <a:spcPts val="0"/>
              </a:spcBef>
              <a:buClr>
                <a:srgbClr val="000000"/>
              </a:buClr>
              <a:buFont typeface="Calibri"/>
              <a:buNone/>
            </a:pPr>
            <a:r>
              <a:rPr lang="en" sz="825" dirty="0">
                <a:latin typeface="Calibri"/>
                <a:ea typeface="Calibri"/>
                <a:cs typeface="Calibri"/>
                <a:sym typeface="Calibri"/>
              </a:rPr>
              <a:t>        Volume mount /</a:t>
            </a:r>
            <a:r>
              <a:rPr lang="en" sz="825" dirty="0" err="1">
                <a:latin typeface="Calibri"/>
                <a:ea typeface="Calibri"/>
                <a:cs typeface="Calibri"/>
                <a:sym typeface="Calibri"/>
              </a:rPr>
              <a:t>var</a:t>
            </a:r>
            <a:r>
              <a:rPr lang="en" sz="825" dirty="0">
                <a:latin typeface="Calibri"/>
                <a:ea typeface="Calibri"/>
                <a:cs typeface="Calibri"/>
                <a:sym typeface="Calibri"/>
              </a:rPr>
              <a:t>/lib/</a:t>
            </a:r>
            <a:r>
              <a:rPr lang="en" sz="825" dirty="0" err="1">
                <a:latin typeface="Calibri"/>
                <a:ea typeface="Calibri"/>
                <a:cs typeface="Calibri"/>
                <a:sym typeface="Calibri"/>
              </a:rPr>
              <a:t>mysql</a:t>
            </a:r>
            <a:r>
              <a:rPr lang="en" sz="825" dirty="0">
                <a:latin typeface="Calibri"/>
                <a:ea typeface="Calibri"/>
                <a:cs typeface="Calibri"/>
                <a:sym typeface="Calibri"/>
              </a:rPr>
              <a:t> (data) and /</a:t>
            </a:r>
            <a:r>
              <a:rPr lang="en" sz="825" dirty="0" err="1">
                <a:latin typeface="Calibri"/>
                <a:ea typeface="Calibri"/>
                <a:cs typeface="Calibri"/>
                <a:sym typeface="Calibri"/>
              </a:rPr>
              <a:t>etc</a:t>
            </a:r>
            <a:r>
              <a:rPr lang="en" sz="825" dirty="0">
                <a:latin typeface="Calibri"/>
                <a:ea typeface="Calibri"/>
                <a:cs typeface="Calibri"/>
                <a:sym typeface="Calibri"/>
              </a:rPr>
              <a:t>/</a:t>
            </a:r>
            <a:r>
              <a:rPr lang="en" sz="825" dirty="0" err="1">
                <a:latin typeface="Calibri"/>
                <a:ea typeface="Calibri"/>
                <a:cs typeface="Calibri"/>
                <a:sym typeface="Calibri"/>
              </a:rPr>
              <a:t>mysql</a:t>
            </a:r>
            <a:r>
              <a:rPr lang="en" sz="825" dirty="0">
                <a:latin typeface="Calibri"/>
                <a:ea typeface="Calibri"/>
                <a:cs typeface="Calibri"/>
                <a:sym typeface="Calibri"/>
              </a:rPr>
              <a:t>/</a:t>
            </a:r>
            <a:r>
              <a:rPr lang="en" sz="825" dirty="0" err="1">
                <a:latin typeface="Calibri"/>
                <a:ea typeface="Calibri"/>
                <a:cs typeface="Calibri"/>
                <a:sym typeface="Calibri"/>
              </a:rPr>
              <a:t>conf.d</a:t>
            </a:r>
            <a:r>
              <a:rPr lang="en" sz="825" dirty="0">
                <a:latin typeface="Calibri"/>
                <a:ea typeface="Calibri"/>
                <a:cs typeface="Calibri"/>
                <a:sym typeface="Calibri"/>
              </a:rPr>
              <a:t> (/</a:t>
            </a:r>
            <a:r>
              <a:rPr lang="en" sz="825" dirty="0" err="1">
                <a:latin typeface="Calibri"/>
                <a:ea typeface="Calibri"/>
                <a:cs typeface="Calibri"/>
                <a:sym typeface="Calibri"/>
              </a:rPr>
              <a:t>mnt</a:t>
            </a:r>
            <a:r>
              <a:rPr lang="en" sz="825" dirty="0">
                <a:latin typeface="Calibri"/>
                <a:ea typeface="Calibri"/>
                <a:cs typeface="Calibri"/>
                <a:sym typeface="Calibri"/>
              </a:rPr>
              <a:t>/</a:t>
            </a:r>
            <a:r>
              <a:rPr lang="en" sz="825" dirty="0" err="1">
                <a:latin typeface="Calibri"/>
                <a:ea typeface="Calibri"/>
                <a:cs typeface="Calibri"/>
                <a:sym typeface="Calibri"/>
              </a:rPr>
              <a:t>conf.d</a:t>
            </a:r>
            <a:r>
              <a:rPr lang="en" sz="825" dirty="0">
                <a:latin typeface="Calibri"/>
                <a:ea typeface="Calibri"/>
                <a:cs typeface="Calibri"/>
                <a:sym typeface="Calibri"/>
              </a:rPr>
              <a:t>) from </a:t>
            </a:r>
            <a:br>
              <a:rPr lang="en" sz="825" dirty="0">
                <a:latin typeface="Calibri"/>
                <a:ea typeface="Calibri"/>
                <a:cs typeface="Calibri"/>
                <a:sym typeface="Calibri"/>
              </a:rPr>
            </a:br>
            <a:endParaRPr lang="en" sz="825" dirty="0">
              <a:latin typeface="Calibri"/>
              <a:ea typeface="Calibri"/>
              <a:cs typeface="Calibri"/>
              <a:sym typeface="Calibri"/>
            </a:endParaRPr>
          </a:p>
          <a:p>
            <a:pPr marL="0" marR="0" lvl="0" indent="0" algn="l" rtl="0">
              <a:spcBef>
                <a:spcPts val="0"/>
              </a:spcBef>
              <a:buClr>
                <a:srgbClr val="000000"/>
              </a:buClr>
              <a:buFont typeface="Calibri"/>
              <a:buNone/>
            </a:pPr>
            <a:r>
              <a:rPr lang="en" sz="825" dirty="0">
                <a:latin typeface="Calibri"/>
                <a:ea typeface="Calibri"/>
                <a:cs typeface="Calibri"/>
                <a:sym typeface="Calibri"/>
              </a:rPr>
              <a:t>  Containers:</a:t>
            </a:r>
            <a:br>
              <a:rPr lang="en" sz="825" dirty="0">
                <a:latin typeface="Calibri"/>
                <a:ea typeface="Calibri"/>
                <a:cs typeface="Calibri"/>
                <a:sym typeface="Calibri"/>
              </a:rPr>
            </a:br>
            <a:r>
              <a:rPr lang="en" sz="825" dirty="0">
                <a:latin typeface="Calibri"/>
                <a:ea typeface="Calibri"/>
                <a:cs typeface="Calibri"/>
                <a:sym typeface="Calibri"/>
              </a:rPr>
              <a:t/>
            </a:r>
            <a:br>
              <a:rPr lang="en" sz="825" dirty="0">
                <a:latin typeface="Calibri"/>
                <a:ea typeface="Calibri"/>
                <a:cs typeface="Calibri"/>
                <a:sym typeface="Calibri"/>
              </a:rPr>
            </a:br>
            <a:r>
              <a:rPr lang="en" sz="825" dirty="0">
                <a:latin typeface="Calibri"/>
                <a:ea typeface="Calibri"/>
                <a:cs typeface="Calibri"/>
                <a:sym typeface="Calibri"/>
              </a:rPr>
              <a:t>     </a:t>
            </a:r>
            <a:r>
              <a:rPr lang="en" sz="825" dirty="0" err="1">
                <a:latin typeface="Calibri"/>
                <a:ea typeface="Calibri"/>
                <a:cs typeface="Calibri"/>
                <a:sym typeface="Calibri"/>
              </a:rPr>
              <a:t>Mysql</a:t>
            </a:r>
            <a:r>
              <a:rPr lang="en" sz="825" dirty="0">
                <a:latin typeface="Calibri"/>
                <a:ea typeface="Calibri"/>
                <a:cs typeface="Calibri"/>
                <a:sym typeface="Calibri"/>
              </a:rPr>
              <a:t>:</a:t>
            </a:r>
          </a:p>
          <a:p>
            <a:pPr marL="0" marR="0" lvl="0" indent="0" algn="l" rtl="0">
              <a:spcBef>
                <a:spcPts val="0"/>
              </a:spcBef>
              <a:buClr>
                <a:srgbClr val="000000"/>
              </a:buClr>
              <a:buFont typeface="Calibri"/>
              <a:buNone/>
            </a:pPr>
            <a:r>
              <a:rPr lang="en" sz="825" dirty="0">
                <a:latin typeface="Calibri"/>
                <a:ea typeface="Calibri"/>
                <a:cs typeface="Calibri"/>
                <a:sym typeface="Calibri"/>
              </a:rPr>
              <a:t>       Mysql-0 master, </a:t>
            </a:r>
            <a:r>
              <a:rPr lang="en" sz="825" dirty="0" err="1">
                <a:latin typeface="Calibri"/>
                <a:ea typeface="Calibri"/>
                <a:cs typeface="Calibri"/>
                <a:sym typeface="Calibri"/>
              </a:rPr>
              <a:t>init-mysql</a:t>
            </a:r>
            <a:r>
              <a:rPr lang="en" sz="825" dirty="0">
                <a:latin typeface="Calibri"/>
                <a:ea typeface="Calibri"/>
                <a:cs typeface="Calibri"/>
                <a:sym typeface="Calibri"/>
              </a:rPr>
              <a:t> set up from </a:t>
            </a:r>
            <a:r>
              <a:rPr lang="en" sz="825" dirty="0" err="1">
                <a:latin typeface="Calibri"/>
                <a:ea typeface="Calibri"/>
                <a:cs typeface="Calibri"/>
                <a:sym typeface="Calibri"/>
              </a:rPr>
              <a:t>configmap</a:t>
            </a:r>
            <a:r>
              <a:rPr lang="en" sz="825" dirty="0">
                <a:latin typeface="Calibri"/>
                <a:ea typeface="Calibri"/>
                <a:cs typeface="Calibri"/>
                <a:sym typeface="Calibri"/>
              </a:rPr>
              <a:t>, clone-</a:t>
            </a:r>
            <a:r>
              <a:rPr lang="en" sz="825" dirty="0" err="1">
                <a:latin typeface="Calibri"/>
                <a:ea typeface="Calibri"/>
                <a:cs typeface="Calibri"/>
                <a:sym typeface="Calibri"/>
              </a:rPr>
              <a:t>mysql</a:t>
            </a:r>
            <a:r>
              <a:rPr lang="en" sz="825" dirty="0">
                <a:latin typeface="Calibri"/>
                <a:ea typeface="Calibri"/>
                <a:cs typeface="Calibri"/>
                <a:sym typeface="Calibri"/>
              </a:rPr>
              <a:t> makes backup</a:t>
            </a:r>
          </a:p>
          <a:p>
            <a:pPr marL="0" marR="0" lvl="0" indent="0" algn="l" rtl="0">
              <a:spcBef>
                <a:spcPts val="0"/>
              </a:spcBef>
              <a:buClr>
                <a:srgbClr val="000000"/>
              </a:buClr>
              <a:buFont typeface="Calibri"/>
              <a:buNone/>
            </a:pPr>
            <a:r>
              <a:rPr lang="en" sz="825" dirty="0">
                <a:latin typeface="Calibri"/>
                <a:ea typeface="Calibri"/>
                <a:cs typeface="Calibri"/>
                <a:sym typeface="Calibri"/>
              </a:rPr>
              <a:t>       </a:t>
            </a:r>
            <a:r>
              <a:rPr lang="en" sz="825" dirty="0" err="1">
                <a:latin typeface="Calibri"/>
                <a:ea typeface="Calibri"/>
                <a:cs typeface="Calibri"/>
                <a:sym typeface="Calibri"/>
              </a:rPr>
              <a:t>livenessProbe</a:t>
            </a:r>
            <a:r>
              <a:rPr lang="en" sz="825" dirty="0">
                <a:latin typeface="Calibri"/>
                <a:ea typeface="Calibri"/>
                <a:cs typeface="Calibri"/>
                <a:sym typeface="Calibri"/>
              </a:rPr>
              <a:t>: </a:t>
            </a:r>
            <a:r>
              <a:rPr lang="en" sz="825" dirty="0" err="1">
                <a:latin typeface="Calibri"/>
                <a:ea typeface="Calibri"/>
                <a:cs typeface="Calibri"/>
                <a:sym typeface="Calibri"/>
              </a:rPr>
              <a:t>mysqladmin</a:t>
            </a:r>
            <a:r>
              <a:rPr lang="en" sz="825" dirty="0">
                <a:latin typeface="Calibri"/>
                <a:ea typeface="Calibri"/>
                <a:cs typeface="Calibri"/>
                <a:sym typeface="Calibri"/>
              </a:rPr>
              <a:t> ping</a:t>
            </a:r>
          </a:p>
          <a:p>
            <a:pPr marL="0" marR="0" lvl="0" indent="0" algn="l" rtl="0">
              <a:spcBef>
                <a:spcPts val="0"/>
              </a:spcBef>
              <a:buClr>
                <a:srgbClr val="000000"/>
              </a:buClr>
              <a:buFont typeface="Calibri"/>
              <a:buNone/>
            </a:pPr>
            <a:r>
              <a:rPr lang="en" sz="825" dirty="0">
                <a:latin typeface="Calibri"/>
                <a:ea typeface="Calibri"/>
                <a:cs typeface="Calibri"/>
                <a:sym typeface="Calibri"/>
              </a:rPr>
              <a:t>       Readiness probe: select 1</a:t>
            </a:r>
          </a:p>
          <a:p>
            <a:pPr marL="0" marR="0" lvl="0" indent="0" algn="l" rtl="0">
              <a:spcBef>
                <a:spcPts val="0"/>
              </a:spcBef>
              <a:buClr>
                <a:srgbClr val="000000"/>
              </a:buClr>
              <a:buFont typeface="Calibri"/>
              <a:buNone/>
            </a:pPr>
            <a:r>
              <a:rPr lang="en" sz="825" dirty="0">
                <a:latin typeface="Calibri"/>
                <a:ea typeface="Calibri"/>
                <a:cs typeface="Calibri"/>
                <a:sym typeface="Calibri"/>
              </a:rPr>
              <a:t>       </a:t>
            </a:r>
            <a:r>
              <a:rPr lang="en" sz="825" dirty="0" err="1">
                <a:latin typeface="Calibri"/>
                <a:ea typeface="Calibri"/>
                <a:cs typeface="Calibri"/>
                <a:sym typeface="Calibri"/>
              </a:rPr>
              <a:t>VolumnMounts</a:t>
            </a:r>
            <a:r>
              <a:rPr lang="en" sz="825" dirty="0">
                <a:latin typeface="Calibri"/>
                <a:ea typeface="Calibri"/>
                <a:cs typeface="Calibri"/>
                <a:sym typeface="Calibri"/>
              </a:rPr>
              <a:t>:</a:t>
            </a:r>
          </a:p>
          <a:p>
            <a:pPr marL="0" marR="0" lvl="0" indent="0" algn="l" rtl="0">
              <a:spcBef>
                <a:spcPts val="0"/>
              </a:spcBef>
              <a:buClr>
                <a:srgbClr val="000000"/>
              </a:buClr>
              <a:buFont typeface="Calibri"/>
              <a:buNone/>
            </a:pPr>
            <a:r>
              <a:rPr lang="en" sz="825" dirty="0">
                <a:latin typeface="Calibri"/>
                <a:ea typeface="Calibri"/>
                <a:cs typeface="Calibri"/>
                <a:sym typeface="Calibri"/>
              </a:rPr>
              <a:t>          Data: /</a:t>
            </a:r>
            <a:r>
              <a:rPr lang="en" sz="825" dirty="0" err="1">
                <a:latin typeface="Calibri"/>
                <a:ea typeface="Calibri"/>
                <a:cs typeface="Calibri"/>
                <a:sym typeface="Calibri"/>
              </a:rPr>
              <a:t>var</a:t>
            </a:r>
            <a:r>
              <a:rPr lang="en" sz="825" dirty="0">
                <a:latin typeface="Calibri"/>
                <a:ea typeface="Calibri"/>
                <a:cs typeface="Calibri"/>
                <a:sym typeface="Calibri"/>
              </a:rPr>
              <a:t>/lib/</a:t>
            </a:r>
            <a:r>
              <a:rPr lang="en" sz="825" dirty="0" err="1">
                <a:latin typeface="Calibri"/>
                <a:ea typeface="Calibri"/>
                <a:cs typeface="Calibri"/>
                <a:sym typeface="Calibri"/>
              </a:rPr>
              <a:t>mysql</a:t>
            </a:r>
            <a:r>
              <a:rPr lang="en" sz="825" dirty="0">
                <a:latin typeface="Calibri"/>
                <a:ea typeface="Calibri"/>
                <a:cs typeface="Calibri"/>
                <a:sym typeface="Calibri"/>
              </a:rPr>
              <a:t> </a:t>
            </a:r>
          </a:p>
          <a:p>
            <a:pPr marL="0" marR="0" lvl="0" indent="0" algn="l" rtl="0">
              <a:spcBef>
                <a:spcPts val="0"/>
              </a:spcBef>
              <a:buClr>
                <a:srgbClr val="000000"/>
              </a:buClr>
              <a:buFont typeface="Calibri"/>
              <a:buNone/>
            </a:pPr>
            <a:r>
              <a:rPr lang="en" sz="825" dirty="0">
                <a:latin typeface="Calibri"/>
                <a:ea typeface="Calibri"/>
                <a:cs typeface="Calibri"/>
                <a:sym typeface="Calibri"/>
              </a:rPr>
              <a:t>          </a:t>
            </a:r>
            <a:r>
              <a:rPr lang="en" sz="825" dirty="0" err="1">
                <a:latin typeface="Calibri"/>
                <a:ea typeface="Calibri"/>
                <a:cs typeface="Calibri"/>
                <a:sym typeface="Calibri"/>
              </a:rPr>
              <a:t>Conf</a:t>
            </a:r>
            <a:r>
              <a:rPr lang="en" sz="825" dirty="0">
                <a:latin typeface="Calibri"/>
                <a:ea typeface="Calibri"/>
                <a:cs typeface="Calibri"/>
                <a:sym typeface="Calibri"/>
              </a:rPr>
              <a:t>: /</a:t>
            </a:r>
            <a:r>
              <a:rPr lang="en" sz="825" dirty="0" err="1">
                <a:latin typeface="Calibri"/>
                <a:ea typeface="Calibri"/>
                <a:cs typeface="Calibri"/>
                <a:sym typeface="Calibri"/>
              </a:rPr>
              <a:t>etc</a:t>
            </a:r>
            <a:r>
              <a:rPr lang="en" sz="825" dirty="0">
                <a:latin typeface="Calibri"/>
                <a:ea typeface="Calibri"/>
                <a:cs typeface="Calibri"/>
                <a:sym typeface="Calibri"/>
              </a:rPr>
              <a:t>/</a:t>
            </a:r>
            <a:r>
              <a:rPr lang="en" sz="825" dirty="0" err="1">
                <a:latin typeface="Calibri"/>
                <a:ea typeface="Calibri"/>
                <a:cs typeface="Calibri"/>
                <a:sym typeface="Calibri"/>
              </a:rPr>
              <a:t>mysql</a:t>
            </a:r>
            <a:r>
              <a:rPr lang="en" sz="825" dirty="0">
                <a:latin typeface="Calibri"/>
                <a:ea typeface="Calibri"/>
                <a:cs typeface="Calibri"/>
                <a:sym typeface="Calibri"/>
              </a:rPr>
              <a:t>/</a:t>
            </a:r>
            <a:r>
              <a:rPr lang="en" sz="825" dirty="0" err="1">
                <a:latin typeface="Calibri"/>
                <a:ea typeface="Calibri"/>
                <a:cs typeface="Calibri"/>
                <a:sym typeface="Calibri"/>
              </a:rPr>
              <a:t>conf.d</a:t>
            </a:r>
            <a:endParaRPr lang="en" sz="825" dirty="0">
              <a:latin typeface="Calibri"/>
              <a:ea typeface="Calibri"/>
              <a:cs typeface="Calibri"/>
              <a:sym typeface="Calibri"/>
            </a:endParaRPr>
          </a:p>
          <a:p>
            <a:pPr marL="0" marR="0" lvl="0" indent="0" algn="l" rtl="0">
              <a:spcBef>
                <a:spcPts val="0"/>
              </a:spcBef>
              <a:buClr>
                <a:srgbClr val="000000"/>
              </a:buClr>
              <a:buFont typeface="Calibri"/>
              <a:buNone/>
            </a:pPr>
            <a:r>
              <a:rPr lang="en" sz="825" dirty="0">
                <a:latin typeface="Calibri"/>
                <a:ea typeface="Calibri"/>
                <a:cs typeface="Calibri"/>
                <a:sym typeface="Calibri"/>
              </a:rPr>
              <a:t>    </a:t>
            </a:r>
            <a:r>
              <a:rPr lang="en" sz="825" dirty="0" err="1">
                <a:latin typeface="Calibri"/>
                <a:ea typeface="Calibri"/>
                <a:cs typeface="Calibri"/>
                <a:sym typeface="Calibri"/>
              </a:rPr>
              <a:t>Xtrabackup</a:t>
            </a:r>
            <a:r>
              <a:rPr lang="en" sz="825" dirty="0">
                <a:latin typeface="Calibri"/>
                <a:ea typeface="Calibri"/>
                <a:cs typeface="Calibri"/>
                <a:sym typeface="Calibri"/>
              </a:rPr>
              <a:t>:</a:t>
            </a:r>
          </a:p>
          <a:p>
            <a:pPr marL="0" marR="0" lvl="0" indent="0" algn="l" rtl="0">
              <a:spcBef>
                <a:spcPts val="0"/>
              </a:spcBef>
              <a:buClr>
                <a:srgbClr val="000000"/>
              </a:buClr>
              <a:buFont typeface="Calibri"/>
              <a:buNone/>
            </a:pPr>
            <a:r>
              <a:rPr lang="en" sz="825" dirty="0">
                <a:latin typeface="Calibri"/>
                <a:ea typeface="Calibri"/>
                <a:cs typeface="Calibri"/>
                <a:sym typeface="Calibri"/>
              </a:rPr>
              <a:t>       If </a:t>
            </a:r>
            <a:r>
              <a:rPr lang="en" sz="825" dirty="0" err="1">
                <a:latin typeface="Calibri"/>
                <a:ea typeface="Calibri"/>
                <a:cs typeface="Calibri"/>
                <a:sym typeface="Calibri"/>
              </a:rPr>
              <a:t>xtrabackup_slave_info</a:t>
            </a:r>
            <a:r>
              <a:rPr lang="en" sz="825" dirty="0">
                <a:latin typeface="Calibri"/>
                <a:ea typeface="Calibri"/>
                <a:cs typeface="Calibri"/>
                <a:sym typeface="Calibri"/>
              </a:rPr>
              <a:t>, copy to </a:t>
            </a:r>
            <a:r>
              <a:rPr lang="en" sz="825" dirty="0" err="1">
                <a:latin typeface="Calibri"/>
                <a:ea typeface="Calibri"/>
                <a:cs typeface="Calibri"/>
                <a:sym typeface="Calibri"/>
              </a:rPr>
              <a:t>change_master_to.sql.in</a:t>
            </a:r>
            <a:endParaRPr lang="en" sz="825" dirty="0">
              <a:latin typeface="Calibri"/>
              <a:ea typeface="Calibri"/>
              <a:cs typeface="Calibri"/>
              <a:sym typeface="Calibri"/>
            </a:endParaRPr>
          </a:p>
          <a:p>
            <a:pPr marL="0" marR="0" lvl="0" indent="0" algn="l" rtl="0">
              <a:spcBef>
                <a:spcPts val="0"/>
              </a:spcBef>
              <a:buClr>
                <a:srgbClr val="000000"/>
              </a:buClr>
              <a:buFont typeface="Calibri"/>
              <a:buNone/>
            </a:pPr>
            <a:r>
              <a:rPr lang="en" sz="825" dirty="0">
                <a:latin typeface="Calibri"/>
                <a:ea typeface="Calibri"/>
                <a:cs typeface="Calibri"/>
                <a:sym typeface="Calibri"/>
              </a:rPr>
              <a:t>       Else if </a:t>
            </a:r>
            <a:r>
              <a:rPr lang="en" sz="825" dirty="0" err="1">
                <a:latin typeface="Calibri"/>
                <a:ea typeface="Calibri"/>
                <a:cs typeface="Calibri"/>
                <a:sym typeface="Calibri"/>
              </a:rPr>
              <a:t>xtrabackup_binog_info</a:t>
            </a:r>
            <a:endParaRPr lang="en" sz="825" dirty="0">
              <a:latin typeface="Calibri"/>
              <a:ea typeface="Calibri"/>
              <a:cs typeface="Calibri"/>
              <a:sym typeface="Calibri"/>
            </a:endParaRPr>
          </a:p>
          <a:p>
            <a:pPr marL="0" marR="0" lvl="0" indent="0" algn="l" rtl="0">
              <a:spcBef>
                <a:spcPts val="0"/>
              </a:spcBef>
              <a:buClr>
                <a:srgbClr val="000000"/>
              </a:buClr>
              <a:buFont typeface="Calibri"/>
              <a:buNone/>
            </a:pPr>
            <a:r>
              <a:rPr lang="en" sz="825" dirty="0">
                <a:latin typeface="Calibri"/>
                <a:ea typeface="Calibri"/>
                <a:cs typeface="Calibri"/>
                <a:sym typeface="Calibri"/>
              </a:rPr>
              <a:t>          Grep log file and log </a:t>
            </a:r>
            <a:r>
              <a:rPr lang="en" sz="825" dirty="0" err="1">
                <a:latin typeface="Calibri"/>
                <a:ea typeface="Calibri"/>
                <a:cs typeface="Calibri"/>
                <a:sym typeface="Calibri"/>
              </a:rPr>
              <a:t>pos</a:t>
            </a:r>
            <a:r>
              <a:rPr lang="en" sz="825" dirty="0">
                <a:latin typeface="Calibri"/>
                <a:ea typeface="Calibri"/>
                <a:cs typeface="Calibri"/>
                <a:sym typeface="Calibri"/>
              </a:rPr>
              <a:t> to variable, cat into </a:t>
            </a:r>
            <a:r>
              <a:rPr lang="en" sz="825" dirty="0" err="1">
                <a:latin typeface="Calibri"/>
                <a:ea typeface="Calibri"/>
                <a:cs typeface="Calibri"/>
                <a:sym typeface="Calibri"/>
              </a:rPr>
              <a:t>change_master_to.sql</a:t>
            </a:r>
            <a:r>
              <a:rPr lang="en" sz="825" dirty="0">
                <a:latin typeface="Calibri"/>
                <a:ea typeface="Calibri"/>
                <a:cs typeface="Calibri"/>
                <a:sym typeface="Calibri"/>
              </a:rPr>
              <a:t> </a:t>
            </a:r>
          </a:p>
          <a:p>
            <a:pPr marL="0" marR="0" lvl="0" indent="0" algn="l" rtl="0">
              <a:spcBef>
                <a:spcPts val="0"/>
              </a:spcBef>
              <a:buClr>
                <a:srgbClr val="000000"/>
              </a:buClr>
              <a:buFont typeface="Calibri"/>
              <a:buNone/>
            </a:pPr>
            <a:r>
              <a:rPr lang="en" sz="825" dirty="0">
                <a:latin typeface="Calibri"/>
                <a:ea typeface="Calibri"/>
                <a:cs typeface="Calibri"/>
                <a:sym typeface="Calibri"/>
              </a:rPr>
              <a:t>          Run </a:t>
            </a:r>
            <a:r>
              <a:rPr lang="en" sz="825" dirty="0" err="1">
                <a:latin typeface="Calibri"/>
                <a:ea typeface="Calibri"/>
                <a:cs typeface="Calibri"/>
                <a:sym typeface="Calibri"/>
              </a:rPr>
              <a:t>ncat</a:t>
            </a:r>
            <a:r>
              <a:rPr lang="en" sz="825" dirty="0">
                <a:latin typeface="Calibri"/>
                <a:ea typeface="Calibri"/>
                <a:cs typeface="Calibri"/>
                <a:sym typeface="Calibri"/>
              </a:rPr>
              <a:t> server 3307, </a:t>
            </a:r>
            <a:r>
              <a:rPr lang="en" sz="825" dirty="0" err="1">
                <a:latin typeface="Calibri"/>
                <a:ea typeface="Calibri"/>
                <a:cs typeface="Calibri"/>
                <a:sym typeface="Calibri"/>
              </a:rPr>
              <a:t>xtrabackup</a:t>
            </a:r>
            <a:r>
              <a:rPr lang="en" sz="825" dirty="0">
                <a:latin typeface="Calibri"/>
                <a:ea typeface="Calibri"/>
                <a:cs typeface="Calibri"/>
                <a:sym typeface="Calibri"/>
              </a:rPr>
              <a:t> </a:t>
            </a:r>
          </a:p>
          <a:p>
            <a:pPr marL="0" marR="0" lvl="0" indent="0" algn="l" rtl="0">
              <a:spcBef>
                <a:spcPts val="0"/>
              </a:spcBef>
              <a:buClr>
                <a:srgbClr val="000000"/>
              </a:buClr>
              <a:buFont typeface="Calibri"/>
              <a:buNone/>
            </a:pPr>
            <a:r>
              <a:rPr lang="en" sz="825" dirty="0">
                <a:latin typeface="Calibri"/>
                <a:ea typeface="Calibri"/>
                <a:cs typeface="Calibri"/>
                <a:sym typeface="Calibri"/>
              </a:rPr>
              <a:t>       Volume mounts: </a:t>
            </a:r>
            <a:r>
              <a:rPr lang="en" sz="825" dirty="0" err="1">
                <a:latin typeface="Calibri"/>
                <a:ea typeface="Calibri"/>
                <a:cs typeface="Calibri"/>
                <a:sym typeface="Calibri"/>
              </a:rPr>
              <a:t>conf</a:t>
            </a:r>
            <a:r>
              <a:rPr lang="en" sz="825" dirty="0">
                <a:latin typeface="Calibri"/>
                <a:ea typeface="Calibri"/>
                <a:cs typeface="Calibri"/>
                <a:sym typeface="Calibri"/>
              </a:rPr>
              <a:t> an </a:t>
            </a:r>
            <a:r>
              <a:rPr lang="en" sz="825" dirty="0" err="1">
                <a:latin typeface="Calibri"/>
                <a:ea typeface="Calibri"/>
                <a:cs typeface="Calibri"/>
                <a:sym typeface="Calibri"/>
              </a:rPr>
              <a:t>config</a:t>
            </a:r>
            <a:r>
              <a:rPr lang="en" sz="825" dirty="0">
                <a:latin typeface="Calibri"/>
                <a:ea typeface="Calibri"/>
                <a:cs typeface="Calibri"/>
                <a:sym typeface="Calibri"/>
              </a:rPr>
              <a:t>-map</a:t>
            </a:r>
            <a:br>
              <a:rPr lang="en" sz="825" dirty="0">
                <a:latin typeface="Calibri"/>
                <a:ea typeface="Calibri"/>
                <a:cs typeface="Calibri"/>
                <a:sym typeface="Calibri"/>
              </a:rPr>
            </a:br>
            <a:r>
              <a:rPr lang="en" sz="825" dirty="0">
                <a:latin typeface="Calibri"/>
                <a:ea typeface="Calibri"/>
                <a:cs typeface="Calibri"/>
                <a:sym typeface="Calibri"/>
              </a:rPr>
              <a:t/>
            </a:r>
            <a:br>
              <a:rPr lang="en" sz="825" dirty="0">
                <a:latin typeface="Calibri"/>
                <a:ea typeface="Calibri"/>
                <a:cs typeface="Calibri"/>
                <a:sym typeface="Calibri"/>
              </a:rPr>
            </a:br>
            <a:r>
              <a:rPr lang="en" sz="825" dirty="0">
                <a:latin typeface="Calibri"/>
                <a:ea typeface="Calibri"/>
                <a:cs typeface="Calibri"/>
                <a:sym typeface="Calibri"/>
              </a:rPr>
              <a:t>Two services:</a:t>
            </a:r>
            <a:br>
              <a:rPr lang="en" sz="825" dirty="0">
                <a:latin typeface="Calibri"/>
                <a:ea typeface="Calibri"/>
                <a:cs typeface="Calibri"/>
                <a:sym typeface="Calibri"/>
              </a:rPr>
            </a:br>
            <a:r>
              <a:rPr lang="en" sz="825" dirty="0">
                <a:latin typeface="Calibri"/>
                <a:ea typeface="Calibri"/>
                <a:cs typeface="Calibri"/>
                <a:sym typeface="Calibri"/>
              </a:rPr>
              <a:t/>
            </a:r>
            <a:br>
              <a:rPr lang="en" sz="825" dirty="0">
                <a:latin typeface="Calibri"/>
                <a:ea typeface="Calibri"/>
                <a:cs typeface="Calibri"/>
                <a:sym typeface="Calibri"/>
              </a:rPr>
            </a:br>
            <a:r>
              <a:rPr lang="en" sz="825" dirty="0" err="1">
                <a:latin typeface="Calibri"/>
                <a:ea typeface="Calibri"/>
                <a:cs typeface="Calibri"/>
                <a:sym typeface="Calibri"/>
              </a:rPr>
              <a:t>mysql</a:t>
            </a:r>
            <a:r>
              <a:rPr lang="en" sz="825" dirty="0">
                <a:latin typeface="Calibri"/>
                <a:ea typeface="Calibri"/>
                <a:cs typeface="Calibri"/>
                <a:sym typeface="Calibri"/>
              </a:rPr>
              <a:t> for stable DNS entries (</a:t>
            </a:r>
            <a:r>
              <a:rPr lang="en" sz="825" dirty="0" err="1">
                <a:latin typeface="Calibri"/>
                <a:ea typeface="Calibri"/>
                <a:cs typeface="Calibri"/>
                <a:sym typeface="Calibri"/>
              </a:rPr>
              <a:t>clusterIP</a:t>
            </a:r>
            <a:r>
              <a:rPr lang="en" sz="825" dirty="0">
                <a:latin typeface="Calibri"/>
                <a:ea typeface="Calibri"/>
                <a:cs typeface="Calibri"/>
                <a:sym typeface="Calibri"/>
              </a:rPr>
              <a:t>: None)</a:t>
            </a:r>
          </a:p>
          <a:p>
            <a:pPr marL="0" marR="0" lvl="0" indent="0" algn="l" rtl="0">
              <a:spcBef>
                <a:spcPts val="0"/>
              </a:spcBef>
              <a:buClr>
                <a:srgbClr val="000000"/>
              </a:buClr>
              <a:buFont typeface="Calibri"/>
              <a:buNone/>
            </a:pPr>
            <a:r>
              <a:rPr lang="en" sz="825" dirty="0" err="1">
                <a:latin typeface="Calibri"/>
                <a:ea typeface="Calibri"/>
                <a:cs typeface="Calibri"/>
                <a:sym typeface="Calibri"/>
              </a:rPr>
              <a:t>mysql</a:t>
            </a:r>
            <a:r>
              <a:rPr lang="en" sz="825" dirty="0">
                <a:latin typeface="Calibri"/>
                <a:ea typeface="Calibri"/>
                <a:cs typeface="Calibri"/>
                <a:sym typeface="Calibri"/>
              </a:rPr>
              <a:t>-read for reads</a:t>
            </a:r>
          </a:p>
          <a:p>
            <a:pPr marL="0" marR="0" lvl="0" indent="0" algn="l" rtl="0">
              <a:spcBef>
                <a:spcPts val="0"/>
              </a:spcBef>
              <a:buClr>
                <a:srgbClr val="000000"/>
              </a:buClr>
              <a:buFont typeface="Calibri"/>
              <a:buNone/>
            </a:pPr>
            <a:r>
              <a:rPr lang="en" sz="825" dirty="0">
                <a:latin typeface="Calibri"/>
                <a:ea typeface="Calibri"/>
                <a:cs typeface="Calibri"/>
                <a:sym typeface="Calibri"/>
              </a:rPr>
              <a:t>mysql.mysql-0 for writes</a:t>
            </a:r>
            <a:br>
              <a:rPr lang="en" sz="825" dirty="0">
                <a:latin typeface="Calibri"/>
                <a:ea typeface="Calibri"/>
                <a:cs typeface="Calibri"/>
                <a:sym typeface="Calibri"/>
              </a:rPr>
            </a:br>
            <a:r>
              <a:rPr lang="en" sz="825" dirty="0">
                <a:latin typeface="Calibri"/>
                <a:ea typeface="Calibri"/>
                <a:cs typeface="Calibri"/>
                <a:sym typeface="Calibri"/>
              </a:rPr>
              <a:t>      </a:t>
            </a:r>
          </a:p>
        </p:txBody>
      </p:sp>
      <p:sp>
        <p:nvSpPr>
          <p:cNvPr id="871" name="Shape 871"/>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6" name="Shape 8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177800" lvl="0" indent="0" rtl="0">
              <a:lnSpc>
                <a:spcPct val="90000"/>
              </a:lnSpc>
              <a:spcBef>
                <a:spcPts val="0"/>
              </a:spcBef>
              <a:buClr>
                <a:schemeClr val="dk1"/>
              </a:buClr>
              <a:buSzPts val="800"/>
              <a:buFont typeface="Calibri"/>
              <a:buNone/>
            </a:pPr>
            <a:r>
              <a:rPr lang="en-US" sz="800" dirty="0" smtClean="0">
                <a:solidFill>
                  <a:schemeClr val="dk1"/>
                </a:solidFill>
                <a:latin typeface="Calibri"/>
                <a:ea typeface="Calibri"/>
                <a:cs typeface="Calibri"/>
                <a:sym typeface="Calibri"/>
              </a:rPr>
              <a:t>7.5-8.5 min 15:58:30</a:t>
            </a:r>
          </a:p>
          <a:p>
            <a:pPr marL="457200" lvl="0" indent="-279400" rtl="0">
              <a:lnSpc>
                <a:spcPct val="90000"/>
              </a:lnSpc>
              <a:spcBef>
                <a:spcPts val="0"/>
              </a:spcBef>
              <a:buClr>
                <a:schemeClr val="dk1"/>
              </a:buClr>
              <a:buSzPts val="800"/>
              <a:buFont typeface="Calibri"/>
              <a:buChar char="●"/>
            </a:pPr>
            <a:endParaRPr lang="en-US" sz="800" dirty="0" smtClean="0">
              <a:solidFill>
                <a:schemeClr val="dk1"/>
              </a:solidFill>
              <a:latin typeface="Calibri"/>
              <a:ea typeface="Calibri"/>
              <a:cs typeface="Calibri"/>
              <a:sym typeface="Calibri"/>
            </a:endParaRPr>
          </a:p>
          <a:p>
            <a:pPr marL="457200" lvl="0" indent="-279400" rtl="0">
              <a:lnSpc>
                <a:spcPct val="90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Created by CoreOS</a:t>
            </a:r>
          </a:p>
          <a:p>
            <a:pPr marL="457200" lvl="0" indent="-279400" rtl="0">
              <a:lnSpc>
                <a:spcPct val="115000"/>
              </a:lnSpc>
              <a:spcBef>
                <a:spcPts val="0"/>
              </a:spcBef>
              <a:buClr>
                <a:schemeClr val="dk1"/>
              </a:buClr>
              <a:buSzPts val="800"/>
              <a:buFont typeface="Calibri"/>
              <a:buChar char="●"/>
            </a:pPr>
            <a:r>
              <a:rPr lang="en" sz="800" i="1" dirty="0" smtClean="0">
                <a:solidFill>
                  <a:schemeClr val="dk1"/>
                </a:solidFill>
                <a:latin typeface="Calibri"/>
                <a:ea typeface="Calibri"/>
                <a:cs typeface="Calibri"/>
                <a:sym typeface="Calibri"/>
              </a:rPr>
              <a:t>“An Operator represents human operational knowledge in software to reliably manage an application.”</a:t>
            </a:r>
            <a:endParaRPr lang="en-US" sz="800" i="1" dirty="0" smtClean="0">
              <a:solidFill>
                <a:schemeClr val="dk1"/>
              </a:solidFill>
              <a:latin typeface="Calibri"/>
              <a:ea typeface="Calibri"/>
              <a:cs typeface="Calibri"/>
              <a:sym typeface="Calibri"/>
            </a:endParaRPr>
          </a:p>
          <a:p>
            <a:pPr marL="457200" lvl="0" indent="-279400" rtl="0">
              <a:lnSpc>
                <a:spcPct val="115000"/>
              </a:lnSpc>
              <a:spcBef>
                <a:spcPts val="0"/>
              </a:spcBef>
              <a:buClr>
                <a:schemeClr val="dk1"/>
              </a:buClr>
              <a:buSzPts val="800"/>
              <a:buFont typeface="Calibri"/>
              <a:buChar char="●"/>
            </a:pPr>
            <a:r>
              <a:rPr lang="en-US" sz="800" i="0" dirty="0" smtClean="0">
                <a:solidFill>
                  <a:schemeClr val="dk1"/>
                </a:solidFill>
                <a:latin typeface="Calibri"/>
                <a:ea typeface="Calibri"/>
                <a:cs typeface="Calibri"/>
                <a:sym typeface="Calibri"/>
              </a:rPr>
              <a:t>Software</a:t>
            </a:r>
            <a:r>
              <a:rPr lang="en-US" sz="800" i="0" baseline="0" dirty="0" smtClean="0">
                <a:solidFill>
                  <a:schemeClr val="dk1"/>
                </a:solidFill>
                <a:latin typeface="Calibri"/>
                <a:ea typeface="Calibri"/>
                <a:cs typeface="Calibri"/>
                <a:sym typeface="Calibri"/>
              </a:rPr>
              <a:t> that encodes application domain knowledge and extends the Kubernetes API through creating a new resource using a </a:t>
            </a:r>
            <a:r>
              <a:rPr lang="en-US" sz="800" i="0" baseline="0" dirty="0" err="1" smtClean="0">
                <a:solidFill>
                  <a:schemeClr val="dk1"/>
                </a:solidFill>
                <a:latin typeface="Calibri"/>
                <a:ea typeface="Calibri"/>
                <a:cs typeface="Calibri"/>
                <a:sym typeface="Calibri"/>
              </a:rPr>
              <a:t>CustomResourceDefinition</a:t>
            </a:r>
            <a:endParaRPr lang="en-US" sz="800" i="0" baseline="0" dirty="0" smtClean="0">
              <a:solidFill>
                <a:schemeClr val="dk1"/>
              </a:solidFill>
              <a:latin typeface="Calibri"/>
              <a:ea typeface="Calibri"/>
              <a:cs typeface="Calibri"/>
              <a:sym typeface="Calibri"/>
            </a:endParaRPr>
          </a:p>
          <a:p>
            <a:pPr marL="457200" lvl="0" indent="-279400" rtl="0">
              <a:lnSpc>
                <a:spcPct val="115000"/>
              </a:lnSpc>
              <a:spcBef>
                <a:spcPts val="0"/>
              </a:spcBef>
              <a:buClr>
                <a:schemeClr val="dk1"/>
              </a:buClr>
              <a:buSzPts val="800"/>
              <a:buFont typeface="Calibri"/>
              <a:buChar char="●"/>
            </a:pPr>
            <a:r>
              <a:rPr lang="en-US" sz="1100" b="0" i="0" kern="1200" dirty="0" smtClean="0">
                <a:solidFill>
                  <a:schemeClr val="tx1"/>
                </a:solidFill>
                <a:effectLst/>
                <a:latin typeface="+mn-lt"/>
                <a:ea typeface="+mn-ea"/>
                <a:cs typeface="+mn-cs"/>
              </a:rPr>
              <a:t>simulates human operator behaviors</a:t>
            </a:r>
            <a:endParaRPr lang="en-US" sz="800" i="0" baseline="0" dirty="0" smtClean="0">
              <a:solidFill>
                <a:schemeClr val="dk1"/>
              </a:solidFill>
              <a:latin typeface="Calibri"/>
              <a:ea typeface="Calibri"/>
              <a:cs typeface="Calibri"/>
              <a:sym typeface="Calibri"/>
            </a:endParaRPr>
          </a:p>
          <a:p>
            <a:pPr marL="457200" lvl="0" indent="-279400" rtl="0">
              <a:lnSpc>
                <a:spcPct val="115000"/>
              </a:lnSpc>
              <a:spcBef>
                <a:spcPts val="0"/>
              </a:spcBef>
              <a:buClr>
                <a:schemeClr val="dk1"/>
              </a:buClr>
              <a:buSzPts val="800"/>
              <a:buFont typeface="Calibri"/>
              <a:buChar char="●"/>
            </a:pPr>
            <a:r>
              <a:rPr lang="en-US" sz="800" i="0" baseline="0" dirty="0" smtClean="0">
                <a:solidFill>
                  <a:schemeClr val="dk1"/>
                </a:solidFill>
                <a:latin typeface="Calibri"/>
                <a:ea typeface="Calibri"/>
                <a:cs typeface="Calibri"/>
                <a:sym typeface="Calibri"/>
              </a:rPr>
              <a:t>Enables users to create, configure, and manage applications</a:t>
            </a:r>
            <a:endParaRPr lang="en" sz="800" i="0" dirty="0" smtClean="0">
              <a:solidFill>
                <a:schemeClr val="dk1"/>
              </a:solidFill>
              <a:latin typeface="Calibri"/>
              <a:ea typeface="Calibri"/>
              <a:cs typeface="Calibri"/>
              <a:sym typeface="Calibri"/>
            </a:endParaRPr>
          </a:p>
          <a:p>
            <a:pPr marL="457200" lvl="0" indent="-279400" rtl="0">
              <a:lnSpc>
                <a:spcPct val="115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Automate away the human equation</a:t>
            </a:r>
            <a:r>
              <a:rPr lang="en" sz="800" i="1" dirty="0" smtClean="0">
                <a:solidFill>
                  <a:schemeClr val="dk1"/>
                </a:solidFill>
                <a:latin typeface="Calibri"/>
                <a:ea typeface="Calibri"/>
                <a:cs typeface="Calibri"/>
                <a:sym typeface="Calibri"/>
              </a:rPr>
              <a:t> </a:t>
            </a:r>
          </a:p>
          <a:p>
            <a:pPr marL="457200" lvl="0" indent="-279400" rtl="0">
              <a:lnSpc>
                <a:spcPct val="90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Application specific controller that:</a:t>
            </a:r>
          </a:p>
          <a:p>
            <a:pPr marL="914400" lvl="1" indent="-279400" rtl="0">
              <a:lnSpc>
                <a:spcPct val="90000"/>
              </a:lnSpc>
              <a:spcBef>
                <a:spcPts val="0"/>
              </a:spcBef>
              <a:buClr>
                <a:srgbClr val="9F9F9F"/>
              </a:buClr>
              <a:buSzPts val="800"/>
              <a:buFont typeface="Calibri"/>
              <a:buChar char="○"/>
            </a:pPr>
            <a:r>
              <a:rPr lang="en" sz="800" dirty="0" smtClean="0">
                <a:solidFill>
                  <a:schemeClr val="dk1"/>
                </a:solidFill>
                <a:latin typeface="Calibri"/>
                <a:ea typeface="Calibri"/>
                <a:cs typeface="Calibri"/>
                <a:sym typeface="Calibri"/>
              </a:rPr>
              <a:t>Continually compares desired state to actual state and takes action (observe, analyze, act)</a:t>
            </a:r>
          </a:p>
          <a:p>
            <a:pPr marL="914400" lvl="1" indent="-279400" rtl="0">
              <a:lnSpc>
                <a:spcPct val="90000"/>
              </a:lnSpc>
              <a:spcBef>
                <a:spcPts val="0"/>
              </a:spcBef>
              <a:buClr>
                <a:srgbClr val="9F9F9F"/>
              </a:buClr>
              <a:buSzPts val="800"/>
              <a:buFont typeface="Calibri"/>
              <a:buChar char="○"/>
            </a:pPr>
            <a:r>
              <a:rPr lang="en" sz="800" dirty="0" smtClean="0">
                <a:solidFill>
                  <a:schemeClr val="dk1"/>
                </a:solidFill>
                <a:latin typeface="Calibri"/>
                <a:ea typeface="Calibri"/>
                <a:cs typeface="Calibri"/>
                <a:sym typeface="Calibri"/>
              </a:rPr>
              <a:t>Replaces failed nodes</a:t>
            </a:r>
            <a:endParaRPr lang="en-US" sz="800" dirty="0" smtClean="0">
              <a:solidFill>
                <a:schemeClr val="dk1"/>
              </a:solidFill>
              <a:latin typeface="Calibri"/>
              <a:ea typeface="Calibri"/>
              <a:cs typeface="Calibri"/>
              <a:sym typeface="Calibri"/>
            </a:endParaRPr>
          </a:p>
          <a:p>
            <a:pPr marL="914400" lvl="1" indent="-279400" rtl="0">
              <a:lnSpc>
                <a:spcPct val="90000"/>
              </a:lnSpc>
              <a:spcBef>
                <a:spcPts val="0"/>
              </a:spcBef>
              <a:buClr>
                <a:srgbClr val="9F9F9F"/>
              </a:buClr>
              <a:buSzPts val="800"/>
              <a:buFont typeface="Calibri"/>
              <a:buChar char="○"/>
            </a:pPr>
            <a:r>
              <a:rPr lang="en-US" sz="800" dirty="0" smtClean="0">
                <a:solidFill>
                  <a:schemeClr val="dk1"/>
                </a:solidFill>
                <a:latin typeface="Calibri"/>
                <a:ea typeface="Calibri"/>
                <a:cs typeface="Calibri"/>
                <a:sym typeface="Calibri"/>
              </a:rPr>
              <a:t>Update</a:t>
            </a:r>
            <a:r>
              <a:rPr lang="en-US" sz="800" baseline="0" dirty="0" smtClean="0">
                <a:solidFill>
                  <a:schemeClr val="dk1"/>
                </a:solidFill>
                <a:latin typeface="Calibri"/>
                <a:ea typeface="Calibri"/>
                <a:cs typeface="Calibri"/>
                <a:sym typeface="Calibri"/>
              </a:rPr>
              <a:t> versions</a:t>
            </a:r>
            <a:endParaRPr lang="en" sz="800" dirty="0" smtClean="0">
              <a:solidFill>
                <a:schemeClr val="dk1"/>
              </a:solidFill>
              <a:latin typeface="Calibri"/>
              <a:ea typeface="Calibri"/>
              <a:cs typeface="Calibri"/>
              <a:sym typeface="Calibri"/>
            </a:endParaRPr>
          </a:p>
          <a:p>
            <a:pPr marL="457200" lvl="0" indent="-279400" rtl="0">
              <a:lnSpc>
                <a:spcPct val="90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Ability to add CRD (custom resource definitions) for any number of features</a:t>
            </a:r>
          </a:p>
          <a:p>
            <a:pPr marL="457200" lvl="0" indent="-279400" rtl="0">
              <a:lnSpc>
                <a:spcPct val="90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Operators for</a:t>
            </a:r>
          </a:p>
          <a:p>
            <a:pPr marL="914400" lvl="1" indent="-279400" rtl="0">
              <a:lnSpc>
                <a:spcPct val="90000"/>
              </a:lnSpc>
              <a:spcBef>
                <a:spcPts val="0"/>
              </a:spcBef>
              <a:buClr>
                <a:srgbClr val="9F9F9F"/>
              </a:buClr>
              <a:buSzPts val="800"/>
              <a:buFont typeface="Calibri"/>
              <a:buChar char="○"/>
            </a:pPr>
            <a:r>
              <a:rPr lang="en" sz="800" dirty="0" err="1" smtClean="0">
                <a:solidFill>
                  <a:schemeClr val="dk1"/>
                </a:solidFill>
                <a:latin typeface="Calibri"/>
                <a:ea typeface="Calibri"/>
                <a:cs typeface="Calibri"/>
                <a:sym typeface="Calibri"/>
              </a:rPr>
              <a:t>Etcd</a:t>
            </a:r>
            <a:endParaRPr lang="en" sz="800" dirty="0" smtClean="0">
              <a:solidFill>
                <a:schemeClr val="dk1"/>
              </a:solidFill>
              <a:latin typeface="Calibri"/>
              <a:ea typeface="Calibri"/>
              <a:cs typeface="Calibri"/>
              <a:sym typeface="Calibri"/>
            </a:endParaRPr>
          </a:p>
          <a:p>
            <a:pPr marL="914400" lvl="1" indent="-279400" rtl="0">
              <a:lnSpc>
                <a:spcPct val="90000"/>
              </a:lnSpc>
              <a:spcBef>
                <a:spcPts val="0"/>
              </a:spcBef>
              <a:buClr>
                <a:srgbClr val="9F9F9F"/>
              </a:buClr>
              <a:buSzPts val="800"/>
              <a:buFont typeface="Calibri"/>
              <a:buChar char="○"/>
            </a:pPr>
            <a:r>
              <a:rPr lang="en" sz="800" dirty="0" smtClean="0">
                <a:solidFill>
                  <a:schemeClr val="dk1"/>
                </a:solidFill>
                <a:latin typeface="Calibri"/>
                <a:ea typeface="Calibri"/>
                <a:cs typeface="Calibri"/>
                <a:sym typeface="Calibri"/>
              </a:rPr>
              <a:t>PostgreSQL</a:t>
            </a:r>
            <a:endParaRPr lang="en-US" sz="800" dirty="0" smtClean="0">
              <a:solidFill>
                <a:schemeClr val="dk1"/>
              </a:solidFill>
              <a:latin typeface="Calibri"/>
              <a:ea typeface="Calibri"/>
              <a:cs typeface="Calibri"/>
              <a:sym typeface="Calibri"/>
            </a:endParaRPr>
          </a:p>
          <a:p>
            <a:pPr marL="914400" lvl="1" indent="-279400" rtl="0">
              <a:lnSpc>
                <a:spcPct val="90000"/>
              </a:lnSpc>
              <a:spcBef>
                <a:spcPts val="0"/>
              </a:spcBef>
              <a:buClr>
                <a:srgbClr val="9F9F9F"/>
              </a:buClr>
              <a:buSzPts val="800"/>
              <a:buFont typeface="Calibri"/>
              <a:buChar char="○"/>
            </a:pPr>
            <a:r>
              <a:rPr lang="en-US" sz="800" dirty="0" smtClean="0">
                <a:solidFill>
                  <a:schemeClr val="dk1"/>
                </a:solidFill>
                <a:latin typeface="Calibri"/>
                <a:ea typeface="Calibri"/>
                <a:cs typeface="Calibri"/>
                <a:sym typeface="Calibri"/>
              </a:rPr>
              <a:t>MongoDB</a:t>
            </a:r>
            <a:endParaRPr lang="en" sz="800" dirty="0" smtClean="0">
              <a:solidFill>
                <a:schemeClr val="dk1"/>
              </a:solidFill>
              <a:latin typeface="Calibri"/>
              <a:ea typeface="Calibri"/>
              <a:cs typeface="Calibri"/>
              <a:sym typeface="Calibri"/>
            </a:endParaRPr>
          </a:p>
          <a:p>
            <a:pPr marL="914400" lvl="1" indent="-279400" rtl="0">
              <a:lnSpc>
                <a:spcPct val="90000"/>
              </a:lnSpc>
              <a:spcBef>
                <a:spcPts val="0"/>
              </a:spcBef>
              <a:buClr>
                <a:srgbClr val="9F9F9F"/>
              </a:buClr>
              <a:buSzPts val="800"/>
              <a:buFont typeface="Calibri"/>
              <a:buChar char="○"/>
            </a:pPr>
            <a:r>
              <a:rPr lang="en" sz="800" dirty="0" smtClean="0">
                <a:solidFill>
                  <a:schemeClr val="dk1"/>
                </a:solidFill>
                <a:latin typeface="Calibri"/>
                <a:ea typeface="Calibri"/>
                <a:cs typeface="Calibri"/>
                <a:sym typeface="Calibri"/>
              </a:rPr>
              <a:t>Prometheus</a:t>
            </a:r>
          </a:p>
          <a:p>
            <a:pPr marL="914400" lvl="1" indent="-279400" rtl="0">
              <a:lnSpc>
                <a:spcPct val="90000"/>
              </a:lnSpc>
              <a:spcBef>
                <a:spcPts val="0"/>
              </a:spcBef>
              <a:buClr>
                <a:srgbClr val="9F9F9F"/>
              </a:buClr>
              <a:buSzPts val="800"/>
              <a:buFont typeface="Calibri"/>
              <a:buChar char="○"/>
            </a:pPr>
            <a:r>
              <a:rPr lang="en" sz="800" dirty="0" smtClean="0">
                <a:solidFill>
                  <a:schemeClr val="dk1"/>
                </a:solidFill>
                <a:latin typeface="Calibri"/>
                <a:ea typeface="Calibri"/>
                <a:cs typeface="Calibri"/>
                <a:sym typeface="Calibri"/>
              </a:rPr>
              <a:t>… and now MySQL!!</a:t>
            </a:r>
          </a:p>
          <a:p>
            <a:pPr marL="0" lvl="0" indent="0">
              <a:spcBef>
                <a:spcPts val="0"/>
              </a:spcBef>
              <a:buNone/>
            </a:pPr>
            <a:endParaRPr lang="en-US" sz="800" dirty="0" smtClean="0">
              <a:highlight>
                <a:srgbClr val="FFFFFF"/>
              </a:highlight>
              <a:latin typeface="Roboto"/>
              <a:ea typeface="Roboto"/>
              <a:cs typeface="Roboto"/>
              <a:sym typeface="Roboto"/>
            </a:endParaRPr>
          </a:p>
          <a:p>
            <a:pPr marL="0" lvl="0" indent="0">
              <a:spcBef>
                <a:spcPts val="0"/>
              </a:spcBef>
              <a:buNone/>
            </a:pPr>
            <a:r>
              <a:rPr lang="en" sz="800" dirty="0" smtClean="0">
                <a:highlight>
                  <a:srgbClr val="FFFFFF"/>
                </a:highlight>
                <a:latin typeface="Roboto"/>
                <a:ea typeface="Roboto"/>
                <a:cs typeface="Roboto"/>
                <a:sym typeface="Roboto"/>
              </a:rPr>
              <a:t>(</a:t>
            </a:r>
            <a:r>
              <a:rPr lang="en" sz="800" dirty="0">
                <a:highlight>
                  <a:srgbClr val="FFFFFF"/>
                </a:highlight>
                <a:latin typeface="Roboto"/>
                <a:ea typeface="Roboto"/>
                <a:cs typeface="Roboto"/>
                <a:sym typeface="Roboto"/>
              </a:rPr>
              <a:t>CRD) API resource allows you to define custom resources. Defining a CRD object creates an new custom resource with a name and schema that you specify</a:t>
            </a:r>
            <a:r>
              <a:rPr lang="en" sz="800" dirty="0" smtClean="0">
                <a:highlight>
                  <a:srgbClr val="FFFFFF"/>
                </a:highlight>
                <a:latin typeface="Roboto"/>
                <a:ea typeface="Roboto"/>
                <a:cs typeface="Roboto"/>
                <a:sym typeface="Roboto"/>
              </a:rPr>
              <a:t>.</a:t>
            </a:r>
            <a:endParaRPr lang="en-US" sz="800" dirty="0" smtClean="0">
              <a:highlight>
                <a:srgbClr val="FFFFFF"/>
              </a:highlight>
              <a:latin typeface="Roboto"/>
              <a:ea typeface="Roboto"/>
              <a:cs typeface="Roboto"/>
              <a:sym typeface="Roboto"/>
            </a:endParaRPr>
          </a:p>
          <a:p>
            <a:pPr marL="0" lvl="0" indent="0">
              <a:spcBef>
                <a:spcPts val="0"/>
              </a:spcBef>
              <a:buNone/>
            </a:pP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In the Kubernetes API, a resource is an endpoint that stores a collection of APOI objects of a certain kind.</a:t>
            </a:r>
          </a:p>
          <a:p>
            <a:pPr marL="0" lvl="0" indent="0">
              <a:spcBef>
                <a:spcPts val="0"/>
              </a:spcBef>
              <a:buNone/>
            </a:pPr>
            <a:endParaRPr lang="en-US" sz="1100" b="0" i="0" kern="1200" dirty="0" smtClean="0">
              <a:solidFill>
                <a:schemeClr val="tx1"/>
              </a:solidFill>
              <a:effectLst/>
              <a:latin typeface="+mn-lt"/>
              <a:ea typeface="+mn-ea"/>
              <a:cs typeface="+mn-cs"/>
            </a:endParaRPr>
          </a:p>
          <a:p>
            <a:pPr marL="0" lvl="0" indent="0">
              <a:spcBef>
                <a:spcPts val="0"/>
              </a:spcBef>
              <a:buNone/>
            </a:pPr>
            <a:r>
              <a:rPr lang="en-US" sz="1100" b="0" i="0" kern="1200" dirty="0" smtClean="0">
                <a:solidFill>
                  <a:schemeClr val="tx1"/>
                </a:solidFill>
                <a:effectLst/>
                <a:latin typeface="+mn-lt"/>
                <a:ea typeface="+mn-ea"/>
                <a:cs typeface="+mn-cs"/>
              </a:rPr>
              <a:t>A</a:t>
            </a:r>
            <a:r>
              <a:rPr lang="en-US" sz="1100" b="0" i="0" kern="1200" baseline="0" dirty="0" smtClean="0">
                <a:solidFill>
                  <a:schemeClr val="tx1"/>
                </a:solidFill>
                <a:effectLst/>
                <a:latin typeface="+mn-lt"/>
                <a:ea typeface="+mn-ea"/>
                <a:cs typeface="+mn-cs"/>
              </a:rPr>
              <a:t> custom resource definition (CRD) is an object that extends the Kubernetes API or allows you to introduce your own API into a cluster or project</a:t>
            </a:r>
            <a:br>
              <a:rPr lang="en-US" sz="1100" b="0" i="0" kern="1200" baseline="0" dirty="0" smtClean="0">
                <a:solidFill>
                  <a:schemeClr val="tx1"/>
                </a:solidFill>
                <a:effectLst/>
                <a:latin typeface="+mn-lt"/>
                <a:ea typeface="+mn-ea"/>
                <a:cs typeface="+mn-cs"/>
              </a:rPr>
            </a:br>
            <a:r>
              <a:rPr lang="en-US" sz="1100" b="0" i="0" kern="1200" baseline="0" dirty="0" smtClean="0">
                <a:solidFill>
                  <a:schemeClr val="tx1"/>
                </a:solidFill>
                <a:effectLst/>
                <a:latin typeface="+mn-lt"/>
                <a:ea typeface="+mn-ea"/>
                <a:cs typeface="+mn-cs"/>
              </a:rPr>
              <a:t/>
            </a:r>
            <a:br>
              <a:rPr lang="en-US" sz="1100" b="0" i="0" kern="1200" baseline="0" dirty="0" smtClean="0">
                <a:solidFill>
                  <a:schemeClr val="tx1"/>
                </a:solidFill>
                <a:effectLst/>
                <a:latin typeface="+mn-lt"/>
                <a:ea typeface="+mn-ea"/>
                <a:cs typeface="+mn-cs"/>
              </a:rPr>
            </a:br>
            <a:r>
              <a:rPr lang="en-US" sz="1100" b="0" i="0" kern="1200" baseline="0" dirty="0" smtClean="0">
                <a:solidFill>
                  <a:schemeClr val="tx1"/>
                </a:solidFill>
                <a:effectLst/>
                <a:latin typeface="+mn-lt"/>
                <a:ea typeface="+mn-ea"/>
                <a:cs typeface="+mn-cs"/>
              </a:rPr>
              <a:t>A customer resource definition file defines your own object file kinds and lets the API server handle the entire lifecycle</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0" i="0" kern="1200" baseline="0" dirty="0" smtClean="0">
                <a:solidFill>
                  <a:schemeClr val="tx1"/>
                </a:solidFill>
                <a:effectLst/>
                <a:latin typeface="+mn-lt"/>
                <a:ea typeface="+mn-ea"/>
                <a:cs typeface="+mn-cs"/>
              </a:rPr>
              <a:t>Deploying a CRD into the </a:t>
            </a:r>
            <a:r>
              <a:rPr lang="en-US" sz="1100" b="0" i="0" kern="1200" baseline="0" dirty="0" err="1" smtClean="0">
                <a:solidFill>
                  <a:schemeClr val="tx1"/>
                </a:solidFill>
                <a:effectLst/>
                <a:latin typeface="+mn-lt"/>
                <a:ea typeface="+mn-ea"/>
                <a:cs typeface="+mn-cs"/>
              </a:rPr>
              <a:t>kubernetes</a:t>
            </a:r>
            <a:r>
              <a:rPr lang="en-US" sz="1100" b="0" i="0" kern="1200" baseline="0" dirty="0" smtClean="0">
                <a:solidFill>
                  <a:schemeClr val="tx1"/>
                </a:solidFill>
                <a:effectLst/>
                <a:latin typeface="+mn-lt"/>
                <a:ea typeface="+mn-ea"/>
                <a:cs typeface="+mn-cs"/>
              </a:rPr>
              <a:t> cluster causes the Kubernetes API server to begin serving the custom resource</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0" i="0" kern="1200" baseline="0" dirty="0" smtClean="0">
                <a:solidFill>
                  <a:schemeClr val="tx1"/>
                </a:solidFill>
                <a:effectLst/>
                <a:latin typeface="+mn-lt"/>
                <a:ea typeface="+mn-ea"/>
                <a:cs typeface="+mn-cs"/>
              </a:rPr>
              <a:t>The API server creates a new RESTful resource path</a:t>
            </a:r>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70241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177800" lvl="0" indent="0" rtl="0">
              <a:lnSpc>
                <a:spcPct val="90000"/>
              </a:lnSpc>
              <a:spcBef>
                <a:spcPts val="0"/>
              </a:spcBef>
              <a:buClr>
                <a:schemeClr val="dk1"/>
              </a:buClr>
              <a:buSzPts val="800"/>
              <a:buFont typeface="Calibri"/>
              <a:buNone/>
            </a:pPr>
            <a:r>
              <a:rPr lang="en-US" sz="800" dirty="0" smtClean="0">
                <a:solidFill>
                  <a:schemeClr val="dk1"/>
                </a:solidFill>
                <a:latin typeface="Calibri"/>
                <a:ea typeface="Calibri"/>
                <a:cs typeface="Calibri"/>
                <a:sym typeface="Calibri"/>
              </a:rPr>
              <a:t>8.5-9 min 15:59</a:t>
            </a:r>
          </a:p>
          <a:p>
            <a:pPr marL="457200" lvl="0" indent="-279400" rtl="0">
              <a:lnSpc>
                <a:spcPct val="90000"/>
              </a:lnSpc>
              <a:spcBef>
                <a:spcPts val="0"/>
              </a:spcBef>
              <a:buClr>
                <a:schemeClr val="dk1"/>
              </a:buClr>
              <a:buSzPts val="800"/>
              <a:buFont typeface="Calibri"/>
              <a:buChar char="●"/>
            </a:pPr>
            <a:endParaRPr lang="en-US" sz="800" dirty="0" smtClean="0">
              <a:solidFill>
                <a:schemeClr val="dk1"/>
              </a:solidFill>
              <a:latin typeface="Calibri"/>
              <a:ea typeface="Calibri"/>
              <a:cs typeface="Calibri"/>
              <a:sym typeface="Calibri"/>
            </a:endParaRPr>
          </a:p>
          <a:p>
            <a:pPr marL="457200" lvl="0" indent="-279400" rtl="0">
              <a:lnSpc>
                <a:spcPct val="90000"/>
              </a:lnSpc>
              <a:spcBef>
                <a:spcPts val="0"/>
              </a:spcBef>
              <a:buClr>
                <a:schemeClr val="dk1"/>
              </a:buClr>
              <a:buSzPts val="800"/>
              <a:buFont typeface="Calibri"/>
              <a:buChar char="●"/>
            </a:pPr>
            <a:r>
              <a:rPr lang="en" sz="800" dirty="0" smtClean="0">
                <a:solidFill>
                  <a:schemeClr val="dk1"/>
                </a:solidFill>
                <a:latin typeface="Calibri"/>
                <a:ea typeface="Calibri"/>
                <a:cs typeface="Calibri"/>
                <a:sym typeface="Calibri"/>
              </a:rPr>
              <a:t>Created </a:t>
            </a:r>
            <a:r>
              <a:rPr lang="en" sz="800" dirty="0">
                <a:solidFill>
                  <a:schemeClr val="dk1"/>
                </a:solidFill>
                <a:latin typeface="Calibri"/>
                <a:ea typeface="Calibri"/>
                <a:cs typeface="Calibri"/>
                <a:sym typeface="Calibri"/>
              </a:rPr>
              <a:t>by CoreOS</a:t>
            </a:r>
          </a:p>
          <a:p>
            <a:pPr marL="457200" lvl="0" indent="-279400" rtl="0">
              <a:lnSpc>
                <a:spcPct val="115000"/>
              </a:lnSpc>
              <a:spcBef>
                <a:spcPts val="0"/>
              </a:spcBef>
              <a:buClr>
                <a:schemeClr val="dk1"/>
              </a:buClr>
              <a:buSzPts val="800"/>
              <a:buFont typeface="Calibri"/>
              <a:buChar char="●"/>
            </a:pPr>
            <a:r>
              <a:rPr lang="en" sz="800" i="1" dirty="0">
                <a:solidFill>
                  <a:schemeClr val="dk1"/>
                </a:solidFill>
                <a:latin typeface="Calibri"/>
                <a:ea typeface="Calibri"/>
                <a:cs typeface="Calibri"/>
                <a:sym typeface="Calibri"/>
              </a:rPr>
              <a:t>“An Operator represents human operational knowledge in software to reliably manage an application.”</a:t>
            </a:r>
          </a:p>
          <a:p>
            <a:pPr marL="457200" lvl="0" indent="-279400" rtl="0">
              <a:lnSpc>
                <a:spcPct val="115000"/>
              </a:lnSpc>
              <a:spcBef>
                <a:spcPts val="0"/>
              </a:spcBef>
              <a:buClr>
                <a:schemeClr val="dk1"/>
              </a:buClr>
              <a:buSzPts val="800"/>
              <a:buFont typeface="Calibri"/>
              <a:buChar char="●"/>
            </a:pPr>
            <a:r>
              <a:rPr lang="en" sz="800" dirty="0">
                <a:solidFill>
                  <a:schemeClr val="dk1"/>
                </a:solidFill>
                <a:latin typeface="Calibri"/>
                <a:ea typeface="Calibri"/>
                <a:cs typeface="Calibri"/>
                <a:sym typeface="Calibri"/>
              </a:rPr>
              <a:t>Automate away the human equation</a:t>
            </a:r>
            <a:r>
              <a:rPr lang="en" sz="800" i="1" dirty="0">
                <a:solidFill>
                  <a:schemeClr val="dk1"/>
                </a:solidFill>
                <a:latin typeface="Calibri"/>
                <a:ea typeface="Calibri"/>
                <a:cs typeface="Calibri"/>
                <a:sym typeface="Calibri"/>
              </a:rPr>
              <a:t> </a:t>
            </a:r>
          </a:p>
          <a:p>
            <a:pPr marL="457200" lvl="0" indent="-279400" rtl="0">
              <a:lnSpc>
                <a:spcPct val="90000"/>
              </a:lnSpc>
              <a:spcBef>
                <a:spcPts val="0"/>
              </a:spcBef>
              <a:buClr>
                <a:schemeClr val="dk1"/>
              </a:buClr>
              <a:buSzPts val="800"/>
              <a:buFont typeface="Calibri"/>
              <a:buChar char="●"/>
            </a:pPr>
            <a:r>
              <a:rPr lang="en" sz="800" dirty="0">
                <a:solidFill>
                  <a:schemeClr val="dk1"/>
                </a:solidFill>
                <a:latin typeface="Calibri"/>
                <a:ea typeface="Calibri"/>
                <a:cs typeface="Calibri"/>
                <a:sym typeface="Calibri"/>
              </a:rPr>
              <a:t>Application specific controller that:</a:t>
            </a:r>
          </a:p>
          <a:p>
            <a:pPr marL="914400" lvl="1"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Continually compares desired state to actual state and takes action (observe, analyze, act)</a:t>
            </a:r>
          </a:p>
          <a:p>
            <a:pPr marL="914400" lvl="1"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Replaces failed nodes</a:t>
            </a:r>
          </a:p>
          <a:p>
            <a:pPr marL="457200" lvl="0" indent="-279400" rtl="0">
              <a:lnSpc>
                <a:spcPct val="90000"/>
              </a:lnSpc>
              <a:spcBef>
                <a:spcPts val="0"/>
              </a:spcBef>
              <a:buClr>
                <a:schemeClr val="dk1"/>
              </a:buClr>
              <a:buSzPts val="800"/>
              <a:buFont typeface="Calibri"/>
              <a:buChar char="●"/>
            </a:pPr>
            <a:r>
              <a:rPr lang="en" sz="800" dirty="0">
                <a:solidFill>
                  <a:schemeClr val="dk1"/>
                </a:solidFill>
                <a:latin typeface="Calibri"/>
                <a:ea typeface="Calibri"/>
                <a:cs typeface="Calibri"/>
                <a:sym typeface="Calibri"/>
              </a:rPr>
              <a:t>Ability to add CRD (custom resource definitions) for any number of features</a:t>
            </a:r>
          </a:p>
          <a:p>
            <a:pPr marL="457200" lvl="0" indent="-279400" rtl="0">
              <a:lnSpc>
                <a:spcPct val="90000"/>
              </a:lnSpc>
              <a:spcBef>
                <a:spcPts val="0"/>
              </a:spcBef>
              <a:buClr>
                <a:schemeClr val="dk1"/>
              </a:buClr>
              <a:buSzPts val="800"/>
              <a:buFont typeface="Calibri"/>
              <a:buChar char="●"/>
            </a:pPr>
            <a:r>
              <a:rPr lang="en" sz="800" dirty="0">
                <a:solidFill>
                  <a:schemeClr val="dk1"/>
                </a:solidFill>
                <a:latin typeface="Calibri"/>
                <a:ea typeface="Calibri"/>
                <a:cs typeface="Calibri"/>
                <a:sym typeface="Calibri"/>
              </a:rPr>
              <a:t>Operators for</a:t>
            </a:r>
          </a:p>
          <a:p>
            <a:pPr marL="914400" lvl="1" indent="-279400" rtl="0">
              <a:lnSpc>
                <a:spcPct val="90000"/>
              </a:lnSpc>
              <a:spcBef>
                <a:spcPts val="0"/>
              </a:spcBef>
              <a:buClr>
                <a:srgbClr val="9F9F9F"/>
              </a:buClr>
              <a:buSzPts val="800"/>
              <a:buFont typeface="Calibri"/>
              <a:buChar char="○"/>
            </a:pPr>
            <a:r>
              <a:rPr lang="en" sz="800" dirty="0" err="1">
                <a:solidFill>
                  <a:schemeClr val="dk1"/>
                </a:solidFill>
                <a:latin typeface="Calibri"/>
                <a:ea typeface="Calibri"/>
                <a:cs typeface="Calibri"/>
                <a:sym typeface="Calibri"/>
              </a:rPr>
              <a:t>Etcd</a:t>
            </a:r>
            <a:endParaRPr lang="en" sz="800" dirty="0">
              <a:solidFill>
                <a:schemeClr val="dk1"/>
              </a:solidFill>
              <a:latin typeface="Calibri"/>
              <a:ea typeface="Calibri"/>
              <a:cs typeface="Calibri"/>
              <a:sym typeface="Calibri"/>
            </a:endParaRPr>
          </a:p>
          <a:p>
            <a:pPr marL="914400" lvl="1"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PostgreSQL</a:t>
            </a:r>
          </a:p>
          <a:p>
            <a:pPr marL="914400" lvl="1"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Prometheus</a:t>
            </a:r>
          </a:p>
          <a:p>
            <a:pPr marL="914400" lvl="1" indent="-279400" rtl="0">
              <a:lnSpc>
                <a:spcPct val="90000"/>
              </a:lnSpc>
              <a:spcBef>
                <a:spcPts val="0"/>
              </a:spcBef>
              <a:buClr>
                <a:srgbClr val="9F9F9F"/>
              </a:buClr>
              <a:buSzPts val="800"/>
              <a:buFont typeface="Calibri"/>
              <a:buChar char="○"/>
            </a:pPr>
            <a:r>
              <a:rPr lang="en" sz="800" dirty="0">
                <a:solidFill>
                  <a:schemeClr val="dk1"/>
                </a:solidFill>
                <a:latin typeface="Calibri"/>
                <a:ea typeface="Calibri"/>
                <a:cs typeface="Calibri"/>
                <a:sym typeface="Calibri"/>
              </a:rPr>
              <a:t>… and now MySQL!!</a:t>
            </a:r>
          </a:p>
        </p:txBody>
      </p:sp>
      <p:sp>
        <p:nvSpPr>
          <p:cNvPr id="852" name="Shape 852"/>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8" name="Shape 9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smtClean="0"/>
              <a:t>11.5 min-17.5min 16:07:30</a:t>
            </a:r>
            <a:endParaRPr dirty="0"/>
          </a:p>
        </p:txBody>
      </p:sp>
    </p:spTree>
    <p:extLst>
      <p:ext uri="{BB962C8B-B14F-4D97-AF65-F5344CB8AC3E}">
        <p14:creationId xmlns:p14="http://schemas.microsoft.com/office/powerpoint/2010/main" val="1510526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177800" marR="0" lvl="0" indent="0" algn="l" rtl="0">
              <a:spcBef>
                <a:spcPts val="0"/>
              </a:spcBef>
              <a:spcAft>
                <a:spcPts val="0"/>
              </a:spcAft>
              <a:buSzPts val="800"/>
              <a:buNone/>
            </a:pPr>
            <a:r>
              <a:rPr lang="en-US" sz="800" dirty="0" smtClean="0"/>
              <a:t>9.5-10 min 16:00</a:t>
            </a:r>
          </a:p>
          <a:p>
            <a:pPr marL="177800" marR="0" lvl="0" indent="0" algn="l" rtl="0">
              <a:spcBef>
                <a:spcPts val="0"/>
              </a:spcBef>
              <a:spcAft>
                <a:spcPts val="0"/>
              </a:spcAft>
              <a:buSzPts val="800"/>
              <a:buNone/>
            </a:pPr>
            <a:endParaRPr lang="en-US" sz="800" dirty="0" smtClean="0"/>
          </a:p>
          <a:p>
            <a:pPr marL="457200" marR="0" lvl="0" indent="-279400" algn="l" rtl="0">
              <a:spcBef>
                <a:spcPts val="0"/>
              </a:spcBef>
              <a:spcAft>
                <a:spcPts val="0"/>
              </a:spcAft>
              <a:buSzPts val="800"/>
              <a:buChar char="●"/>
            </a:pPr>
            <a:r>
              <a:rPr lang="en-US" sz="800" b="0" i="0" kern="1200" dirty="0" smtClean="0">
                <a:solidFill>
                  <a:schemeClr val="tx1"/>
                </a:solidFill>
                <a:effectLst/>
                <a:latin typeface="+mn-lt"/>
                <a:ea typeface="+mn-ea"/>
                <a:cs typeface="+mn-cs"/>
              </a:rPr>
              <a:t>The MySQL Operator is opinionated about the way in which clusters are configured. We build upon </a:t>
            </a:r>
            <a:r>
              <a:rPr lang="en-US" sz="800" b="0" i="0" u="none" strike="noStrike" kern="1200" dirty="0" smtClean="0">
                <a:solidFill>
                  <a:schemeClr val="tx1"/>
                </a:solidFill>
                <a:effectLst/>
                <a:latin typeface="+mn-lt"/>
                <a:ea typeface="+mn-ea"/>
                <a:cs typeface="+mn-cs"/>
                <a:hlinkClick r:id="rId3"/>
              </a:rPr>
              <a:t>InnoDB cluster</a:t>
            </a:r>
            <a:r>
              <a:rPr lang="en-US" sz="800" b="0" i="0" kern="1200" dirty="0" smtClean="0">
                <a:solidFill>
                  <a:schemeClr val="tx1"/>
                </a:solidFill>
                <a:effectLst/>
                <a:latin typeface="+mn-lt"/>
                <a:ea typeface="+mn-ea"/>
                <a:cs typeface="+mn-cs"/>
              </a:rPr>
              <a:t> and </a:t>
            </a:r>
            <a:r>
              <a:rPr lang="en-US" sz="800" b="0" i="0" u="none" strike="noStrike" kern="1200" dirty="0" smtClean="0">
                <a:solidFill>
                  <a:schemeClr val="tx1"/>
                </a:solidFill>
                <a:effectLst/>
                <a:latin typeface="+mn-lt"/>
                <a:ea typeface="+mn-ea"/>
                <a:cs typeface="+mn-cs"/>
                <a:hlinkClick r:id="rId4"/>
              </a:rPr>
              <a:t>Group Replication</a:t>
            </a:r>
            <a:r>
              <a:rPr lang="en-US" sz="800" b="0" i="0" kern="1200" dirty="0" smtClean="0">
                <a:solidFill>
                  <a:schemeClr val="tx1"/>
                </a:solidFill>
                <a:effectLst/>
                <a:latin typeface="+mn-lt"/>
                <a:ea typeface="+mn-ea"/>
                <a:cs typeface="+mn-cs"/>
              </a:rPr>
              <a:t> to provide a complete high availability solution for MySQL running on Kubernetes.</a:t>
            </a:r>
            <a:endParaRPr lang="en-US" sz="800" dirty="0" smtClean="0"/>
          </a:p>
          <a:p>
            <a:pPr marL="457200" marR="0" lvl="0" indent="-279400" algn="l" rtl="0">
              <a:spcBef>
                <a:spcPts val="0"/>
              </a:spcBef>
              <a:spcAft>
                <a:spcPts val="0"/>
              </a:spcAft>
              <a:buSzPts val="800"/>
              <a:buChar char="●"/>
            </a:pPr>
            <a:r>
              <a:rPr lang="en" sz="800" dirty="0" smtClean="0"/>
              <a:t>The </a:t>
            </a:r>
            <a:r>
              <a:rPr lang="en" sz="800" dirty="0"/>
              <a:t>MySQL Operator is a Kubernetes controller that can be installed into an existing Kubernetes cluster. </a:t>
            </a:r>
          </a:p>
          <a:p>
            <a:pPr marL="457200" marR="0" lvl="0" indent="-279400" algn="l" rtl="0">
              <a:spcBef>
                <a:spcPts val="0"/>
              </a:spcBef>
              <a:spcAft>
                <a:spcPts val="0"/>
              </a:spcAft>
              <a:buSzPts val="800"/>
              <a:buChar char="●"/>
            </a:pPr>
            <a:r>
              <a:rPr lang="en" sz="800" dirty="0"/>
              <a:t>Once installed, it will enable users to configure and manage MySQL instances using a simple declarative configuration.  </a:t>
            </a:r>
          </a:p>
          <a:p>
            <a:pPr marL="457200" marR="0" lvl="0" indent="-279400" algn="l" rtl="0">
              <a:spcBef>
                <a:spcPts val="0"/>
              </a:spcBef>
              <a:spcAft>
                <a:spcPts val="0"/>
              </a:spcAft>
              <a:buSzPts val="800"/>
              <a:buChar char="●"/>
            </a:pPr>
            <a:r>
              <a:rPr lang="en" sz="800" dirty="0"/>
              <a:t>The MySQL Operator lets you deploy a highly available clustered MySQL instance into Kubernetes with a single command. </a:t>
            </a:r>
          </a:p>
          <a:p>
            <a:pPr marL="457200" marR="0" lvl="0" indent="-279400" algn="l" rtl="0">
              <a:spcBef>
                <a:spcPts val="0"/>
              </a:spcBef>
              <a:spcAft>
                <a:spcPts val="0"/>
              </a:spcAft>
              <a:buSzPts val="800"/>
              <a:buChar char="●"/>
            </a:pPr>
            <a:r>
              <a:rPr lang="en" sz="800" dirty="0"/>
              <a:t>Tasks such as backing up databases and restoring from an existing backup are made extremely easy.</a:t>
            </a:r>
          </a:p>
          <a:p>
            <a:pPr marL="457200" marR="0" lvl="0" indent="-279400" algn="l" rtl="0">
              <a:spcBef>
                <a:spcPts val="0"/>
              </a:spcBef>
              <a:buSzPts val="800"/>
              <a:buChar char="●"/>
            </a:pPr>
            <a:r>
              <a:rPr lang="en" sz="800" dirty="0" smtClean="0"/>
              <a:t>In </a:t>
            </a:r>
            <a:r>
              <a:rPr lang="en" sz="800" dirty="0"/>
              <a:t>short, the MySQL Operator abstracts away the hard work of running MySQL inside Kubernetes.</a:t>
            </a:r>
          </a:p>
          <a:p>
            <a:pPr marL="0" marR="0" lvl="0" indent="-69850" algn="l" rtl="0">
              <a:spcBef>
                <a:spcPts val="0"/>
              </a:spcBef>
              <a:buClr>
                <a:srgbClr val="000000"/>
              </a:buClr>
              <a:buSzPts val="1100"/>
              <a:buFont typeface="Arial"/>
              <a:buNone/>
            </a:pPr>
            <a:endParaRPr sz="800" dirty="0"/>
          </a:p>
          <a:p>
            <a:pPr marL="0" marR="0" lvl="0" indent="-69850" algn="l" rtl="0">
              <a:spcBef>
                <a:spcPts val="0"/>
              </a:spcBef>
              <a:buClr>
                <a:srgbClr val="000000"/>
              </a:buClr>
              <a:buSzPts val="1100"/>
              <a:buFont typeface="Arial"/>
              <a:buNone/>
            </a:pPr>
            <a:r>
              <a:rPr lang="en" sz="800" b="1" dirty="0"/>
              <a:t>If you want to deploy MySQL inside Kubernetes, we recommend using the MySQL Operator to do most of the heavy lifting for you.</a:t>
            </a:r>
          </a:p>
          <a:p>
            <a:pPr marL="0" marR="0" lvl="0" indent="-69850" algn="l" rtl="0">
              <a:spcBef>
                <a:spcPts val="0"/>
              </a:spcBef>
              <a:buClr>
                <a:srgbClr val="000000"/>
              </a:buClr>
              <a:buSzPts val="1100"/>
              <a:buFont typeface="Arial"/>
              <a:buNone/>
            </a:pPr>
            <a:endParaRPr sz="800" b="1" dirty="0"/>
          </a:p>
          <a:p>
            <a:pPr marL="457200" lvl="0" indent="-285750" rtl="0">
              <a:lnSpc>
                <a:spcPct val="90000"/>
              </a:lnSpc>
              <a:spcBef>
                <a:spcPts val="0"/>
              </a:spcBef>
              <a:buClr>
                <a:srgbClr val="9F9F9F"/>
              </a:buClr>
              <a:buSzPts val="900"/>
              <a:buFont typeface="Calibri"/>
              <a:buChar char="●"/>
            </a:pPr>
            <a:r>
              <a:rPr lang="en" sz="900" dirty="0">
                <a:solidFill>
                  <a:schemeClr val="dk1"/>
                </a:solidFill>
                <a:latin typeface="Calibri"/>
                <a:ea typeface="Calibri"/>
                <a:cs typeface="Calibri"/>
                <a:sym typeface="Calibri"/>
              </a:rPr>
              <a:t>Can run sidecar MySQL router alongside k8s application as a best practice</a:t>
            </a:r>
          </a:p>
          <a:p>
            <a:pPr marL="0" marR="0" lvl="0" indent="0" algn="l" rtl="0">
              <a:spcBef>
                <a:spcPts val="0"/>
              </a:spcBef>
              <a:buClr>
                <a:srgbClr val="000000"/>
              </a:buClr>
              <a:buFont typeface="Calibri"/>
              <a:buNone/>
            </a:pPr>
            <a:endParaRPr sz="825" dirty="0">
              <a:latin typeface="Calibri"/>
              <a:ea typeface="Calibri"/>
              <a:cs typeface="Calibri"/>
              <a:sym typeface="Calibri"/>
            </a:endParaRPr>
          </a:p>
        </p:txBody>
      </p:sp>
      <p:sp>
        <p:nvSpPr>
          <p:cNvPr id="907" name="Shape 907"/>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7" name="Shape 9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US" sz="1700" b="0" dirty="0" smtClean="0"/>
              <a:t>10-10.5</a:t>
            </a:r>
            <a:r>
              <a:rPr lang="en-US" sz="1700" b="0" baseline="0" dirty="0" smtClean="0"/>
              <a:t> min 16:00:30</a:t>
            </a:r>
            <a:br>
              <a:rPr lang="en-US" sz="1700" b="0" baseline="0" dirty="0" smtClean="0"/>
            </a:br>
            <a:r>
              <a:rPr lang="en-US" sz="1700" b="0" baseline="0" dirty="0" smtClean="0"/>
              <a:t/>
            </a:r>
            <a:br>
              <a:rPr lang="en-US" sz="1700" b="0" baseline="0" dirty="0" smtClean="0"/>
            </a:br>
            <a:r>
              <a:rPr lang="en-US" sz="1100" b="0" i="0" kern="1200" dirty="0" smtClean="0">
                <a:solidFill>
                  <a:schemeClr val="tx1"/>
                </a:solidFill>
                <a:effectLst/>
                <a:latin typeface="+mn-lt"/>
                <a:ea typeface="+mn-ea"/>
                <a:cs typeface="+mn-cs"/>
              </a:rPr>
              <a:t>The MySQL Operator is opinionated about the way in which clusters are configured. We build upon </a:t>
            </a:r>
            <a:r>
              <a:rPr lang="en-US" sz="1100" b="0" i="0" u="none" strike="noStrike" kern="1200" dirty="0" smtClean="0">
                <a:solidFill>
                  <a:schemeClr val="tx1"/>
                </a:solidFill>
                <a:effectLst/>
                <a:latin typeface="+mn-lt"/>
                <a:ea typeface="+mn-ea"/>
                <a:cs typeface="+mn-cs"/>
                <a:hlinkClick r:id="rId3"/>
              </a:rPr>
              <a:t>InnoDB cluster</a:t>
            </a:r>
            <a:r>
              <a:rPr lang="en-US" sz="1100" b="0" i="0" kern="1200" dirty="0" smtClean="0">
                <a:solidFill>
                  <a:schemeClr val="tx1"/>
                </a:solidFill>
                <a:effectLst/>
                <a:latin typeface="+mn-lt"/>
                <a:ea typeface="+mn-ea"/>
                <a:cs typeface="+mn-cs"/>
              </a:rPr>
              <a:t> and </a:t>
            </a:r>
            <a:r>
              <a:rPr lang="en-US" sz="1100" b="0" i="0" u="none" strike="noStrike" kern="1200" dirty="0" smtClean="0">
                <a:solidFill>
                  <a:schemeClr val="tx1"/>
                </a:solidFill>
                <a:effectLst/>
                <a:latin typeface="+mn-lt"/>
                <a:ea typeface="+mn-ea"/>
                <a:cs typeface="+mn-cs"/>
                <a:hlinkClick r:id="rId4"/>
              </a:rPr>
              <a:t>Group Replication</a:t>
            </a:r>
            <a:r>
              <a:rPr lang="en-US" sz="1100" b="0" i="0" kern="1200" dirty="0" smtClean="0">
                <a:solidFill>
                  <a:schemeClr val="tx1"/>
                </a:solidFill>
                <a:effectLst/>
                <a:latin typeface="+mn-lt"/>
                <a:ea typeface="+mn-ea"/>
                <a:cs typeface="+mn-cs"/>
              </a:rPr>
              <a:t> to provide a complete high availability solution for MySQL running on Kubernetes.</a:t>
            </a:r>
          </a:p>
          <a:p>
            <a:r>
              <a:rPr lang="en-US" sz="1100" b="1" i="0" kern="1200" dirty="0" smtClean="0">
                <a:solidFill>
                  <a:schemeClr val="tx1"/>
                </a:solidFill>
                <a:effectLst/>
                <a:latin typeface="+mn-lt"/>
                <a:ea typeface="+mn-ea"/>
                <a:cs typeface="+mn-cs"/>
              </a:rPr>
              <a:t>While fully usable, this is currently alpha software and should be treated as such. You are responsible for your data and the operation of your database clusters. There may be backwards incompatible changes up until the first major release.</a:t>
            </a:r>
            <a:endParaRPr lang="en-US" sz="1100" b="0" i="0" kern="1200" dirty="0" smtClean="0">
              <a:solidFill>
                <a:schemeClr val="tx1"/>
              </a:solidFill>
              <a:effectLst/>
              <a:latin typeface="+mn-lt"/>
              <a:ea typeface="+mn-ea"/>
              <a:cs typeface="+mn-cs"/>
            </a:endParaRPr>
          </a:p>
          <a:p>
            <a:r>
              <a:rPr lang="en-US" sz="1800" dirty="0" smtClean="0"/>
              <a:t/>
            </a:r>
            <a:br>
              <a:rPr lang="en-US" sz="1800" dirty="0" smtClean="0"/>
            </a:br>
            <a:endParaRPr lang="en-US" sz="1700" b="0" baseline="0" dirty="0" smtClean="0"/>
          </a:p>
          <a:p>
            <a:pPr marL="0" lvl="0" indent="0" rtl="0">
              <a:lnSpc>
                <a:spcPct val="115000"/>
              </a:lnSpc>
              <a:spcBef>
                <a:spcPts val="1800"/>
              </a:spcBef>
              <a:spcAft>
                <a:spcPts val="400"/>
              </a:spcAft>
              <a:buNone/>
            </a:pPr>
            <a:endParaRPr lang="en-US" sz="1700" b="1" dirty="0" smtClean="0"/>
          </a:p>
          <a:p>
            <a:pPr marL="0" lvl="0" indent="0" rtl="0">
              <a:lnSpc>
                <a:spcPct val="115000"/>
              </a:lnSpc>
              <a:spcBef>
                <a:spcPts val="1800"/>
              </a:spcBef>
              <a:spcAft>
                <a:spcPts val="400"/>
              </a:spcAft>
              <a:buNone/>
            </a:pPr>
            <a:r>
              <a:rPr lang="en" sz="1700" b="1" dirty="0" smtClean="0"/>
              <a:t>How </a:t>
            </a:r>
            <a:r>
              <a:rPr lang="en" sz="1700" b="1" dirty="0"/>
              <a:t>it works</a:t>
            </a:r>
          </a:p>
          <a:p>
            <a:pPr marL="0" lvl="0" indent="0" rtl="0">
              <a:lnSpc>
                <a:spcPct val="115000"/>
              </a:lnSpc>
              <a:spcBef>
                <a:spcPts val="0"/>
              </a:spcBef>
              <a:buNone/>
            </a:pPr>
            <a:r>
              <a:rPr lang="en" dirty="0"/>
              <a:t>The MySQL Operator makes use of Custom Resource Definitions as a way to extend the Kubernetes API. For instance, we create custom resources for </a:t>
            </a:r>
            <a:r>
              <a:rPr lang="en" dirty="0" err="1"/>
              <a:t>MySQLClusters</a:t>
            </a:r>
            <a:r>
              <a:rPr lang="en" dirty="0"/>
              <a:t> and </a:t>
            </a:r>
            <a:r>
              <a:rPr lang="en" dirty="0" err="1"/>
              <a:t>MySQLBackups</a:t>
            </a:r>
            <a:r>
              <a:rPr lang="en" dirty="0"/>
              <a:t>. Users of the MySQL Operator interact via these third party resource objects. When a user creates a backup for example, a new </a:t>
            </a:r>
            <a:r>
              <a:rPr lang="en" dirty="0" err="1"/>
              <a:t>MySQLBackup</a:t>
            </a:r>
            <a:r>
              <a:rPr lang="en" dirty="0"/>
              <a:t> resource is created inside Kubernetes which contains references and information about that backup.</a:t>
            </a:r>
          </a:p>
          <a:p>
            <a:pPr marL="0" lvl="0" indent="0">
              <a:spcBef>
                <a:spcPts val="0"/>
              </a:spcBef>
              <a:buNone/>
            </a:pPr>
            <a:endParaRPr dirty="0"/>
          </a:p>
          <a:p>
            <a:pPr marL="0" lvl="0" indent="0">
              <a:spcBef>
                <a:spcPts val="0"/>
              </a:spcBef>
              <a:buNone/>
            </a:pPr>
            <a:r>
              <a:rPr lang="en" dirty="0"/>
              <a:t>The MySQL Operator is, at it’s core, a simple Kubernetes controller that watches the API server for Customer Resource Definitions relating to MySQL and acts on those resources.</a:t>
            </a:r>
          </a:p>
          <a:p>
            <a:pPr marL="0" lvl="0" indent="0">
              <a:spcBef>
                <a:spcPts val="0"/>
              </a:spcBef>
              <a:buNone/>
            </a:pPr>
            <a:endParaRPr dirty="0"/>
          </a:p>
        </p:txBody>
      </p:sp>
    </p:spTree>
    <p:extLst>
      <p:ext uri="{BB962C8B-B14F-4D97-AF65-F5344CB8AC3E}">
        <p14:creationId xmlns:p14="http://schemas.microsoft.com/office/powerpoint/2010/main" val="22646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7" name="Shape 9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US" sz="1700" b="0" dirty="0" smtClean="0"/>
              <a:t>10-10.5</a:t>
            </a:r>
            <a:r>
              <a:rPr lang="en-US" sz="1700" b="0" baseline="0" dirty="0" smtClean="0"/>
              <a:t> min 16:00:30</a:t>
            </a:r>
            <a:br>
              <a:rPr lang="en-US" sz="1700" b="0" baseline="0" dirty="0" smtClean="0"/>
            </a:br>
            <a:r>
              <a:rPr lang="en-US" sz="1700" b="0" baseline="0" dirty="0" smtClean="0"/>
              <a:t/>
            </a:r>
            <a:br>
              <a:rPr lang="en-US" sz="1700" b="0" baseline="0" dirty="0" smtClean="0"/>
            </a:br>
            <a:r>
              <a:rPr lang="en-US" sz="1100" b="0" i="0" kern="1200" dirty="0" smtClean="0">
                <a:solidFill>
                  <a:schemeClr val="tx1"/>
                </a:solidFill>
                <a:effectLst/>
                <a:latin typeface="+mn-lt"/>
                <a:ea typeface="+mn-ea"/>
                <a:cs typeface="+mn-cs"/>
              </a:rPr>
              <a:t>The MySQL Operator is opinionated about the way in which clusters are configured. We build upon </a:t>
            </a:r>
            <a:r>
              <a:rPr lang="en-US" sz="1100" b="0" i="0" u="none" strike="noStrike" kern="1200" dirty="0" smtClean="0">
                <a:solidFill>
                  <a:schemeClr val="tx1"/>
                </a:solidFill>
                <a:effectLst/>
                <a:latin typeface="+mn-lt"/>
                <a:ea typeface="+mn-ea"/>
                <a:cs typeface="+mn-cs"/>
                <a:hlinkClick r:id="rId3"/>
              </a:rPr>
              <a:t>InnoDB cluster</a:t>
            </a:r>
            <a:r>
              <a:rPr lang="en-US" sz="1100" b="0" i="0" kern="1200" dirty="0" smtClean="0">
                <a:solidFill>
                  <a:schemeClr val="tx1"/>
                </a:solidFill>
                <a:effectLst/>
                <a:latin typeface="+mn-lt"/>
                <a:ea typeface="+mn-ea"/>
                <a:cs typeface="+mn-cs"/>
              </a:rPr>
              <a:t> and </a:t>
            </a:r>
            <a:r>
              <a:rPr lang="en-US" sz="1100" b="0" i="0" u="none" strike="noStrike" kern="1200" dirty="0" smtClean="0">
                <a:solidFill>
                  <a:schemeClr val="tx1"/>
                </a:solidFill>
                <a:effectLst/>
                <a:latin typeface="+mn-lt"/>
                <a:ea typeface="+mn-ea"/>
                <a:cs typeface="+mn-cs"/>
                <a:hlinkClick r:id="rId4"/>
              </a:rPr>
              <a:t>Group Replication</a:t>
            </a:r>
            <a:r>
              <a:rPr lang="en-US" sz="1100" b="0" i="0" kern="1200" dirty="0" smtClean="0">
                <a:solidFill>
                  <a:schemeClr val="tx1"/>
                </a:solidFill>
                <a:effectLst/>
                <a:latin typeface="+mn-lt"/>
                <a:ea typeface="+mn-ea"/>
                <a:cs typeface="+mn-cs"/>
              </a:rPr>
              <a:t> to provide a complete high availability solution for MySQL running on Kubernetes.</a:t>
            </a:r>
          </a:p>
          <a:p>
            <a:r>
              <a:rPr lang="en-US" sz="1100" b="1" i="0" kern="1200" dirty="0" smtClean="0">
                <a:solidFill>
                  <a:schemeClr val="tx1"/>
                </a:solidFill>
                <a:effectLst/>
                <a:latin typeface="+mn-lt"/>
                <a:ea typeface="+mn-ea"/>
                <a:cs typeface="+mn-cs"/>
              </a:rPr>
              <a:t>While fully usable, this is currently alpha software and should be treated as such. You are responsible for your data and the operation of your database clusters. There may be backwards incompatible changes up until the first major release.</a:t>
            </a:r>
            <a:endParaRPr lang="en-US" sz="1100" b="0" i="0" kern="1200" dirty="0" smtClean="0">
              <a:solidFill>
                <a:schemeClr val="tx1"/>
              </a:solidFill>
              <a:effectLst/>
              <a:latin typeface="+mn-lt"/>
              <a:ea typeface="+mn-ea"/>
              <a:cs typeface="+mn-cs"/>
            </a:endParaRPr>
          </a:p>
          <a:p>
            <a:r>
              <a:rPr lang="en-US" sz="1800" dirty="0" smtClean="0"/>
              <a:t> agent watches API </a:t>
            </a:r>
            <a:r>
              <a:rPr lang="mr-IN" sz="1800" dirty="0" smtClean="0"/>
              <a:t>–</a:t>
            </a:r>
            <a:r>
              <a:rPr lang="en-US" sz="1800" dirty="0" smtClean="0"/>
              <a:t> Backup</a:t>
            </a:r>
            <a:r>
              <a:rPr lang="en-US" sz="1800" baseline="0" dirty="0" smtClean="0"/>
              <a:t>, Restore controller, runs </a:t>
            </a:r>
            <a:r>
              <a:rPr lang="en-US" sz="1800" baseline="0" dirty="0" err="1" smtClean="0"/>
              <a:t>MySQLShell</a:t>
            </a:r>
            <a:r>
              <a:rPr lang="en-US" sz="1800" baseline="0" dirty="0" smtClean="0"/>
              <a:t> and sets up create cluster, join cluster, running reconciliation with state of cluster vs. </a:t>
            </a:r>
            <a:r>
              <a:rPr lang="en-US" sz="1800" baseline="0" dirty="0" err="1" smtClean="0"/>
              <a:t>statefulset</a:t>
            </a:r>
            <a:r>
              <a:rPr lang="en-US" sz="1800" baseline="0" dirty="0" smtClean="0"/>
              <a:t> (via k8s)</a:t>
            </a:r>
          </a:p>
          <a:p>
            <a:r>
              <a:rPr lang="en-US" sz="1800" baseline="0" dirty="0" smtClean="0"/>
              <a:t>Operator reconciles </a:t>
            </a:r>
            <a:r>
              <a:rPr lang="en-US" sz="1800" baseline="0" dirty="0" err="1" smtClean="0"/>
              <a:t>stateful</a:t>
            </a:r>
            <a:r>
              <a:rPr lang="en-US" sz="1800" baseline="0" dirty="0" smtClean="0"/>
              <a:t> set</a:t>
            </a:r>
          </a:p>
          <a:p>
            <a:r>
              <a:rPr lang="en-US" sz="1800" dirty="0" smtClean="0"/>
              <a:t>Picks</a:t>
            </a:r>
            <a:r>
              <a:rPr lang="en-US" sz="1800" baseline="0" dirty="0" smtClean="0"/>
              <a:t> secondary</a:t>
            </a:r>
          </a:p>
          <a:p>
            <a:r>
              <a:rPr lang="en-US" sz="1800" baseline="0" dirty="0" smtClean="0"/>
              <a:t>Operator works on a cluster, agent works on node in </a:t>
            </a:r>
            <a:r>
              <a:rPr lang="en-US" sz="1800" baseline="0" dirty="0" err="1" smtClean="0"/>
              <a:t>uestions</a:t>
            </a:r>
            <a:endParaRPr lang="en-US" sz="1800" baseline="0" dirty="0" smtClean="0"/>
          </a:p>
          <a:p>
            <a:r>
              <a:rPr lang="en-US" sz="1800" baseline="0" dirty="0" smtClean="0"/>
              <a:t>Operator could go away, everything works as long as no need to scale up/down</a:t>
            </a:r>
          </a:p>
          <a:p>
            <a:r>
              <a:rPr lang="en-US" sz="1800" baseline="0" dirty="0" smtClean="0"/>
              <a:t>Operator has go </a:t>
            </a:r>
            <a:r>
              <a:rPr lang="en-US" sz="1800" baseline="0" dirty="0" err="1" smtClean="0"/>
              <a:t>struct</a:t>
            </a:r>
            <a:r>
              <a:rPr lang="en-US" sz="1800" baseline="0" dirty="0" smtClean="0"/>
              <a:t> of the </a:t>
            </a:r>
            <a:r>
              <a:rPr lang="en-US" sz="1800" baseline="0" dirty="0" err="1" smtClean="0"/>
              <a:t>stateful</a:t>
            </a:r>
            <a:r>
              <a:rPr lang="en-US" sz="1800" baseline="0" dirty="0" smtClean="0"/>
              <a:t> set </a:t>
            </a:r>
            <a:r>
              <a:rPr lang="mr-IN" sz="1800" baseline="0" dirty="0" smtClean="0"/>
              <a:t>–</a:t>
            </a:r>
            <a:r>
              <a:rPr lang="en-US" sz="1800" baseline="0" dirty="0" smtClean="0"/>
              <a:t> definition CRD translates plumbs to </a:t>
            </a:r>
            <a:r>
              <a:rPr lang="en-US" sz="1800" baseline="0" dirty="0" err="1" smtClean="0"/>
              <a:t>stateful</a:t>
            </a:r>
            <a:r>
              <a:rPr lang="en-US" sz="1800" baseline="0" dirty="0" smtClean="0"/>
              <a:t> set, delegate responsibility to k8s itself</a:t>
            </a:r>
          </a:p>
          <a:p>
            <a:r>
              <a:rPr lang="en-US" sz="1800" dirty="0" smtClean="0"/>
              <a:t/>
            </a:r>
            <a:br>
              <a:rPr lang="en-US" sz="1800" dirty="0" smtClean="0"/>
            </a:br>
            <a:endParaRPr lang="en-US" sz="1700" b="0" baseline="0" dirty="0" smtClean="0"/>
          </a:p>
          <a:p>
            <a:pPr marL="0" lvl="0" indent="0" rtl="0">
              <a:lnSpc>
                <a:spcPct val="115000"/>
              </a:lnSpc>
              <a:spcBef>
                <a:spcPts val="1800"/>
              </a:spcBef>
              <a:spcAft>
                <a:spcPts val="400"/>
              </a:spcAft>
              <a:buNone/>
            </a:pPr>
            <a:endParaRPr lang="en-US" sz="1700" b="1" dirty="0" smtClean="0"/>
          </a:p>
          <a:p>
            <a:pPr marL="0" lvl="0" indent="0" rtl="0">
              <a:lnSpc>
                <a:spcPct val="115000"/>
              </a:lnSpc>
              <a:spcBef>
                <a:spcPts val="1800"/>
              </a:spcBef>
              <a:spcAft>
                <a:spcPts val="400"/>
              </a:spcAft>
              <a:buNone/>
            </a:pPr>
            <a:r>
              <a:rPr lang="en" sz="1700" b="1" dirty="0" smtClean="0"/>
              <a:t>How </a:t>
            </a:r>
            <a:r>
              <a:rPr lang="en" sz="1700" b="1" dirty="0"/>
              <a:t>it works</a:t>
            </a:r>
          </a:p>
          <a:p>
            <a:pPr marL="0" lvl="0" indent="0" rtl="0">
              <a:lnSpc>
                <a:spcPct val="115000"/>
              </a:lnSpc>
              <a:spcBef>
                <a:spcPts val="0"/>
              </a:spcBef>
              <a:buNone/>
            </a:pPr>
            <a:r>
              <a:rPr lang="en" dirty="0"/>
              <a:t>The MySQL Operator makes use of Custom Resource Definitions as a way to extend the Kubernetes API. For instance, we create custom resources for </a:t>
            </a:r>
            <a:r>
              <a:rPr lang="en" dirty="0" err="1"/>
              <a:t>MySQLClusters</a:t>
            </a:r>
            <a:r>
              <a:rPr lang="en" dirty="0"/>
              <a:t> and </a:t>
            </a:r>
            <a:r>
              <a:rPr lang="en" dirty="0" err="1"/>
              <a:t>MySQLBackups</a:t>
            </a:r>
            <a:r>
              <a:rPr lang="en" dirty="0"/>
              <a:t>. Users of the MySQL Operator interact via these third party resource objects. When a user creates a backup for example, a new </a:t>
            </a:r>
            <a:r>
              <a:rPr lang="en" dirty="0" err="1"/>
              <a:t>MySQLBackup</a:t>
            </a:r>
            <a:r>
              <a:rPr lang="en" dirty="0"/>
              <a:t> resource is created inside Kubernetes which contains references and information about that backup.</a:t>
            </a:r>
          </a:p>
          <a:p>
            <a:pPr marL="0" lvl="0" indent="0">
              <a:spcBef>
                <a:spcPts val="0"/>
              </a:spcBef>
              <a:buNone/>
            </a:pPr>
            <a:endParaRPr dirty="0"/>
          </a:p>
          <a:p>
            <a:pPr marL="0" lvl="0" indent="0">
              <a:spcBef>
                <a:spcPts val="0"/>
              </a:spcBef>
              <a:buNone/>
            </a:pPr>
            <a:r>
              <a:rPr lang="en" dirty="0"/>
              <a:t>The MySQL Operator is, at it’s core, a simple Kubernetes controller that watches the API server for Customer Resource Definitions relating to MySQL and acts on those resources.</a:t>
            </a:r>
          </a:p>
          <a:p>
            <a:pPr marL="0" lvl="0" indent="0">
              <a:spcBef>
                <a:spcPts val="0"/>
              </a:spcBef>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4" name="Shape 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10.5-11</a:t>
            </a:r>
            <a:r>
              <a:rPr lang="en-US" baseline="0" dirty="0" smtClean="0"/>
              <a:t> min 16:01</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2-2.5</a:t>
            </a:r>
            <a:r>
              <a:rPr lang="en-US" sz="825" b="0" i="0" u="none" strike="noStrike" cap="none" baseline="0" dirty="0" smtClean="0">
                <a:solidFill>
                  <a:srgbClr val="000000"/>
                </a:solidFill>
                <a:latin typeface="Calibri"/>
                <a:ea typeface="Calibri"/>
                <a:cs typeface="Calibri"/>
                <a:sym typeface="Calibri"/>
              </a:rPr>
              <a:t> min 15:52:30</a:t>
            </a:r>
            <a:endParaRPr sz="825" b="0" i="0" u="none" strike="noStrike" cap="none" dirty="0">
              <a:solidFill>
                <a:srgbClr val="000000"/>
              </a:solidFill>
              <a:latin typeface="Calibri"/>
              <a:ea typeface="Calibri"/>
              <a:cs typeface="Calibri"/>
              <a:sym typeface="Calibri"/>
            </a:endParaRPr>
          </a:p>
        </p:txBody>
      </p:sp>
      <p:sp>
        <p:nvSpPr>
          <p:cNvPr id="378" name="Shape 37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4" name="Shape 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10.5-11</a:t>
            </a:r>
            <a:r>
              <a:rPr lang="en-US" baseline="0" dirty="0" smtClean="0"/>
              <a:t> min 16:01</a:t>
            </a:r>
            <a:endParaRPr dirty="0"/>
          </a:p>
        </p:txBody>
      </p:sp>
    </p:spTree>
    <p:extLst>
      <p:ext uri="{BB962C8B-B14F-4D97-AF65-F5344CB8AC3E}">
        <p14:creationId xmlns:p14="http://schemas.microsoft.com/office/powerpoint/2010/main" val="1613253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4" name="Shape 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10.5-11</a:t>
            </a:r>
            <a:r>
              <a:rPr lang="en-US" baseline="0" dirty="0" smtClean="0"/>
              <a:t> min 16:01</a:t>
            </a:r>
            <a:endParaRPr dirty="0"/>
          </a:p>
        </p:txBody>
      </p:sp>
    </p:spTree>
    <p:extLst>
      <p:ext uri="{BB962C8B-B14F-4D97-AF65-F5344CB8AC3E}">
        <p14:creationId xmlns:p14="http://schemas.microsoft.com/office/powerpoint/2010/main" val="1331378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4" name="Shape 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10.5-11</a:t>
            </a:r>
            <a:r>
              <a:rPr lang="en-US" baseline="0" dirty="0" smtClean="0"/>
              <a:t> min 16:01</a:t>
            </a:r>
            <a:endParaRPr dirty="0"/>
          </a:p>
        </p:txBody>
      </p:sp>
    </p:spTree>
    <p:extLst>
      <p:ext uri="{BB962C8B-B14F-4D97-AF65-F5344CB8AC3E}">
        <p14:creationId xmlns:p14="http://schemas.microsoft.com/office/powerpoint/2010/main" val="1786912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8" name="Shape 9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smtClean="0"/>
              <a:t>11.5 min-17.5min 16:07:30</a:t>
            </a:r>
            <a:endParaRPr dirty="0"/>
          </a:p>
        </p:txBody>
      </p:sp>
    </p:spTree>
    <p:extLst>
      <p:ext uri="{BB962C8B-B14F-4D97-AF65-F5344CB8AC3E}">
        <p14:creationId xmlns:p14="http://schemas.microsoft.com/office/powerpoint/2010/main" val="489179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rtl="0">
              <a:buNone/>
            </a:pPr>
            <a:r>
              <a:rPr lang="en-US" sz="1100" b="0" i="0" u="none" strike="noStrike" kern="1200" dirty="0" smtClean="0">
                <a:solidFill>
                  <a:schemeClr val="tx1"/>
                </a:solidFill>
                <a:effectLst/>
                <a:latin typeface="+mn-lt"/>
                <a:ea typeface="+mn-ea"/>
                <a:cs typeface="+mn-cs"/>
              </a:rPr>
              <a:t>Internally, a node consists of several components.</a:t>
            </a:r>
            <a:endParaRPr lang="en-US" sz="800" b="0" dirty="0" smtClean="0">
              <a:effectLst/>
            </a:endParaRPr>
          </a:p>
          <a:p>
            <a:pPr rtl="0">
              <a:buNone/>
            </a:pPr>
            <a:r>
              <a:rPr lang="en-US" sz="800" b="0" dirty="0" smtClean="0">
                <a:effectLst/>
              </a:rPr>
              <a:t/>
            </a:r>
            <a:br>
              <a:rPr lang="en-US" sz="800" b="0" dirty="0" smtClean="0">
                <a:effectLst/>
              </a:rPr>
            </a:br>
            <a:r>
              <a:rPr lang="en-US" sz="1100" b="0" i="0" u="none" strike="noStrike" kern="1200" dirty="0" smtClean="0">
                <a:solidFill>
                  <a:schemeClr val="tx1"/>
                </a:solidFill>
                <a:effectLst/>
                <a:latin typeface="+mn-lt"/>
                <a:ea typeface="+mn-ea"/>
                <a:cs typeface="+mn-cs"/>
              </a:rPr>
              <a:t>Beside </a:t>
            </a:r>
            <a:r>
              <a:rPr lang="en-US" sz="1100" b="1" i="0" u="none" strike="noStrike" kern="1200" dirty="0" err="1" smtClean="0">
                <a:solidFill>
                  <a:schemeClr val="tx1"/>
                </a:solidFill>
                <a:effectLst/>
                <a:latin typeface="+mn-lt"/>
                <a:ea typeface="+mn-ea"/>
                <a:cs typeface="+mn-cs"/>
              </a:rPr>
              <a:t>Percona</a:t>
            </a:r>
            <a:r>
              <a:rPr lang="en-US" sz="1100" b="1" i="0" u="none" strike="noStrike" kern="1200" dirty="0" smtClean="0">
                <a:solidFill>
                  <a:schemeClr val="tx1"/>
                </a:solidFill>
                <a:effectLst/>
                <a:latin typeface="+mn-lt"/>
                <a:ea typeface="+mn-ea"/>
                <a:cs typeface="+mn-cs"/>
              </a:rPr>
              <a:t> Server for MySQL</a:t>
            </a:r>
            <a:r>
              <a:rPr lang="en-US" sz="1100" b="0" i="0" u="none" strike="noStrike" kern="1200" dirty="0" smtClean="0">
                <a:solidFill>
                  <a:schemeClr val="tx1"/>
                </a:solidFill>
                <a:effectLst/>
                <a:latin typeface="+mn-lt"/>
                <a:ea typeface="+mn-ea"/>
                <a:cs typeface="+mn-cs"/>
              </a:rPr>
              <a:t> which is doing the actual heavy lifting of serving your queries, there are a few sidecars:</a:t>
            </a:r>
            <a:endParaRPr lang="en-US" sz="800" b="0" dirty="0" smtClean="0">
              <a:effectLst/>
            </a:endParaRPr>
          </a:p>
          <a:p>
            <a:pPr rtl="0">
              <a:buNone/>
            </a:pPr>
            <a:r>
              <a:rPr lang="en-US" sz="1100" b="1" i="0" u="none" strike="noStrike" kern="1200" dirty="0" smtClean="0">
                <a:solidFill>
                  <a:schemeClr val="tx1"/>
                </a:solidFill>
                <a:effectLst/>
                <a:latin typeface="+mn-lt"/>
                <a:ea typeface="+mn-ea"/>
                <a:cs typeface="+mn-cs"/>
              </a:rPr>
              <a:t>MySQL Operator initializer</a:t>
            </a:r>
            <a:r>
              <a:rPr lang="en-US" sz="1100" b="0" i="0" u="none" strike="noStrike" kern="1200" dirty="0" smtClean="0">
                <a:solidFill>
                  <a:schemeClr val="tx1"/>
                </a:solidFill>
                <a:effectLst/>
                <a:latin typeface="+mn-lt"/>
                <a:ea typeface="+mn-ea"/>
                <a:cs typeface="+mn-cs"/>
              </a:rPr>
              <a:t> - is responsible for seeding the node, from a backup source or from some other peer node</a:t>
            </a:r>
            <a:endParaRPr lang="en-US" sz="800" b="0" dirty="0" smtClean="0">
              <a:effectLst/>
            </a:endParaRPr>
          </a:p>
          <a:p>
            <a:pPr rtl="0">
              <a:buNone/>
            </a:pPr>
            <a:r>
              <a:rPr lang="en-US" sz="1100" b="1" i="0" u="none" strike="noStrike" kern="1200" dirty="0" err="1" smtClean="0">
                <a:solidFill>
                  <a:schemeClr val="tx1"/>
                </a:solidFill>
                <a:effectLst/>
                <a:latin typeface="+mn-lt"/>
                <a:ea typeface="+mn-ea"/>
                <a:cs typeface="+mn-cs"/>
              </a:rPr>
              <a:t>pt</a:t>
            </a:r>
            <a:r>
              <a:rPr lang="en-US" sz="1100" b="1" i="0" u="none" strike="noStrike" kern="1200" dirty="0" smtClean="0">
                <a:solidFill>
                  <a:schemeClr val="tx1"/>
                </a:solidFill>
                <a:effectLst/>
                <a:latin typeface="+mn-lt"/>
                <a:ea typeface="+mn-ea"/>
                <a:cs typeface="+mn-cs"/>
              </a:rPr>
              <a:t>-heartbeat</a:t>
            </a:r>
            <a:r>
              <a:rPr lang="en-US" sz="1100" b="0" i="0" u="none" strike="noStrike" kern="1200" dirty="0" smtClean="0">
                <a:solidFill>
                  <a:schemeClr val="tx1"/>
                </a:solidFill>
                <a:effectLst/>
                <a:latin typeface="+mn-lt"/>
                <a:ea typeface="+mn-ea"/>
                <a:cs typeface="+mn-cs"/>
              </a:rPr>
              <a:t> - is used for monitoring replication lag</a:t>
            </a:r>
            <a:endParaRPr lang="en-US" sz="800" b="0" dirty="0" smtClean="0">
              <a:effectLst/>
            </a:endParaRPr>
          </a:p>
          <a:p>
            <a:pPr rtl="0">
              <a:buNone/>
            </a:pPr>
            <a:r>
              <a:rPr lang="en-US" sz="1100" b="1" i="0" u="none" strike="noStrike" kern="1200" dirty="0" err="1" smtClean="0">
                <a:solidFill>
                  <a:schemeClr val="tx1"/>
                </a:solidFill>
                <a:effectLst/>
                <a:latin typeface="+mn-lt"/>
                <a:ea typeface="+mn-ea"/>
                <a:cs typeface="+mn-cs"/>
              </a:rPr>
              <a:t>pt</a:t>
            </a:r>
            <a:r>
              <a:rPr lang="en-US" sz="1100" b="1" i="0" u="none" strike="noStrike" kern="1200" dirty="0" smtClean="0">
                <a:solidFill>
                  <a:schemeClr val="tx1"/>
                </a:solidFill>
                <a:effectLst/>
                <a:latin typeface="+mn-lt"/>
                <a:ea typeface="+mn-ea"/>
                <a:cs typeface="+mn-cs"/>
              </a:rPr>
              <a:t>-kill</a:t>
            </a:r>
            <a:r>
              <a:rPr lang="en-US" sz="1100" b="0" i="0" u="none" strike="noStrike" kern="1200" dirty="0" smtClean="0">
                <a:solidFill>
                  <a:schemeClr val="tx1"/>
                </a:solidFill>
                <a:effectLst/>
                <a:latin typeface="+mn-lt"/>
                <a:ea typeface="+mn-ea"/>
                <a:cs typeface="+mn-cs"/>
              </a:rPr>
              <a:t> - is used for enforcing resource limit policies</a:t>
            </a:r>
            <a:endParaRPr lang="en-US" sz="800" b="0" dirty="0" smtClean="0">
              <a:effectLst/>
            </a:endParaRPr>
          </a:p>
          <a:p>
            <a:pPr rtl="0">
              <a:buNone/>
            </a:pPr>
            <a:r>
              <a:rPr lang="en-US" sz="1100" b="1" i="0" u="none" strike="noStrike" kern="1200" dirty="0" smtClean="0">
                <a:solidFill>
                  <a:schemeClr val="tx1"/>
                </a:solidFill>
                <a:effectLst/>
                <a:latin typeface="+mn-lt"/>
                <a:ea typeface="+mn-ea"/>
                <a:cs typeface="+mn-cs"/>
              </a:rPr>
              <a:t>Prometheus Exporter</a:t>
            </a:r>
            <a:r>
              <a:rPr lang="en-US" sz="1100" b="0" i="0" u="none" strike="noStrike" kern="1200" dirty="0" smtClean="0">
                <a:solidFill>
                  <a:schemeClr val="tx1"/>
                </a:solidFill>
                <a:effectLst/>
                <a:latin typeface="+mn-lt"/>
                <a:ea typeface="+mn-ea"/>
                <a:cs typeface="+mn-cs"/>
              </a:rPr>
              <a:t> - for exposing internal metrics into Prometheus format</a:t>
            </a:r>
            <a:endParaRPr lang="en-US" sz="800" b="0" dirty="0" smtClean="0">
              <a:effectLst/>
            </a:endParaRPr>
          </a:p>
          <a:p>
            <a:pPr rtl="0">
              <a:buNone/>
            </a:pPr>
            <a:r>
              <a:rPr lang="en-US" sz="1100" b="1" i="0" u="none" strike="noStrike" kern="1200" dirty="0" smtClean="0">
                <a:solidFill>
                  <a:schemeClr val="tx1"/>
                </a:solidFill>
                <a:effectLst/>
                <a:latin typeface="+mn-lt"/>
                <a:ea typeface="+mn-ea"/>
                <a:cs typeface="+mn-cs"/>
              </a:rPr>
              <a:t>MySQL Operator sidecar</a:t>
            </a:r>
            <a:r>
              <a:rPr lang="en-US" sz="1100" b="0" i="0" u="none" strike="noStrike" kern="1200" dirty="0" smtClean="0">
                <a:solidFill>
                  <a:schemeClr val="tx1"/>
                </a:solidFill>
                <a:effectLst/>
                <a:latin typeface="+mn-lt"/>
                <a:ea typeface="+mn-ea"/>
                <a:cs typeface="+mn-cs"/>
              </a:rPr>
              <a:t> - takes care of setting up system accounts and also providing seed data for other nodes in the cluster</a:t>
            </a:r>
            <a:endParaRPr lang="en-US" sz="800" b="0" dirty="0" smtClean="0">
              <a:effectLst/>
            </a:endParaRPr>
          </a:p>
          <a:p>
            <a:pPr>
              <a:buNone/>
            </a:pPr>
            <a:r>
              <a:rPr lang="en-US" sz="800" dirty="0" smtClean="0"/>
              <a:t/>
            </a:r>
            <a:br>
              <a:rPr lang="en-US" sz="800" dirty="0" smtClean="0"/>
            </a:br>
            <a:endParaRPr lang="en-US" sz="800" dirty="0" smtClean="0"/>
          </a:p>
          <a:p>
            <a:pPr marL="0" marR="0" lvl="0" indent="0" algn="l" rtl="0">
              <a:spcBef>
                <a:spcPts val="0"/>
              </a:spcBef>
              <a:buClr>
                <a:srgbClr val="000000"/>
              </a:buClr>
              <a:buNone/>
            </a:pPr>
            <a:endParaRPr sz="825" dirty="0">
              <a:latin typeface="Calibri"/>
              <a:ea typeface="Calibri"/>
              <a:cs typeface="Calibri"/>
              <a:sym typeface="Calibri"/>
            </a:endParaRPr>
          </a:p>
        </p:txBody>
      </p:sp>
      <p:sp>
        <p:nvSpPr>
          <p:cNvPr id="907" name="Shape 907"/>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63686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8" name="Shape 9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smtClean="0"/>
              <a:t>11.5 min-17.5min 16:07:30</a:t>
            </a:r>
            <a:endParaRPr dirty="0"/>
          </a:p>
        </p:txBody>
      </p:sp>
    </p:spTree>
    <p:extLst>
      <p:ext uri="{BB962C8B-B14F-4D97-AF65-F5344CB8AC3E}">
        <p14:creationId xmlns:p14="http://schemas.microsoft.com/office/powerpoint/2010/main" val="66280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177800" marR="0" lvl="0" indent="0" algn="l" rtl="0">
              <a:spcBef>
                <a:spcPts val="0"/>
              </a:spcBef>
              <a:spcAft>
                <a:spcPts val="0"/>
              </a:spcAft>
              <a:buSzPts val="800"/>
              <a:buNone/>
            </a:pPr>
            <a:r>
              <a:rPr lang="en-US" sz="800" dirty="0" smtClean="0"/>
              <a:t>9.5-10 min 16:00</a:t>
            </a:r>
          </a:p>
          <a:p>
            <a:pPr marL="177800" marR="0" lvl="0" indent="0" algn="l" rtl="0">
              <a:spcBef>
                <a:spcPts val="0"/>
              </a:spcBef>
              <a:spcAft>
                <a:spcPts val="0"/>
              </a:spcAft>
              <a:buSzPts val="800"/>
              <a:buNone/>
            </a:pPr>
            <a:endParaRPr lang="en-US" sz="800" dirty="0" smtClean="0"/>
          </a:p>
          <a:p>
            <a:pPr marL="457200" marR="0" lvl="0" indent="-279400" algn="l" rtl="0">
              <a:spcBef>
                <a:spcPts val="0"/>
              </a:spcBef>
              <a:spcAft>
                <a:spcPts val="0"/>
              </a:spcAft>
              <a:buSzPts val="800"/>
              <a:buChar char="●"/>
            </a:pPr>
            <a:r>
              <a:rPr lang="en-US" sz="800" b="0" i="0" kern="1200" dirty="0" smtClean="0">
                <a:solidFill>
                  <a:schemeClr val="tx1"/>
                </a:solidFill>
                <a:effectLst/>
                <a:latin typeface="+mn-lt"/>
                <a:ea typeface="+mn-ea"/>
                <a:cs typeface="+mn-cs"/>
              </a:rPr>
              <a:t>The MySQL Operator is opinionated about the way in which clusters are configured. We build upon </a:t>
            </a:r>
            <a:r>
              <a:rPr lang="en-US" sz="800" b="0" i="0" u="none" strike="noStrike" kern="1200" dirty="0" smtClean="0">
                <a:solidFill>
                  <a:schemeClr val="tx1"/>
                </a:solidFill>
                <a:effectLst/>
                <a:latin typeface="+mn-lt"/>
                <a:ea typeface="+mn-ea"/>
                <a:cs typeface="+mn-cs"/>
                <a:hlinkClick r:id="rId3"/>
              </a:rPr>
              <a:t>InnoDB cluster</a:t>
            </a:r>
            <a:r>
              <a:rPr lang="en-US" sz="800" b="0" i="0" kern="1200" dirty="0" smtClean="0">
                <a:solidFill>
                  <a:schemeClr val="tx1"/>
                </a:solidFill>
                <a:effectLst/>
                <a:latin typeface="+mn-lt"/>
                <a:ea typeface="+mn-ea"/>
                <a:cs typeface="+mn-cs"/>
              </a:rPr>
              <a:t> and </a:t>
            </a:r>
            <a:r>
              <a:rPr lang="en-US" sz="800" b="0" i="0" u="none" strike="noStrike" kern="1200" dirty="0" smtClean="0">
                <a:solidFill>
                  <a:schemeClr val="tx1"/>
                </a:solidFill>
                <a:effectLst/>
                <a:latin typeface="+mn-lt"/>
                <a:ea typeface="+mn-ea"/>
                <a:cs typeface="+mn-cs"/>
                <a:hlinkClick r:id="rId4"/>
              </a:rPr>
              <a:t>Group Replication</a:t>
            </a:r>
            <a:r>
              <a:rPr lang="en-US" sz="800" b="0" i="0" kern="1200" dirty="0" smtClean="0">
                <a:solidFill>
                  <a:schemeClr val="tx1"/>
                </a:solidFill>
                <a:effectLst/>
                <a:latin typeface="+mn-lt"/>
                <a:ea typeface="+mn-ea"/>
                <a:cs typeface="+mn-cs"/>
              </a:rPr>
              <a:t> to provide a complete high availability solution for MySQL running on Kubernetes.</a:t>
            </a:r>
            <a:endParaRPr lang="en-US" sz="800" dirty="0" smtClean="0"/>
          </a:p>
          <a:p>
            <a:pPr marL="457200" marR="0" lvl="0" indent="-279400" algn="l" rtl="0">
              <a:spcBef>
                <a:spcPts val="0"/>
              </a:spcBef>
              <a:spcAft>
                <a:spcPts val="0"/>
              </a:spcAft>
              <a:buSzPts val="800"/>
              <a:buChar char="●"/>
            </a:pPr>
            <a:r>
              <a:rPr lang="en" sz="800" dirty="0" smtClean="0"/>
              <a:t>The </a:t>
            </a:r>
            <a:r>
              <a:rPr lang="en" sz="800" dirty="0"/>
              <a:t>MySQL Operator is a Kubernetes controller that can be installed into an existing Kubernetes cluster. </a:t>
            </a:r>
          </a:p>
          <a:p>
            <a:pPr marL="457200" marR="0" lvl="0" indent="-279400" algn="l" rtl="0">
              <a:spcBef>
                <a:spcPts val="0"/>
              </a:spcBef>
              <a:spcAft>
                <a:spcPts val="0"/>
              </a:spcAft>
              <a:buSzPts val="800"/>
              <a:buChar char="●"/>
            </a:pPr>
            <a:r>
              <a:rPr lang="en" sz="800" dirty="0"/>
              <a:t>Once installed, it will enable users to configure and manage MySQL instances using a simple declarative configuration.  </a:t>
            </a:r>
          </a:p>
          <a:p>
            <a:pPr marL="457200" marR="0" lvl="0" indent="-279400" algn="l" rtl="0">
              <a:spcBef>
                <a:spcPts val="0"/>
              </a:spcBef>
              <a:spcAft>
                <a:spcPts val="0"/>
              </a:spcAft>
              <a:buSzPts val="800"/>
              <a:buChar char="●"/>
            </a:pPr>
            <a:r>
              <a:rPr lang="en" sz="800" dirty="0"/>
              <a:t>The MySQL Operator lets you deploy a highly available clustered MySQL instance into Kubernetes with a single command. </a:t>
            </a:r>
          </a:p>
          <a:p>
            <a:pPr marL="457200" marR="0" lvl="0" indent="-279400" algn="l" rtl="0">
              <a:spcBef>
                <a:spcPts val="0"/>
              </a:spcBef>
              <a:spcAft>
                <a:spcPts val="0"/>
              </a:spcAft>
              <a:buSzPts val="800"/>
              <a:buChar char="●"/>
            </a:pPr>
            <a:r>
              <a:rPr lang="en" sz="800" dirty="0"/>
              <a:t>Tasks such as backing up databases and restoring from an existing backup are made extremely easy.</a:t>
            </a:r>
          </a:p>
          <a:p>
            <a:pPr marL="457200" marR="0" lvl="0" indent="-279400" algn="l" rtl="0">
              <a:spcBef>
                <a:spcPts val="0"/>
              </a:spcBef>
              <a:buSzPts val="800"/>
              <a:buChar char="●"/>
            </a:pPr>
            <a:r>
              <a:rPr lang="en" sz="800" dirty="0" smtClean="0"/>
              <a:t>In </a:t>
            </a:r>
            <a:r>
              <a:rPr lang="en" sz="800" dirty="0"/>
              <a:t>short, the MySQL Operator abstracts away the hard work of running MySQL inside Kubernetes.</a:t>
            </a:r>
          </a:p>
          <a:p>
            <a:pPr marL="0" marR="0" lvl="0" indent="-69850" algn="l" rtl="0">
              <a:spcBef>
                <a:spcPts val="0"/>
              </a:spcBef>
              <a:buClr>
                <a:srgbClr val="000000"/>
              </a:buClr>
              <a:buSzPts val="1100"/>
              <a:buFont typeface="Arial"/>
              <a:buNone/>
            </a:pPr>
            <a:endParaRPr sz="800" dirty="0"/>
          </a:p>
          <a:p>
            <a:pPr marL="0" marR="0" lvl="0" indent="-69850" algn="l" rtl="0">
              <a:spcBef>
                <a:spcPts val="0"/>
              </a:spcBef>
              <a:buClr>
                <a:srgbClr val="000000"/>
              </a:buClr>
              <a:buSzPts val="1100"/>
              <a:buFont typeface="Arial"/>
              <a:buNone/>
            </a:pPr>
            <a:r>
              <a:rPr lang="en" sz="800" b="1" dirty="0"/>
              <a:t>If you want to deploy MySQL inside Kubernetes, we recommend using the MySQL Operator to do most of the heavy lifting for you.</a:t>
            </a:r>
          </a:p>
          <a:p>
            <a:pPr marL="0" marR="0" lvl="0" indent="-69850" algn="l" rtl="0">
              <a:spcBef>
                <a:spcPts val="0"/>
              </a:spcBef>
              <a:buClr>
                <a:srgbClr val="000000"/>
              </a:buClr>
              <a:buSzPts val="1100"/>
              <a:buFont typeface="Arial"/>
              <a:buNone/>
            </a:pPr>
            <a:endParaRPr sz="800" b="1" dirty="0"/>
          </a:p>
          <a:p>
            <a:pPr marL="457200" lvl="0" indent="-285750" rtl="0">
              <a:lnSpc>
                <a:spcPct val="90000"/>
              </a:lnSpc>
              <a:spcBef>
                <a:spcPts val="0"/>
              </a:spcBef>
              <a:buClr>
                <a:srgbClr val="9F9F9F"/>
              </a:buClr>
              <a:buSzPts val="900"/>
              <a:buFont typeface="Calibri"/>
              <a:buChar char="●"/>
            </a:pPr>
            <a:r>
              <a:rPr lang="en" sz="900" dirty="0">
                <a:solidFill>
                  <a:schemeClr val="dk1"/>
                </a:solidFill>
                <a:latin typeface="Calibri"/>
                <a:ea typeface="Calibri"/>
                <a:cs typeface="Calibri"/>
                <a:sym typeface="Calibri"/>
              </a:rPr>
              <a:t>Can run sidecar MySQL router alongside k8s application as a best practice</a:t>
            </a:r>
          </a:p>
          <a:p>
            <a:pPr marL="0" marR="0" lvl="0" indent="0" algn="l" rtl="0">
              <a:spcBef>
                <a:spcPts val="0"/>
              </a:spcBef>
              <a:buClr>
                <a:srgbClr val="000000"/>
              </a:buClr>
              <a:buFont typeface="Calibri"/>
              <a:buNone/>
            </a:pPr>
            <a:endParaRPr sz="825" dirty="0">
              <a:latin typeface="Calibri"/>
              <a:ea typeface="Calibri"/>
              <a:cs typeface="Calibri"/>
              <a:sym typeface="Calibri"/>
            </a:endParaRPr>
          </a:p>
        </p:txBody>
      </p:sp>
      <p:sp>
        <p:nvSpPr>
          <p:cNvPr id="907" name="Shape 907"/>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24531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rtl="0">
              <a:buNone/>
            </a:pPr>
            <a:r>
              <a:rPr lang="en-US" sz="1100" b="0" i="0" u="none" strike="noStrike" kern="1200" dirty="0" smtClean="0">
                <a:solidFill>
                  <a:schemeClr val="tx1"/>
                </a:solidFill>
                <a:effectLst/>
                <a:latin typeface="+mn-lt"/>
                <a:ea typeface="+mn-ea"/>
                <a:cs typeface="+mn-cs"/>
              </a:rPr>
              <a:t>Internally, a node consists of several components.</a:t>
            </a:r>
            <a:endParaRPr lang="en-US" sz="800" b="0" dirty="0" smtClean="0">
              <a:effectLst/>
            </a:endParaRPr>
          </a:p>
          <a:p>
            <a:pPr rtl="0">
              <a:buNone/>
            </a:pPr>
            <a:r>
              <a:rPr lang="en-US" sz="800" b="0" dirty="0" smtClean="0">
                <a:effectLst/>
              </a:rPr>
              <a:t/>
            </a:r>
            <a:br>
              <a:rPr lang="en-US" sz="800" b="0" dirty="0" smtClean="0">
                <a:effectLst/>
              </a:rPr>
            </a:br>
            <a:r>
              <a:rPr lang="en-US" sz="1100" b="0" i="0" u="none" strike="noStrike" kern="1200" dirty="0" smtClean="0">
                <a:solidFill>
                  <a:schemeClr val="tx1"/>
                </a:solidFill>
                <a:effectLst/>
                <a:latin typeface="+mn-lt"/>
                <a:ea typeface="+mn-ea"/>
                <a:cs typeface="+mn-cs"/>
              </a:rPr>
              <a:t>Beside </a:t>
            </a:r>
            <a:r>
              <a:rPr lang="en-US" sz="1100" b="1" i="0" u="none" strike="noStrike" kern="1200" dirty="0" err="1" smtClean="0">
                <a:solidFill>
                  <a:schemeClr val="tx1"/>
                </a:solidFill>
                <a:effectLst/>
                <a:latin typeface="+mn-lt"/>
                <a:ea typeface="+mn-ea"/>
                <a:cs typeface="+mn-cs"/>
              </a:rPr>
              <a:t>Percona</a:t>
            </a:r>
            <a:r>
              <a:rPr lang="en-US" sz="1100" b="1" i="0" u="none" strike="noStrike" kern="1200" dirty="0" smtClean="0">
                <a:solidFill>
                  <a:schemeClr val="tx1"/>
                </a:solidFill>
                <a:effectLst/>
                <a:latin typeface="+mn-lt"/>
                <a:ea typeface="+mn-ea"/>
                <a:cs typeface="+mn-cs"/>
              </a:rPr>
              <a:t> Server for MySQL</a:t>
            </a:r>
            <a:r>
              <a:rPr lang="en-US" sz="1100" b="0" i="0" u="none" strike="noStrike" kern="1200" dirty="0" smtClean="0">
                <a:solidFill>
                  <a:schemeClr val="tx1"/>
                </a:solidFill>
                <a:effectLst/>
                <a:latin typeface="+mn-lt"/>
                <a:ea typeface="+mn-ea"/>
                <a:cs typeface="+mn-cs"/>
              </a:rPr>
              <a:t> which is doing the actual heavy lifting of serving your queries, there are a few sidecars:</a:t>
            </a:r>
            <a:endParaRPr lang="en-US" sz="800" b="0" dirty="0" smtClean="0">
              <a:effectLst/>
            </a:endParaRPr>
          </a:p>
          <a:p>
            <a:pPr rtl="0">
              <a:buNone/>
            </a:pPr>
            <a:r>
              <a:rPr lang="en-US" sz="1100" b="1" i="0" u="none" strike="noStrike" kern="1200" dirty="0" smtClean="0">
                <a:solidFill>
                  <a:schemeClr val="tx1"/>
                </a:solidFill>
                <a:effectLst/>
                <a:latin typeface="+mn-lt"/>
                <a:ea typeface="+mn-ea"/>
                <a:cs typeface="+mn-cs"/>
              </a:rPr>
              <a:t>MySQL Operator initializer</a:t>
            </a:r>
            <a:r>
              <a:rPr lang="en-US" sz="1100" b="0" i="0" u="none" strike="noStrike" kern="1200" dirty="0" smtClean="0">
                <a:solidFill>
                  <a:schemeClr val="tx1"/>
                </a:solidFill>
                <a:effectLst/>
                <a:latin typeface="+mn-lt"/>
                <a:ea typeface="+mn-ea"/>
                <a:cs typeface="+mn-cs"/>
              </a:rPr>
              <a:t> - is responsible for seeding the node, from a backup source or from some other peer node</a:t>
            </a:r>
            <a:endParaRPr lang="en-US" sz="800" b="0" dirty="0" smtClean="0">
              <a:effectLst/>
            </a:endParaRPr>
          </a:p>
          <a:p>
            <a:pPr rtl="0">
              <a:buNone/>
            </a:pPr>
            <a:r>
              <a:rPr lang="en-US" sz="1100" b="1" i="0" u="none" strike="noStrike" kern="1200" dirty="0" err="1" smtClean="0">
                <a:solidFill>
                  <a:schemeClr val="tx1"/>
                </a:solidFill>
                <a:effectLst/>
                <a:latin typeface="+mn-lt"/>
                <a:ea typeface="+mn-ea"/>
                <a:cs typeface="+mn-cs"/>
              </a:rPr>
              <a:t>pt</a:t>
            </a:r>
            <a:r>
              <a:rPr lang="en-US" sz="1100" b="1" i="0" u="none" strike="noStrike" kern="1200" dirty="0" smtClean="0">
                <a:solidFill>
                  <a:schemeClr val="tx1"/>
                </a:solidFill>
                <a:effectLst/>
                <a:latin typeface="+mn-lt"/>
                <a:ea typeface="+mn-ea"/>
                <a:cs typeface="+mn-cs"/>
              </a:rPr>
              <a:t>-heartbeat</a:t>
            </a:r>
            <a:r>
              <a:rPr lang="en-US" sz="1100" b="0" i="0" u="none" strike="noStrike" kern="1200" dirty="0" smtClean="0">
                <a:solidFill>
                  <a:schemeClr val="tx1"/>
                </a:solidFill>
                <a:effectLst/>
                <a:latin typeface="+mn-lt"/>
                <a:ea typeface="+mn-ea"/>
                <a:cs typeface="+mn-cs"/>
              </a:rPr>
              <a:t> - is used for monitoring replication lag</a:t>
            </a:r>
            <a:endParaRPr lang="en-US" sz="800" b="0" dirty="0" smtClean="0">
              <a:effectLst/>
            </a:endParaRPr>
          </a:p>
          <a:p>
            <a:pPr rtl="0">
              <a:buNone/>
            </a:pPr>
            <a:r>
              <a:rPr lang="en-US" sz="1100" b="1" i="0" u="none" strike="noStrike" kern="1200" dirty="0" err="1" smtClean="0">
                <a:solidFill>
                  <a:schemeClr val="tx1"/>
                </a:solidFill>
                <a:effectLst/>
                <a:latin typeface="+mn-lt"/>
                <a:ea typeface="+mn-ea"/>
                <a:cs typeface="+mn-cs"/>
              </a:rPr>
              <a:t>pt</a:t>
            </a:r>
            <a:r>
              <a:rPr lang="en-US" sz="1100" b="1" i="0" u="none" strike="noStrike" kern="1200" dirty="0" smtClean="0">
                <a:solidFill>
                  <a:schemeClr val="tx1"/>
                </a:solidFill>
                <a:effectLst/>
                <a:latin typeface="+mn-lt"/>
                <a:ea typeface="+mn-ea"/>
                <a:cs typeface="+mn-cs"/>
              </a:rPr>
              <a:t>-kill</a:t>
            </a:r>
            <a:r>
              <a:rPr lang="en-US" sz="1100" b="0" i="0" u="none" strike="noStrike" kern="1200" dirty="0" smtClean="0">
                <a:solidFill>
                  <a:schemeClr val="tx1"/>
                </a:solidFill>
                <a:effectLst/>
                <a:latin typeface="+mn-lt"/>
                <a:ea typeface="+mn-ea"/>
                <a:cs typeface="+mn-cs"/>
              </a:rPr>
              <a:t> - is used for enforcing resource limit policies</a:t>
            </a:r>
            <a:endParaRPr lang="en-US" sz="800" b="0" dirty="0" smtClean="0">
              <a:effectLst/>
            </a:endParaRPr>
          </a:p>
          <a:p>
            <a:pPr rtl="0">
              <a:buNone/>
            </a:pPr>
            <a:r>
              <a:rPr lang="en-US" sz="1100" b="1" i="0" u="none" strike="noStrike" kern="1200" dirty="0" smtClean="0">
                <a:solidFill>
                  <a:schemeClr val="tx1"/>
                </a:solidFill>
                <a:effectLst/>
                <a:latin typeface="+mn-lt"/>
                <a:ea typeface="+mn-ea"/>
                <a:cs typeface="+mn-cs"/>
              </a:rPr>
              <a:t>Prometheus Exporter</a:t>
            </a:r>
            <a:r>
              <a:rPr lang="en-US" sz="1100" b="0" i="0" u="none" strike="noStrike" kern="1200" dirty="0" smtClean="0">
                <a:solidFill>
                  <a:schemeClr val="tx1"/>
                </a:solidFill>
                <a:effectLst/>
                <a:latin typeface="+mn-lt"/>
                <a:ea typeface="+mn-ea"/>
                <a:cs typeface="+mn-cs"/>
              </a:rPr>
              <a:t> - for exposing internal metrics into Prometheus format</a:t>
            </a:r>
            <a:endParaRPr lang="en-US" sz="800" b="0" dirty="0" smtClean="0">
              <a:effectLst/>
            </a:endParaRPr>
          </a:p>
          <a:p>
            <a:pPr rtl="0">
              <a:buNone/>
            </a:pPr>
            <a:r>
              <a:rPr lang="en-US" sz="1100" b="1" i="0" u="none" strike="noStrike" kern="1200" dirty="0" smtClean="0">
                <a:solidFill>
                  <a:schemeClr val="tx1"/>
                </a:solidFill>
                <a:effectLst/>
                <a:latin typeface="+mn-lt"/>
                <a:ea typeface="+mn-ea"/>
                <a:cs typeface="+mn-cs"/>
              </a:rPr>
              <a:t>MySQL Operator sidecar</a:t>
            </a:r>
            <a:r>
              <a:rPr lang="en-US" sz="1100" b="0" i="0" u="none" strike="noStrike" kern="1200" dirty="0" smtClean="0">
                <a:solidFill>
                  <a:schemeClr val="tx1"/>
                </a:solidFill>
                <a:effectLst/>
                <a:latin typeface="+mn-lt"/>
                <a:ea typeface="+mn-ea"/>
                <a:cs typeface="+mn-cs"/>
              </a:rPr>
              <a:t> - takes care of setting up system accounts and also providing seed data for other nodes in the cluster</a:t>
            </a:r>
            <a:endParaRPr lang="en-US" sz="800" b="0" dirty="0" smtClean="0">
              <a:effectLst/>
            </a:endParaRPr>
          </a:p>
          <a:p>
            <a:pPr>
              <a:buNone/>
            </a:pPr>
            <a:r>
              <a:rPr lang="en-US" sz="800" dirty="0" smtClean="0"/>
              <a:t/>
            </a:r>
            <a:br>
              <a:rPr lang="en-US" sz="800" dirty="0" smtClean="0"/>
            </a:br>
            <a:endParaRPr lang="en-US" sz="800" dirty="0" smtClean="0"/>
          </a:p>
          <a:p>
            <a:pPr marL="0" marR="0" lvl="0" indent="0" algn="l" rtl="0">
              <a:spcBef>
                <a:spcPts val="0"/>
              </a:spcBef>
              <a:buClr>
                <a:srgbClr val="000000"/>
              </a:buClr>
              <a:buNone/>
            </a:pPr>
            <a:endParaRPr sz="825" dirty="0">
              <a:latin typeface="Calibri"/>
              <a:ea typeface="Calibri"/>
              <a:cs typeface="Calibri"/>
              <a:sym typeface="Calibri"/>
            </a:endParaRPr>
          </a:p>
        </p:txBody>
      </p:sp>
      <p:sp>
        <p:nvSpPr>
          <p:cNvPr id="907" name="Shape 907"/>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22174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7" name="Shape 9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a:buNone/>
            </a:pPr>
            <a:r>
              <a:rPr lang="en-US" sz="1800" dirty="0" smtClean="0"/>
              <a:t/>
            </a:r>
            <a:br>
              <a:rPr lang="en-US" sz="1800" dirty="0" smtClean="0"/>
            </a:br>
            <a:r>
              <a:rPr lang="en-US" sz="1800" dirty="0" smtClean="0"/>
              <a:t/>
            </a:r>
            <a:br>
              <a:rPr lang="en-US" sz="1800" dirty="0" smtClean="0"/>
            </a:br>
            <a:r>
              <a:rPr lang="en-US" sz="1800" dirty="0" smtClean="0"/>
              <a:t>sidecar is used for :</a:t>
            </a:r>
            <a:br>
              <a:rPr lang="en-US" sz="1800" dirty="0" smtClean="0"/>
            </a:br>
            <a:endParaRPr lang="en-US" sz="1800" dirty="0" smtClean="0"/>
          </a:p>
          <a:p>
            <a:pPr>
              <a:buNone/>
            </a:pPr>
            <a:r>
              <a:rPr lang="en-US" sz="1800" dirty="0" smtClean="0"/>
              <a:t>backups, clone - those uses </a:t>
            </a:r>
            <a:r>
              <a:rPr lang="en-US" sz="1800" dirty="0" smtClean="0">
                <a:hlinkClick r:id="rId3"/>
              </a:rPr>
              <a:t>rclone</a:t>
            </a:r>
            <a:r>
              <a:rPr lang="en-US" sz="1800" dirty="0" smtClean="0"/>
              <a:t> utility program to sync backups across storage providers. The sidecar container exposes, over HTTP, an endpoint where another container can connect to request a backup, we chose HTTP because is easier to implement security like </a:t>
            </a:r>
            <a:r>
              <a:rPr lang="en-US" sz="1800" dirty="0" err="1" smtClean="0"/>
              <a:t>authentification</a:t>
            </a:r>
            <a:r>
              <a:rPr lang="en-US" sz="1800" dirty="0" smtClean="0"/>
              <a:t>(basic </a:t>
            </a:r>
            <a:r>
              <a:rPr lang="en-US" sz="1800" dirty="0" err="1" smtClean="0"/>
              <a:t>auth</a:t>
            </a:r>
            <a:r>
              <a:rPr lang="en-US" sz="1800" dirty="0" smtClean="0"/>
              <a:t>, which is implemented) and in the future encryption. Behind every request for a backup runs </a:t>
            </a:r>
            <a:r>
              <a:rPr lang="en-US" sz="1800" dirty="0" err="1" smtClean="0"/>
              <a:t>Percona</a:t>
            </a:r>
            <a:r>
              <a:rPr lang="en-US" sz="1800" dirty="0" smtClean="0"/>
              <a:t> </a:t>
            </a:r>
            <a:r>
              <a:rPr lang="en-US" sz="1800" dirty="0" smtClean="0">
                <a:hlinkClick r:id="rId4"/>
              </a:rPr>
              <a:t>extrabackup.</a:t>
            </a:r>
            <a:r>
              <a:rPr lang="en-US" sz="1800" dirty="0" smtClean="0"/>
              <a:t> and the output is compressed and streamed over HTTP as mentioned earlier.</a:t>
            </a:r>
          </a:p>
          <a:p>
            <a:pPr>
              <a:buNone/>
            </a:pPr>
            <a:endParaRPr lang="en-US" sz="1800" dirty="0" smtClean="0"/>
          </a:p>
          <a:p>
            <a:pPr>
              <a:buNone/>
            </a:pPr>
            <a:r>
              <a:rPr lang="en-US" sz="1800" dirty="0" smtClean="0"/>
              <a:t>Also, the sidecar container runs some queries for MySQL to configure the needed users, like Orchestrator user, replication user, metrics user, configure the master for the replica (CHANGE MASTER TO....), is in charge of making node read-only or writable after it's configured(this is the last action done, in the beginning, the node it's always super read-only and only at the end is made writable or only read-only). </a:t>
            </a:r>
            <a:br>
              <a:rPr lang="en-US" sz="1800" dirty="0" smtClean="0"/>
            </a:br>
            <a:endParaRPr lang="en-US" sz="1800" dirty="0" smtClean="0"/>
          </a:p>
          <a:p>
            <a:pPr>
              <a:buNone/>
            </a:pPr>
            <a:r>
              <a:rPr lang="en-US" sz="1800" dirty="0" smtClean="0"/>
              <a:t>We don't have any examples with other blocks storage, out of using it with the standard cloud-specific storage system.</a:t>
            </a:r>
            <a:br>
              <a:rPr lang="en-US" sz="1800" dirty="0" smtClean="0"/>
            </a:br>
            <a:endParaRPr lang="en-US" sz="1800" dirty="0" smtClean="0"/>
          </a:p>
        </p:txBody>
      </p:sp>
    </p:spTree>
    <p:extLst>
      <p:ext uri="{BB962C8B-B14F-4D97-AF65-F5344CB8AC3E}">
        <p14:creationId xmlns:p14="http://schemas.microsoft.com/office/powerpoint/2010/main" val="1927239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rtl="0">
              <a:buNone/>
            </a:pPr>
            <a:r>
              <a:rPr lang="en-US" sz="1100" b="0" i="0" u="none" strike="noStrike" kern="1200" dirty="0" smtClean="0">
                <a:solidFill>
                  <a:schemeClr val="tx1"/>
                </a:solidFill>
                <a:effectLst/>
                <a:latin typeface="+mn-lt"/>
                <a:ea typeface="+mn-ea"/>
                <a:cs typeface="+mn-cs"/>
              </a:rPr>
              <a:t>Internally, a node consists of several components.</a:t>
            </a:r>
            <a:endParaRPr lang="en-US" sz="800" b="0" dirty="0" smtClean="0">
              <a:effectLst/>
            </a:endParaRPr>
          </a:p>
          <a:p>
            <a:pPr rtl="0">
              <a:buNone/>
            </a:pPr>
            <a:r>
              <a:rPr lang="en-US" sz="800" b="0" dirty="0" smtClean="0">
                <a:effectLst/>
              </a:rPr>
              <a:t/>
            </a:r>
            <a:br>
              <a:rPr lang="en-US" sz="800" b="0" dirty="0" smtClean="0">
                <a:effectLst/>
              </a:rPr>
            </a:br>
            <a:r>
              <a:rPr lang="en-US" sz="1100" b="0" i="0" u="none" strike="noStrike" kern="1200" dirty="0" smtClean="0">
                <a:solidFill>
                  <a:schemeClr val="tx1"/>
                </a:solidFill>
                <a:effectLst/>
                <a:latin typeface="+mn-lt"/>
                <a:ea typeface="+mn-ea"/>
                <a:cs typeface="+mn-cs"/>
              </a:rPr>
              <a:t>Beside </a:t>
            </a:r>
            <a:r>
              <a:rPr lang="en-US" sz="1100" b="1" i="0" u="none" strike="noStrike" kern="1200" dirty="0" err="1" smtClean="0">
                <a:solidFill>
                  <a:schemeClr val="tx1"/>
                </a:solidFill>
                <a:effectLst/>
                <a:latin typeface="+mn-lt"/>
                <a:ea typeface="+mn-ea"/>
                <a:cs typeface="+mn-cs"/>
              </a:rPr>
              <a:t>Percona</a:t>
            </a:r>
            <a:r>
              <a:rPr lang="en-US" sz="1100" b="1" i="0" u="none" strike="noStrike" kern="1200" dirty="0" smtClean="0">
                <a:solidFill>
                  <a:schemeClr val="tx1"/>
                </a:solidFill>
                <a:effectLst/>
                <a:latin typeface="+mn-lt"/>
                <a:ea typeface="+mn-ea"/>
                <a:cs typeface="+mn-cs"/>
              </a:rPr>
              <a:t> Server for MySQL</a:t>
            </a:r>
            <a:r>
              <a:rPr lang="en-US" sz="1100" b="0" i="0" u="none" strike="noStrike" kern="1200" dirty="0" smtClean="0">
                <a:solidFill>
                  <a:schemeClr val="tx1"/>
                </a:solidFill>
                <a:effectLst/>
                <a:latin typeface="+mn-lt"/>
                <a:ea typeface="+mn-ea"/>
                <a:cs typeface="+mn-cs"/>
              </a:rPr>
              <a:t> which is doing the actual heavy lifting of serving your queries, there are a few sidecars:</a:t>
            </a:r>
            <a:endParaRPr lang="en-US" sz="800" b="0" dirty="0" smtClean="0">
              <a:effectLst/>
            </a:endParaRPr>
          </a:p>
          <a:p>
            <a:pPr rtl="0">
              <a:buNone/>
            </a:pPr>
            <a:r>
              <a:rPr lang="en-US" sz="1100" b="1" i="0" u="none" strike="noStrike" kern="1200" dirty="0" smtClean="0">
                <a:solidFill>
                  <a:schemeClr val="tx1"/>
                </a:solidFill>
                <a:effectLst/>
                <a:latin typeface="+mn-lt"/>
                <a:ea typeface="+mn-ea"/>
                <a:cs typeface="+mn-cs"/>
              </a:rPr>
              <a:t>MySQL Operator initializer</a:t>
            </a:r>
            <a:r>
              <a:rPr lang="en-US" sz="1100" b="0" i="0" u="none" strike="noStrike" kern="1200" dirty="0" smtClean="0">
                <a:solidFill>
                  <a:schemeClr val="tx1"/>
                </a:solidFill>
                <a:effectLst/>
                <a:latin typeface="+mn-lt"/>
                <a:ea typeface="+mn-ea"/>
                <a:cs typeface="+mn-cs"/>
              </a:rPr>
              <a:t> - is responsible for seeding the node, from a backup source or from some other peer node</a:t>
            </a:r>
            <a:endParaRPr lang="en-US" sz="800" b="0" dirty="0" smtClean="0">
              <a:effectLst/>
            </a:endParaRPr>
          </a:p>
          <a:p>
            <a:pPr rtl="0">
              <a:buNone/>
            </a:pPr>
            <a:r>
              <a:rPr lang="en-US" sz="1100" b="1" i="0" u="none" strike="noStrike" kern="1200" dirty="0" err="1" smtClean="0">
                <a:solidFill>
                  <a:schemeClr val="tx1"/>
                </a:solidFill>
                <a:effectLst/>
                <a:latin typeface="+mn-lt"/>
                <a:ea typeface="+mn-ea"/>
                <a:cs typeface="+mn-cs"/>
              </a:rPr>
              <a:t>pt</a:t>
            </a:r>
            <a:r>
              <a:rPr lang="en-US" sz="1100" b="1" i="0" u="none" strike="noStrike" kern="1200" dirty="0" smtClean="0">
                <a:solidFill>
                  <a:schemeClr val="tx1"/>
                </a:solidFill>
                <a:effectLst/>
                <a:latin typeface="+mn-lt"/>
                <a:ea typeface="+mn-ea"/>
                <a:cs typeface="+mn-cs"/>
              </a:rPr>
              <a:t>-heartbeat</a:t>
            </a:r>
            <a:r>
              <a:rPr lang="en-US" sz="1100" b="0" i="0" u="none" strike="noStrike" kern="1200" dirty="0" smtClean="0">
                <a:solidFill>
                  <a:schemeClr val="tx1"/>
                </a:solidFill>
                <a:effectLst/>
                <a:latin typeface="+mn-lt"/>
                <a:ea typeface="+mn-ea"/>
                <a:cs typeface="+mn-cs"/>
              </a:rPr>
              <a:t> - is used for monitoring replication lag</a:t>
            </a:r>
            <a:endParaRPr lang="en-US" sz="800" b="0" dirty="0" smtClean="0">
              <a:effectLst/>
            </a:endParaRPr>
          </a:p>
          <a:p>
            <a:pPr rtl="0">
              <a:buNone/>
            </a:pPr>
            <a:r>
              <a:rPr lang="en-US" sz="1100" b="1" i="0" u="none" strike="noStrike" kern="1200" dirty="0" err="1" smtClean="0">
                <a:solidFill>
                  <a:schemeClr val="tx1"/>
                </a:solidFill>
                <a:effectLst/>
                <a:latin typeface="+mn-lt"/>
                <a:ea typeface="+mn-ea"/>
                <a:cs typeface="+mn-cs"/>
              </a:rPr>
              <a:t>pt</a:t>
            </a:r>
            <a:r>
              <a:rPr lang="en-US" sz="1100" b="1" i="0" u="none" strike="noStrike" kern="1200" dirty="0" smtClean="0">
                <a:solidFill>
                  <a:schemeClr val="tx1"/>
                </a:solidFill>
                <a:effectLst/>
                <a:latin typeface="+mn-lt"/>
                <a:ea typeface="+mn-ea"/>
                <a:cs typeface="+mn-cs"/>
              </a:rPr>
              <a:t>-kill</a:t>
            </a:r>
            <a:r>
              <a:rPr lang="en-US" sz="1100" b="0" i="0" u="none" strike="noStrike" kern="1200" dirty="0" smtClean="0">
                <a:solidFill>
                  <a:schemeClr val="tx1"/>
                </a:solidFill>
                <a:effectLst/>
                <a:latin typeface="+mn-lt"/>
                <a:ea typeface="+mn-ea"/>
                <a:cs typeface="+mn-cs"/>
              </a:rPr>
              <a:t> - is used for enforcing resource limit policies</a:t>
            </a:r>
            <a:endParaRPr lang="en-US" sz="800" b="0" dirty="0" smtClean="0">
              <a:effectLst/>
            </a:endParaRPr>
          </a:p>
          <a:p>
            <a:pPr rtl="0">
              <a:buNone/>
            </a:pPr>
            <a:r>
              <a:rPr lang="en-US" sz="1100" b="1" i="0" u="none" strike="noStrike" kern="1200" dirty="0" smtClean="0">
                <a:solidFill>
                  <a:schemeClr val="tx1"/>
                </a:solidFill>
                <a:effectLst/>
                <a:latin typeface="+mn-lt"/>
                <a:ea typeface="+mn-ea"/>
                <a:cs typeface="+mn-cs"/>
              </a:rPr>
              <a:t>Prometheus Exporter</a:t>
            </a:r>
            <a:r>
              <a:rPr lang="en-US" sz="1100" b="0" i="0" u="none" strike="noStrike" kern="1200" dirty="0" smtClean="0">
                <a:solidFill>
                  <a:schemeClr val="tx1"/>
                </a:solidFill>
                <a:effectLst/>
                <a:latin typeface="+mn-lt"/>
                <a:ea typeface="+mn-ea"/>
                <a:cs typeface="+mn-cs"/>
              </a:rPr>
              <a:t> - for exposing internal metrics into Prometheus format</a:t>
            </a:r>
            <a:endParaRPr lang="en-US" sz="800" b="0" dirty="0" smtClean="0">
              <a:effectLst/>
            </a:endParaRPr>
          </a:p>
          <a:p>
            <a:pPr rtl="0">
              <a:buNone/>
            </a:pPr>
            <a:r>
              <a:rPr lang="en-US" sz="1100" b="1" i="0" u="none" strike="noStrike" kern="1200" dirty="0" smtClean="0">
                <a:solidFill>
                  <a:schemeClr val="tx1"/>
                </a:solidFill>
                <a:effectLst/>
                <a:latin typeface="+mn-lt"/>
                <a:ea typeface="+mn-ea"/>
                <a:cs typeface="+mn-cs"/>
              </a:rPr>
              <a:t>MySQL Operator sidecar</a:t>
            </a:r>
            <a:r>
              <a:rPr lang="en-US" sz="1100" b="0" i="0" u="none" strike="noStrike" kern="1200" dirty="0" smtClean="0">
                <a:solidFill>
                  <a:schemeClr val="tx1"/>
                </a:solidFill>
                <a:effectLst/>
                <a:latin typeface="+mn-lt"/>
                <a:ea typeface="+mn-ea"/>
                <a:cs typeface="+mn-cs"/>
              </a:rPr>
              <a:t> - takes care of setting up system accounts and also providing seed data for other nodes in the cluster</a:t>
            </a:r>
            <a:endParaRPr lang="en-US" sz="800" b="0" dirty="0" smtClean="0">
              <a:effectLst/>
            </a:endParaRPr>
          </a:p>
          <a:p>
            <a:pPr>
              <a:buNone/>
            </a:pPr>
            <a:r>
              <a:rPr lang="en-US" sz="800" dirty="0" smtClean="0"/>
              <a:t/>
            </a:r>
            <a:br>
              <a:rPr lang="en-US" sz="800" dirty="0" smtClean="0"/>
            </a:br>
            <a:endParaRPr lang="en-US" sz="800" dirty="0" smtClean="0"/>
          </a:p>
          <a:p>
            <a:pPr marL="0" marR="0" lvl="0" indent="0" algn="l" rtl="0">
              <a:spcBef>
                <a:spcPts val="0"/>
              </a:spcBef>
              <a:buClr>
                <a:srgbClr val="000000"/>
              </a:buClr>
              <a:buNone/>
            </a:pPr>
            <a:endParaRPr sz="825" dirty="0">
              <a:latin typeface="Calibri"/>
              <a:ea typeface="Calibri"/>
              <a:cs typeface="Calibri"/>
              <a:sym typeface="Calibri"/>
            </a:endParaRPr>
          </a:p>
        </p:txBody>
      </p:sp>
      <p:sp>
        <p:nvSpPr>
          <p:cNvPr id="907" name="Shape 907"/>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5458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2-2.5</a:t>
            </a:r>
            <a:r>
              <a:rPr lang="en-US" sz="825" b="0" i="0" u="none" strike="noStrike" cap="none" baseline="0" dirty="0" smtClean="0">
                <a:solidFill>
                  <a:srgbClr val="000000"/>
                </a:solidFill>
                <a:latin typeface="Calibri"/>
                <a:ea typeface="Calibri"/>
                <a:cs typeface="Calibri"/>
                <a:sym typeface="Calibri"/>
              </a:rPr>
              <a:t> min 15:52:30</a:t>
            </a:r>
            <a:endParaRPr sz="825" b="0" i="0" u="none" strike="noStrike" cap="none" dirty="0">
              <a:solidFill>
                <a:srgbClr val="000000"/>
              </a:solidFill>
              <a:latin typeface="Calibri"/>
              <a:ea typeface="Calibri"/>
              <a:cs typeface="Calibri"/>
              <a:sym typeface="Calibri"/>
            </a:endParaRPr>
          </a:p>
        </p:txBody>
      </p:sp>
      <p:sp>
        <p:nvSpPr>
          <p:cNvPr id="378" name="Shape 37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43719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Shape 943"/>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dirty="0" smtClean="0">
                <a:latin typeface="Calibri"/>
                <a:ea typeface="Calibri"/>
                <a:cs typeface="Calibri"/>
                <a:sym typeface="Calibri"/>
              </a:rPr>
              <a:t>17.5-19 min 16:09</a:t>
            </a:r>
            <a:br>
              <a:rPr lang="en-US" sz="825" dirty="0" smtClean="0">
                <a:latin typeface="Calibri"/>
                <a:ea typeface="Calibri"/>
                <a:cs typeface="Calibri"/>
                <a:sym typeface="Calibri"/>
              </a:rPr>
            </a:br>
            <a:r>
              <a:rPr lang="en-US" sz="825" dirty="0" smtClean="0">
                <a:latin typeface="Calibri"/>
                <a:ea typeface="Calibri"/>
                <a:cs typeface="Calibri"/>
                <a:sym typeface="Calibri"/>
              </a:rPr>
              <a:t/>
            </a:r>
            <a:br>
              <a:rPr lang="en-US" sz="825" dirty="0" smtClean="0">
                <a:latin typeface="Calibri"/>
                <a:ea typeface="Calibri"/>
                <a:cs typeface="Calibri"/>
                <a:sym typeface="Calibri"/>
              </a:rPr>
            </a:br>
            <a:r>
              <a:rPr lang="en-US" sz="825" dirty="0" smtClean="0">
                <a:latin typeface="Calibri"/>
                <a:ea typeface="Calibri"/>
                <a:cs typeface="Calibri"/>
                <a:sym typeface="Calibri"/>
              </a:rPr>
              <a:t>Slack, </a:t>
            </a:r>
            <a:r>
              <a:rPr lang="en-US" sz="825" dirty="0" err="1" smtClean="0">
                <a:latin typeface="Calibri"/>
                <a:ea typeface="Calibri"/>
                <a:cs typeface="Calibri"/>
                <a:sym typeface="Calibri"/>
              </a:rPr>
              <a:t>Hubspot</a:t>
            </a:r>
            <a:r>
              <a:rPr lang="en-US" sz="825" dirty="0" smtClean="0">
                <a:latin typeface="Calibri"/>
                <a:ea typeface="Calibri"/>
                <a:cs typeface="Calibri"/>
                <a:sym typeface="Calibri"/>
              </a:rPr>
              <a:t>,</a:t>
            </a:r>
            <a:r>
              <a:rPr lang="en-US" sz="825" baseline="0" dirty="0" smtClean="0">
                <a:latin typeface="Calibri"/>
                <a:ea typeface="Calibri"/>
                <a:cs typeface="Calibri"/>
                <a:sym typeface="Calibri"/>
              </a:rPr>
              <a:t> Axon, Square, </a:t>
            </a:r>
            <a:r>
              <a:rPr lang="en-US" sz="825" baseline="0" dirty="0" err="1" smtClean="0">
                <a:latin typeface="Calibri"/>
                <a:ea typeface="Calibri"/>
                <a:cs typeface="Calibri"/>
                <a:sym typeface="Calibri"/>
              </a:rPr>
              <a:t>Youtube</a:t>
            </a:r>
            <a:r>
              <a:rPr lang="en-US" sz="825" baseline="0" dirty="0" smtClean="0">
                <a:latin typeface="Calibri"/>
                <a:ea typeface="Calibri"/>
                <a:cs typeface="Calibri"/>
                <a:sym typeface="Calibri"/>
              </a:rPr>
              <a:t>, </a:t>
            </a:r>
            <a:r>
              <a:rPr lang="en-US" sz="825" baseline="0" dirty="0" err="1" smtClean="0">
                <a:latin typeface="Calibri"/>
                <a:ea typeface="Calibri"/>
                <a:cs typeface="Calibri"/>
                <a:sym typeface="Calibri"/>
              </a:rPr>
              <a:t>etc</a:t>
            </a:r>
            <a:endParaRPr lang="en-US" sz="825" dirty="0" smtClean="0">
              <a:latin typeface="Calibri"/>
              <a:ea typeface="Calibri"/>
              <a:cs typeface="Calibri"/>
              <a:sym typeface="Calibri"/>
            </a:endParaRPr>
          </a:p>
          <a:p>
            <a:pPr marL="0" marR="0" lvl="0" indent="0" algn="l" rtl="0">
              <a:spcBef>
                <a:spcPts val="0"/>
              </a:spcBef>
              <a:buClr>
                <a:srgbClr val="000000"/>
              </a:buClr>
              <a:buFont typeface="Calibri"/>
              <a:buNone/>
            </a:pPr>
            <a:r>
              <a:rPr lang="en-US" sz="825" dirty="0" smtClean="0">
                <a:latin typeface="Calibri"/>
                <a:ea typeface="Calibri"/>
                <a:cs typeface="Calibri"/>
                <a:sym typeface="Calibri"/>
              </a:rPr>
              <a:t/>
            </a:r>
            <a:br>
              <a:rPr lang="en-US" sz="825" dirty="0" smtClean="0">
                <a:latin typeface="Calibri"/>
                <a:ea typeface="Calibri"/>
                <a:cs typeface="Calibri"/>
                <a:sym typeface="Calibri"/>
              </a:rPr>
            </a:br>
            <a:r>
              <a:rPr lang="en" sz="825" dirty="0" err="1" smtClean="0">
                <a:latin typeface="Calibri"/>
                <a:ea typeface="Calibri"/>
                <a:cs typeface="Calibri"/>
                <a:sym typeface="Calibri"/>
              </a:rPr>
              <a:t>Vitess</a:t>
            </a:r>
            <a:r>
              <a:rPr lang="en" sz="825" dirty="0" smtClean="0">
                <a:latin typeface="Calibri"/>
                <a:ea typeface="Calibri"/>
                <a:cs typeface="Calibri"/>
                <a:sym typeface="Calibri"/>
              </a:rPr>
              <a:t> </a:t>
            </a:r>
            <a:r>
              <a:rPr lang="en" sz="825" dirty="0">
                <a:latin typeface="Calibri"/>
                <a:ea typeface="Calibri"/>
                <a:cs typeface="Calibri"/>
                <a:sym typeface="Calibri"/>
              </a:rPr>
              <a:t>is </a:t>
            </a:r>
            <a:r>
              <a:rPr lang="en" sz="825" dirty="0" smtClean="0">
                <a:latin typeface="Calibri"/>
                <a:ea typeface="Calibri"/>
                <a:cs typeface="Calibri"/>
                <a:sym typeface="Calibri"/>
              </a:rPr>
              <a:t>cloud-ready</a:t>
            </a:r>
            <a:r>
              <a:rPr lang="en-US" sz="825" dirty="0" smtClean="0">
                <a:latin typeface="Calibri"/>
                <a:ea typeface="Calibri"/>
                <a:cs typeface="Calibri"/>
                <a:sym typeface="Calibri"/>
              </a:rPr>
              <a:t> </a:t>
            </a:r>
          </a:p>
          <a:p>
            <a:pPr marL="0" marR="0" lvl="0" indent="0" algn="l" rtl="0">
              <a:spcBef>
                <a:spcPts val="0"/>
              </a:spcBef>
              <a:buClr>
                <a:srgbClr val="000000"/>
              </a:buClr>
              <a:buFont typeface="Calibri"/>
              <a:buNone/>
            </a:pPr>
            <a:r>
              <a:rPr lang="en-US" sz="825" dirty="0" smtClean="0">
                <a:latin typeface="Calibri"/>
                <a:ea typeface="Calibri"/>
                <a:cs typeface="Calibri"/>
                <a:sym typeface="Calibri"/>
              </a:rPr>
              <a:t>Originally</a:t>
            </a:r>
            <a:r>
              <a:rPr lang="en-US" sz="825" baseline="0" dirty="0" smtClean="0">
                <a:latin typeface="Calibri"/>
                <a:ea typeface="Calibri"/>
                <a:cs typeface="Calibri"/>
                <a:sym typeface="Calibri"/>
              </a:rPr>
              <a:t> “Voltron”</a:t>
            </a:r>
          </a:p>
          <a:p>
            <a:pPr marL="0" marR="0" lvl="0" indent="0" algn="l" rtl="0">
              <a:spcBef>
                <a:spcPts val="0"/>
              </a:spcBef>
              <a:buClr>
                <a:srgbClr val="000000"/>
              </a:buClr>
              <a:buFont typeface="Calibri"/>
              <a:buNone/>
            </a:pPr>
            <a:r>
              <a:rPr lang="en" sz="825" dirty="0" err="1" smtClean="0">
                <a:latin typeface="Calibri"/>
                <a:ea typeface="Calibri"/>
                <a:cs typeface="Calibri"/>
                <a:sym typeface="Calibri"/>
              </a:rPr>
              <a:t>Vitess</a:t>
            </a:r>
            <a:r>
              <a:rPr lang="en" sz="825" dirty="0" smtClean="0">
                <a:latin typeface="Calibri"/>
                <a:ea typeface="Calibri"/>
                <a:cs typeface="Calibri"/>
                <a:sym typeface="Calibri"/>
              </a:rPr>
              <a:t> </a:t>
            </a:r>
            <a:r>
              <a:rPr lang="en" sz="825" dirty="0">
                <a:latin typeface="Calibri"/>
                <a:ea typeface="Calibri"/>
                <a:cs typeface="Calibri"/>
                <a:sym typeface="Calibri"/>
              </a:rPr>
              <a:t>helps you with your </a:t>
            </a:r>
            <a:r>
              <a:rPr lang="en" sz="825" dirty="0" err="1">
                <a:latin typeface="Calibri"/>
                <a:ea typeface="Calibri"/>
                <a:cs typeface="Calibri"/>
                <a:sym typeface="Calibri"/>
              </a:rPr>
              <a:t>sharding</a:t>
            </a:r>
            <a:r>
              <a:rPr lang="en" sz="825" dirty="0">
                <a:latin typeface="Calibri"/>
                <a:ea typeface="Calibri"/>
                <a:cs typeface="Calibri"/>
                <a:sym typeface="Calibri"/>
              </a:rPr>
              <a:t> and helps you scale</a:t>
            </a:r>
            <a:br>
              <a:rPr lang="en" sz="825" dirty="0">
                <a:latin typeface="Calibri"/>
                <a:ea typeface="Calibri"/>
                <a:cs typeface="Calibri"/>
                <a:sym typeface="Calibri"/>
              </a:rPr>
            </a:br>
            <a:r>
              <a:rPr lang="en" sz="825" dirty="0" err="1">
                <a:latin typeface="Calibri"/>
                <a:ea typeface="Calibri"/>
                <a:cs typeface="Calibri"/>
                <a:sym typeface="Calibri"/>
              </a:rPr>
              <a:t>Vitess</a:t>
            </a:r>
            <a:r>
              <a:rPr lang="en" sz="825" dirty="0">
                <a:latin typeface="Calibri"/>
                <a:ea typeface="Calibri"/>
                <a:cs typeface="Calibri"/>
                <a:sym typeface="Calibri"/>
              </a:rPr>
              <a:t> has a </a:t>
            </a:r>
            <a:r>
              <a:rPr lang="en" sz="825" dirty="0" err="1">
                <a:latin typeface="Calibri"/>
                <a:ea typeface="Calibri"/>
                <a:cs typeface="Calibri"/>
                <a:sym typeface="Calibri"/>
              </a:rPr>
              <a:t>gRPC</a:t>
            </a:r>
            <a:r>
              <a:rPr lang="en" sz="825" dirty="0">
                <a:latin typeface="Calibri"/>
                <a:ea typeface="Calibri"/>
                <a:cs typeface="Calibri"/>
                <a:sym typeface="Calibri"/>
              </a:rPr>
              <a:t>-based protocol for lightweight connections vs. </a:t>
            </a:r>
            <a:r>
              <a:rPr lang="en" sz="825" dirty="0" err="1">
                <a:latin typeface="Calibri"/>
                <a:ea typeface="Calibri"/>
                <a:cs typeface="Calibri"/>
                <a:sym typeface="Calibri"/>
              </a:rPr>
              <a:t>libmysql</a:t>
            </a:r>
            <a:r>
              <a:rPr lang="en" sz="825" dirty="0">
                <a:latin typeface="Calibri"/>
                <a:ea typeface="Calibri"/>
                <a:cs typeface="Calibri"/>
                <a:sym typeface="Calibri"/>
              </a:rPr>
              <a:t>/</a:t>
            </a:r>
            <a:r>
              <a:rPr lang="en" sz="825" dirty="0" err="1">
                <a:latin typeface="Calibri"/>
                <a:ea typeface="Calibri"/>
                <a:cs typeface="Calibri"/>
                <a:sym typeface="Calibri"/>
              </a:rPr>
              <a:t>mysql</a:t>
            </a:r>
            <a:r>
              <a:rPr lang="en" sz="825" dirty="0">
                <a:latin typeface="Calibri"/>
                <a:ea typeface="Calibri"/>
                <a:cs typeface="Calibri"/>
                <a:sym typeface="Calibri"/>
              </a:rPr>
              <a:t> connections</a:t>
            </a:r>
          </a:p>
          <a:p>
            <a:pPr marL="0" marR="0" lvl="0" indent="0" algn="l" rtl="0">
              <a:spcBef>
                <a:spcPts val="0"/>
              </a:spcBef>
              <a:buClr>
                <a:srgbClr val="000000"/>
              </a:buClr>
              <a:buFont typeface="Calibri"/>
              <a:buNone/>
            </a:pPr>
            <a:r>
              <a:rPr lang="en" sz="825" dirty="0">
                <a:latin typeface="Calibri"/>
                <a:ea typeface="Calibri"/>
                <a:cs typeface="Calibri"/>
                <a:sym typeface="Calibri"/>
              </a:rPr>
              <a:t>Connection-pooling uses Go’s concurrency support to map lightweight connections to a small pool of </a:t>
            </a:r>
            <a:r>
              <a:rPr lang="en" sz="825" dirty="0" err="1">
                <a:latin typeface="Calibri"/>
                <a:ea typeface="Calibri"/>
                <a:cs typeface="Calibri"/>
                <a:sym typeface="Calibri"/>
              </a:rPr>
              <a:t>mysql</a:t>
            </a:r>
            <a:r>
              <a:rPr lang="en" sz="825" dirty="0">
                <a:latin typeface="Calibri"/>
                <a:ea typeface="Calibri"/>
                <a:cs typeface="Calibri"/>
                <a:sym typeface="Calibri"/>
              </a:rPr>
              <a:t> connections</a:t>
            </a:r>
          </a:p>
          <a:p>
            <a:pPr marL="0" lvl="0" indent="0" rtl="0">
              <a:spcBef>
                <a:spcPts val="0"/>
              </a:spcBef>
              <a:buClr>
                <a:srgbClr val="000000"/>
              </a:buClr>
              <a:buFont typeface="Calibri"/>
              <a:buNone/>
            </a:pPr>
            <a:r>
              <a:rPr lang="en" sz="825" dirty="0">
                <a:latin typeface="Calibri"/>
                <a:ea typeface="Calibri"/>
                <a:cs typeface="Calibri"/>
                <a:sym typeface="Calibri"/>
              </a:rPr>
              <a:t>Has its own SQL parser with configurable set of rules to rewrite queries </a:t>
            </a:r>
            <a:br>
              <a:rPr lang="en" sz="825" dirty="0">
                <a:latin typeface="Calibri"/>
                <a:ea typeface="Calibri"/>
                <a:cs typeface="Calibri"/>
                <a:sym typeface="Calibri"/>
              </a:rPr>
            </a:br>
            <a:r>
              <a:rPr lang="en" sz="825" dirty="0">
                <a:latin typeface="Calibri"/>
                <a:ea typeface="Calibri"/>
                <a:cs typeface="Calibri"/>
                <a:sym typeface="Calibri"/>
              </a:rPr>
              <a:t>GTID - is used for query rewriting</a:t>
            </a:r>
          </a:p>
          <a:p>
            <a:pPr marL="0" marR="0" lvl="0" indent="0" algn="l" rtl="0">
              <a:spcBef>
                <a:spcPts val="0"/>
              </a:spcBef>
              <a:buClr>
                <a:srgbClr val="000000"/>
              </a:buClr>
              <a:buFont typeface="Calibri"/>
              <a:buNone/>
            </a:pPr>
            <a:r>
              <a:rPr lang="en" sz="825" dirty="0">
                <a:latin typeface="Calibri"/>
                <a:ea typeface="Calibri"/>
                <a:cs typeface="Calibri"/>
                <a:sym typeface="Calibri"/>
              </a:rPr>
              <a:t>Variety of support of </a:t>
            </a:r>
            <a:r>
              <a:rPr lang="en" sz="825" dirty="0" err="1">
                <a:latin typeface="Calibri"/>
                <a:ea typeface="Calibri"/>
                <a:cs typeface="Calibri"/>
                <a:sym typeface="Calibri"/>
              </a:rPr>
              <a:t>sharding</a:t>
            </a:r>
            <a:r>
              <a:rPr lang="en" sz="825" dirty="0">
                <a:latin typeface="Calibri"/>
                <a:ea typeface="Calibri"/>
                <a:cs typeface="Calibri"/>
                <a:sym typeface="Calibri"/>
              </a:rPr>
              <a:t> schemes. Can migrate tables into different databases, scale up/down number of shards. </a:t>
            </a:r>
            <a:br>
              <a:rPr lang="en" sz="825" dirty="0">
                <a:latin typeface="Calibri"/>
                <a:ea typeface="Calibri"/>
                <a:cs typeface="Calibri"/>
                <a:sym typeface="Calibri"/>
              </a:rPr>
            </a:br>
            <a:r>
              <a:rPr lang="en" sz="825" dirty="0">
                <a:latin typeface="Calibri"/>
                <a:ea typeface="Calibri"/>
                <a:cs typeface="Calibri"/>
                <a:sym typeface="Calibri"/>
              </a:rPr>
              <a:t>Handles master failover</a:t>
            </a:r>
            <a:br>
              <a:rPr lang="en" sz="825" dirty="0">
                <a:latin typeface="Calibri"/>
                <a:ea typeface="Calibri"/>
                <a:cs typeface="Calibri"/>
                <a:sym typeface="Calibri"/>
              </a:rPr>
            </a:br>
            <a:r>
              <a:rPr lang="en" sz="825" dirty="0">
                <a:latin typeface="Calibri"/>
                <a:ea typeface="Calibri"/>
                <a:cs typeface="Calibri"/>
                <a:sym typeface="Calibri"/>
              </a:rPr>
              <a:t>Handles backups</a:t>
            </a:r>
            <a:br>
              <a:rPr lang="en" sz="825" dirty="0">
                <a:latin typeface="Calibri"/>
                <a:ea typeface="Calibri"/>
                <a:cs typeface="Calibri"/>
                <a:sym typeface="Calibri"/>
              </a:rPr>
            </a:br>
            <a:r>
              <a:rPr lang="en" sz="825" dirty="0">
                <a:latin typeface="Calibri"/>
                <a:ea typeface="Calibri"/>
                <a:cs typeface="Calibri"/>
                <a:sym typeface="Calibri"/>
              </a:rPr>
              <a:t>Topology store using </a:t>
            </a:r>
            <a:r>
              <a:rPr lang="en" sz="825" dirty="0" err="1">
                <a:latin typeface="Calibri"/>
                <a:ea typeface="Calibri"/>
                <a:cs typeface="Calibri"/>
                <a:sym typeface="Calibri"/>
              </a:rPr>
              <a:t>etcd</a:t>
            </a:r>
            <a:r>
              <a:rPr lang="en" sz="825" dirty="0">
                <a:latin typeface="Calibri"/>
                <a:ea typeface="Calibri"/>
                <a:cs typeface="Calibri"/>
                <a:sym typeface="Calibri"/>
              </a:rPr>
              <a:t> (or zookeeper) stores information about the </a:t>
            </a:r>
            <a:r>
              <a:rPr lang="en" sz="825" dirty="0" err="1">
                <a:latin typeface="Calibri"/>
                <a:ea typeface="Calibri"/>
                <a:cs typeface="Calibri"/>
                <a:sym typeface="Calibri"/>
              </a:rPr>
              <a:t>sharding</a:t>
            </a:r>
            <a:r>
              <a:rPr lang="en" sz="825" dirty="0">
                <a:latin typeface="Calibri"/>
                <a:ea typeface="Calibri"/>
                <a:cs typeface="Calibri"/>
                <a:sym typeface="Calibri"/>
              </a:rPr>
              <a:t> scheme and the replication graph. Use of </a:t>
            </a:r>
            <a:r>
              <a:rPr lang="en" sz="825" dirty="0" err="1">
                <a:latin typeface="Calibri"/>
                <a:ea typeface="Calibri"/>
                <a:cs typeface="Calibri"/>
                <a:sym typeface="Calibri"/>
              </a:rPr>
              <a:t>vtctl</a:t>
            </a:r>
            <a:r>
              <a:rPr lang="en" sz="825" dirty="0">
                <a:latin typeface="Calibri"/>
                <a:ea typeface="Calibri"/>
                <a:cs typeface="Calibri"/>
                <a:sym typeface="Calibri"/>
              </a:rPr>
              <a:t> cli or </a:t>
            </a:r>
            <a:r>
              <a:rPr lang="en" sz="825" dirty="0" err="1">
                <a:latin typeface="Calibri"/>
                <a:ea typeface="Calibri"/>
                <a:cs typeface="Calibri"/>
                <a:sym typeface="Calibri"/>
              </a:rPr>
              <a:t>vtctld</a:t>
            </a:r>
            <a:r>
              <a:rPr lang="en" sz="825" dirty="0">
                <a:latin typeface="Calibri"/>
                <a:ea typeface="Calibri"/>
                <a:cs typeface="Calibri"/>
                <a:sym typeface="Calibri"/>
              </a:rPr>
              <a:t> web </a:t>
            </a:r>
            <a:r>
              <a:rPr lang="en" sz="825" dirty="0" err="1">
                <a:latin typeface="Calibri"/>
                <a:ea typeface="Calibri"/>
                <a:cs typeface="Calibri"/>
                <a:sym typeface="Calibri"/>
              </a:rPr>
              <a:t>ui</a:t>
            </a:r>
            <a:r>
              <a:rPr lang="en" sz="825" dirty="0">
                <a:latin typeface="Calibri"/>
                <a:ea typeface="Calibri"/>
                <a:cs typeface="Calibri"/>
                <a:sym typeface="Calibri"/>
              </a:rPr>
              <a:t/>
            </a:r>
            <a:br>
              <a:rPr lang="en" sz="825" dirty="0">
                <a:latin typeface="Calibri"/>
                <a:ea typeface="Calibri"/>
                <a:cs typeface="Calibri"/>
                <a:sym typeface="Calibri"/>
              </a:rPr>
            </a:br>
            <a:r>
              <a:rPr lang="en" sz="825" dirty="0">
                <a:latin typeface="Calibri"/>
                <a:ea typeface="Calibri"/>
                <a:cs typeface="Calibri"/>
                <a:sym typeface="Calibri"/>
              </a:rPr>
              <a:t/>
            </a:r>
            <a:br>
              <a:rPr lang="en" sz="825" dirty="0">
                <a:latin typeface="Calibri"/>
                <a:ea typeface="Calibri"/>
                <a:cs typeface="Calibri"/>
                <a:sym typeface="Calibri"/>
              </a:rPr>
            </a:br>
            <a:r>
              <a:rPr lang="en" sz="825" dirty="0" err="1">
                <a:latin typeface="Calibri"/>
                <a:ea typeface="Calibri"/>
                <a:cs typeface="Calibri"/>
                <a:sym typeface="Calibri"/>
              </a:rPr>
              <a:t>NewSQL</a:t>
            </a:r>
            <a:r>
              <a:rPr lang="en" sz="825" dirty="0">
                <a:latin typeface="Calibri"/>
                <a:ea typeface="Calibri"/>
                <a:cs typeface="Calibri"/>
                <a:sym typeface="Calibri"/>
              </a:rPr>
              <a:t>: </a:t>
            </a:r>
            <a:r>
              <a:rPr lang="en" sz="800" dirty="0">
                <a:solidFill>
                  <a:srgbClr val="222222"/>
                </a:solidFill>
                <a:highlight>
                  <a:srgbClr val="FFFFFF"/>
                </a:highlight>
              </a:rPr>
              <a:t>class of modern </a:t>
            </a:r>
            <a:r>
              <a:rPr lang="en" sz="800" u="sng" dirty="0">
                <a:solidFill>
                  <a:srgbClr val="0B0080"/>
                </a:solidFill>
                <a:highlight>
                  <a:srgbClr val="FFFFFF"/>
                </a:highlight>
                <a:hlinkClick r:id="rId3"/>
              </a:rPr>
              <a:t>relational</a:t>
            </a:r>
            <a:r>
              <a:rPr lang="en" sz="800" dirty="0">
                <a:solidFill>
                  <a:srgbClr val="222222"/>
                </a:solidFill>
                <a:highlight>
                  <a:srgbClr val="FFFFFF"/>
                </a:highlight>
              </a:rPr>
              <a:t> </a:t>
            </a:r>
            <a:r>
              <a:rPr lang="en" sz="800" u="sng" dirty="0">
                <a:solidFill>
                  <a:srgbClr val="0B0080"/>
                </a:solidFill>
                <a:highlight>
                  <a:srgbClr val="FFFFFF"/>
                </a:highlight>
                <a:hlinkClick r:id="rId4"/>
              </a:rPr>
              <a:t>database management systems</a:t>
            </a:r>
            <a:r>
              <a:rPr lang="en" sz="800" dirty="0">
                <a:solidFill>
                  <a:srgbClr val="222222"/>
                </a:solidFill>
                <a:highlight>
                  <a:srgbClr val="FFFFFF"/>
                </a:highlight>
              </a:rPr>
              <a:t> that seek to provide the same scalable performance of </a:t>
            </a:r>
            <a:r>
              <a:rPr lang="en" sz="800" u="sng" dirty="0" err="1">
                <a:solidFill>
                  <a:srgbClr val="0B0080"/>
                </a:solidFill>
                <a:highlight>
                  <a:srgbClr val="FFFFFF"/>
                </a:highlight>
                <a:hlinkClick r:id="rId5"/>
              </a:rPr>
              <a:t>NoSQL</a:t>
            </a:r>
            <a:r>
              <a:rPr lang="en" sz="800" dirty="0" err="1">
                <a:solidFill>
                  <a:srgbClr val="222222"/>
                </a:solidFill>
                <a:highlight>
                  <a:srgbClr val="FFFFFF"/>
                </a:highlight>
              </a:rPr>
              <a:t>systems</a:t>
            </a:r>
            <a:r>
              <a:rPr lang="en" sz="800" dirty="0">
                <a:solidFill>
                  <a:srgbClr val="222222"/>
                </a:solidFill>
                <a:highlight>
                  <a:srgbClr val="FFFFFF"/>
                </a:highlight>
              </a:rPr>
              <a:t> for </a:t>
            </a:r>
            <a:r>
              <a:rPr lang="en" sz="800" u="sng" dirty="0">
                <a:solidFill>
                  <a:srgbClr val="0B0080"/>
                </a:solidFill>
                <a:highlight>
                  <a:srgbClr val="FFFFFF"/>
                </a:highlight>
                <a:hlinkClick r:id="rId6"/>
              </a:rPr>
              <a:t>online transaction processing</a:t>
            </a:r>
            <a:r>
              <a:rPr lang="en" sz="800" dirty="0">
                <a:solidFill>
                  <a:srgbClr val="222222"/>
                </a:solidFill>
                <a:highlight>
                  <a:srgbClr val="FFFFFF"/>
                </a:highlight>
              </a:rPr>
              <a:t> (OLTP) read-write workloads while still maintaining the </a:t>
            </a:r>
            <a:r>
              <a:rPr lang="en" sz="800" u="sng" dirty="0">
                <a:solidFill>
                  <a:srgbClr val="0B0080"/>
                </a:solidFill>
                <a:highlight>
                  <a:srgbClr val="FFFFFF"/>
                </a:highlight>
                <a:hlinkClick r:id="rId7"/>
              </a:rPr>
              <a:t>ACID</a:t>
            </a:r>
            <a:r>
              <a:rPr lang="en" sz="800" dirty="0">
                <a:solidFill>
                  <a:srgbClr val="222222"/>
                </a:solidFill>
                <a:highlight>
                  <a:srgbClr val="FFFFFF"/>
                </a:highlight>
              </a:rPr>
              <a:t> (</a:t>
            </a:r>
            <a:r>
              <a:rPr lang="en" sz="800" u="sng" dirty="0">
                <a:solidFill>
                  <a:srgbClr val="0B0080"/>
                </a:solidFill>
                <a:highlight>
                  <a:srgbClr val="FFFFFF"/>
                </a:highlight>
                <a:hlinkClick r:id="rId8"/>
              </a:rPr>
              <a:t>Atomicity</a:t>
            </a:r>
            <a:r>
              <a:rPr lang="en" sz="800" dirty="0">
                <a:solidFill>
                  <a:srgbClr val="222222"/>
                </a:solidFill>
                <a:highlight>
                  <a:srgbClr val="FFFFFF"/>
                </a:highlight>
              </a:rPr>
              <a:t>, </a:t>
            </a:r>
            <a:r>
              <a:rPr lang="en" sz="800" u="sng" dirty="0">
                <a:solidFill>
                  <a:srgbClr val="0B0080"/>
                </a:solidFill>
                <a:highlight>
                  <a:srgbClr val="FFFFFF"/>
                </a:highlight>
                <a:hlinkClick r:id="rId9"/>
              </a:rPr>
              <a:t>Consistency</a:t>
            </a:r>
            <a:r>
              <a:rPr lang="en" sz="800" dirty="0">
                <a:solidFill>
                  <a:srgbClr val="222222"/>
                </a:solidFill>
                <a:highlight>
                  <a:srgbClr val="FFFFFF"/>
                </a:highlight>
              </a:rPr>
              <a:t>, </a:t>
            </a:r>
            <a:r>
              <a:rPr lang="en" sz="800" u="sng" dirty="0">
                <a:solidFill>
                  <a:srgbClr val="0B0080"/>
                </a:solidFill>
                <a:highlight>
                  <a:srgbClr val="FFFFFF"/>
                </a:highlight>
                <a:hlinkClick r:id="rId10"/>
              </a:rPr>
              <a:t>Isolation</a:t>
            </a:r>
            <a:r>
              <a:rPr lang="en" sz="800" dirty="0">
                <a:solidFill>
                  <a:srgbClr val="222222"/>
                </a:solidFill>
                <a:highlight>
                  <a:srgbClr val="FFFFFF"/>
                </a:highlight>
              </a:rPr>
              <a:t>, </a:t>
            </a:r>
            <a:r>
              <a:rPr lang="en" sz="800" u="sng" dirty="0">
                <a:solidFill>
                  <a:srgbClr val="0B0080"/>
                </a:solidFill>
                <a:highlight>
                  <a:srgbClr val="FFFFFF"/>
                </a:highlight>
                <a:hlinkClick r:id="rId11"/>
              </a:rPr>
              <a:t>Durability</a:t>
            </a:r>
            <a:r>
              <a:rPr lang="en" sz="800" dirty="0">
                <a:solidFill>
                  <a:srgbClr val="222222"/>
                </a:solidFill>
                <a:highlight>
                  <a:srgbClr val="FFFFFF"/>
                </a:highlight>
              </a:rPr>
              <a:t>) guarantees of a traditional database system</a:t>
            </a:r>
          </a:p>
          <a:p>
            <a:pPr marL="0" marR="0" lvl="0" indent="0" algn="l" rtl="0">
              <a:spcBef>
                <a:spcPts val="0"/>
              </a:spcBef>
              <a:buClr>
                <a:srgbClr val="000000"/>
              </a:buClr>
              <a:buFont typeface="Calibri"/>
              <a:buNone/>
            </a:pPr>
            <a:endParaRPr sz="800" dirty="0">
              <a:solidFill>
                <a:srgbClr val="222222"/>
              </a:solidFill>
              <a:highlight>
                <a:srgbClr val="FFFFFF"/>
              </a:highlight>
            </a:endParaRPr>
          </a:p>
          <a:p>
            <a:pPr marL="0" marR="0" lvl="0" indent="0" algn="l" rtl="0">
              <a:spcBef>
                <a:spcPts val="0"/>
              </a:spcBef>
              <a:buClr>
                <a:srgbClr val="000000"/>
              </a:buClr>
              <a:buFont typeface="Calibri"/>
              <a:buNone/>
            </a:pPr>
            <a:r>
              <a:rPr lang="en" sz="800" dirty="0">
                <a:solidFill>
                  <a:srgbClr val="222222"/>
                </a:solidFill>
                <a:highlight>
                  <a:srgbClr val="FFFFFF"/>
                </a:highlight>
              </a:rPr>
              <a:t>Applications targeted:</a:t>
            </a:r>
          </a:p>
          <a:p>
            <a:pPr marL="0" marR="0" lvl="0" indent="0" algn="l" rtl="0">
              <a:spcBef>
                <a:spcPts val="0"/>
              </a:spcBef>
              <a:buClr>
                <a:srgbClr val="000000"/>
              </a:buClr>
              <a:buFont typeface="Calibri"/>
              <a:buNone/>
            </a:pPr>
            <a:endParaRPr sz="800" dirty="0">
              <a:solidFill>
                <a:srgbClr val="222222"/>
              </a:solidFill>
              <a:highlight>
                <a:srgbClr val="FFFFFF"/>
              </a:highlight>
            </a:endParaRPr>
          </a:p>
          <a:p>
            <a:pPr marL="457200" lvl="0" indent="-279400" rtl="0">
              <a:spcBef>
                <a:spcPts val="0"/>
              </a:spcBef>
              <a:spcAft>
                <a:spcPts val="0"/>
              </a:spcAft>
              <a:buClr>
                <a:srgbClr val="222222"/>
              </a:buClr>
              <a:buSzPts val="800"/>
              <a:buAutoNum type="arabicPeriod"/>
            </a:pPr>
            <a:r>
              <a:rPr lang="en" sz="800" dirty="0">
                <a:solidFill>
                  <a:srgbClr val="222222"/>
                </a:solidFill>
                <a:highlight>
                  <a:srgbClr val="FFFFFF"/>
                </a:highlight>
              </a:rPr>
              <a:t>are short-lived (i.e., no user stalls)</a:t>
            </a:r>
          </a:p>
          <a:p>
            <a:pPr marL="457200" lvl="0" indent="-279400" rtl="0">
              <a:spcBef>
                <a:spcPts val="0"/>
              </a:spcBef>
              <a:spcAft>
                <a:spcPts val="0"/>
              </a:spcAft>
              <a:buClr>
                <a:srgbClr val="222222"/>
              </a:buClr>
              <a:buSzPts val="800"/>
              <a:buAutoNum type="arabicPeriod"/>
            </a:pPr>
            <a:r>
              <a:rPr lang="en" sz="800" dirty="0">
                <a:solidFill>
                  <a:srgbClr val="222222"/>
                </a:solidFill>
                <a:highlight>
                  <a:srgbClr val="FFFFFF"/>
                </a:highlight>
              </a:rPr>
              <a:t>touch a small subset of data using index lookups (i.e., no full table scans or large distributed joins)</a:t>
            </a:r>
          </a:p>
          <a:p>
            <a:pPr marL="457200" lvl="0" indent="-279400" rtl="0">
              <a:spcBef>
                <a:spcPts val="0"/>
              </a:spcBef>
              <a:buSzPts val="800"/>
              <a:buAutoNum type="arabicPeriod"/>
            </a:pPr>
            <a:r>
              <a:rPr lang="en" sz="800" dirty="0">
                <a:solidFill>
                  <a:srgbClr val="222222"/>
                </a:solidFill>
                <a:highlight>
                  <a:srgbClr val="FFFFFF"/>
                </a:highlight>
              </a:rPr>
              <a:t>are repetitive (i.e. executing the same queries with different inputs)</a:t>
            </a:r>
            <a:r>
              <a:rPr lang="en" sz="800" dirty="0">
                <a:latin typeface="Calibri"/>
                <a:ea typeface="Calibri"/>
                <a:cs typeface="Calibri"/>
                <a:sym typeface="Calibri"/>
              </a:rPr>
              <a:t/>
            </a:r>
            <a:br>
              <a:rPr lang="en" sz="800" dirty="0">
                <a:latin typeface="Calibri"/>
                <a:ea typeface="Calibri"/>
                <a:cs typeface="Calibri"/>
                <a:sym typeface="Calibri"/>
              </a:rPr>
            </a:br>
            <a:endParaRPr lang="en" sz="800" dirty="0">
              <a:latin typeface="Calibri"/>
              <a:ea typeface="Calibri"/>
              <a:cs typeface="Calibri"/>
              <a:sym typeface="Calibri"/>
            </a:endParaRPr>
          </a:p>
          <a:p>
            <a:pPr marL="0" marR="0" lvl="0" indent="0" algn="l" rtl="0">
              <a:spcBef>
                <a:spcPts val="0"/>
              </a:spcBef>
              <a:buClr>
                <a:srgbClr val="000000"/>
              </a:buClr>
              <a:buFont typeface="Calibri"/>
              <a:buNone/>
            </a:pPr>
            <a:r>
              <a:rPr lang="en" sz="800" dirty="0">
                <a:solidFill>
                  <a:srgbClr val="222222"/>
                </a:solidFill>
                <a:highlight>
                  <a:srgbClr val="FFFFFF"/>
                </a:highlight>
              </a:rPr>
              <a:t>Transparent </a:t>
            </a:r>
            <a:r>
              <a:rPr lang="en" sz="800" dirty="0" err="1">
                <a:solidFill>
                  <a:srgbClr val="222222"/>
                </a:solidFill>
                <a:highlight>
                  <a:srgbClr val="FFFFFF"/>
                </a:highlight>
              </a:rPr>
              <a:t>sharding</a:t>
            </a:r>
            <a:r>
              <a:rPr lang="en" sz="800" dirty="0">
                <a:solidFill>
                  <a:srgbClr val="222222"/>
                </a:solidFill>
                <a:highlight>
                  <a:srgbClr val="FFFFFF"/>
                </a:highlight>
              </a:rPr>
              <a:t>(!!!)</a:t>
            </a:r>
            <a:br>
              <a:rPr lang="en" sz="800" dirty="0">
                <a:solidFill>
                  <a:srgbClr val="222222"/>
                </a:solidFill>
                <a:highlight>
                  <a:srgbClr val="FFFFFF"/>
                </a:highlight>
              </a:rPr>
            </a:br>
            <a:endParaRPr lang="en" sz="800" dirty="0">
              <a:solidFill>
                <a:srgbClr val="222222"/>
              </a:solidFill>
              <a:highlight>
                <a:srgbClr val="FFFFFF"/>
              </a:highlight>
            </a:endParaRPr>
          </a:p>
          <a:p>
            <a:pPr marL="0" marR="0" lvl="0" indent="0" algn="l" rtl="0">
              <a:spcBef>
                <a:spcPts val="0"/>
              </a:spcBef>
              <a:buClr>
                <a:srgbClr val="000000"/>
              </a:buClr>
              <a:buFont typeface="Calibri"/>
              <a:buNone/>
            </a:pPr>
            <a:endParaRPr sz="800" dirty="0">
              <a:latin typeface="Calibri"/>
              <a:ea typeface="Calibri"/>
              <a:cs typeface="Calibri"/>
              <a:sym typeface="Calibri"/>
            </a:endParaRPr>
          </a:p>
        </p:txBody>
      </p:sp>
      <p:sp>
        <p:nvSpPr>
          <p:cNvPr id="944" name="Shape 944"/>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Shape 953"/>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lvl="0" indent="0" rtl="0">
              <a:lnSpc>
                <a:spcPct val="90000"/>
              </a:lnSpc>
              <a:spcBef>
                <a:spcPts val="0"/>
              </a:spcBef>
              <a:buNone/>
            </a:pPr>
            <a:r>
              <a:rPr lang="en-US" sz="800" dirty="0" smtClean="0">
                <a:latin typeface="Calibri"/>
                <a:ea typeface="Calibri"/>
                <a:cs typeface="Calibri"/>
                <a:sym typeface="Calibri"/>
              </a:rPr>
              <a:t>19-20 min 16:10</a:t>
            </a:r>
          </a:p>
          <a:p>
            <a:pPr marL="0" lvl="0" indent="0" rtl="0">
              <a:lnSpc>
                <a:spcPct val="90000"/>
              </a:lnSpc>
              <a:spcBef>
                <a:spcPts val="0"/>
              </a:spcBef>
              <a:buNone/>
            </a:pPr>
            <a:endParaRPr lang="en-US" sz="800" dirty="0" smtClean="0">
              <a:latin typeface="Calibri"/>
              <a:ea typeface="Calibri"/>
              <a:cs typeface="Calibri"/>
              <a:sym typeface="Calibri"/>
            </a:endParaRPr>
          </a:p>
          <a:p>
            <a:pPr marL="0" lvl="0" indent="0" rtl="0">
              <a:lnSpc>
                <a:spcPct val="90000"/>
              </a:lnSpc>
              <a:spcBef>
                <a:spcPts val="0"/>
              </a:spcBef>
              <a:buNone/>
            </a:pPr>
            <a:r>
              <a:rPr lang="en-US" sz="800" dirty="0" err="1" smtClean="0">
                <a:latin typeface="Calibri"/>
                <a:ea typeface="Calibri"/>
                <a:cs typeface="Calibri"/>
                <a:sym typeface="Calibri"/>
              </a:rPr>
              <a:t>VTgate</a:t>
            </a:r>
            <a:r>
              <a:rPr lang="en-US" sz="800" baseline="0" dirty="0" smtClean="0">
                <a:latin typeface="Calibri"/>
                <a:ea typeface="Calibri"/>
                <a:cs typeface="Calibri"/>
                <a:sym typeface="Calibri"/>
              </a:rPr>
              <a:t> – lightweight proxy used for routing queries to appropriate </a:t>
            </a:r>
            <a:r>
              <a:rPr lang="en-US" sz="800" baseline="0" dirty="0" err="1" smtClean="0">
                <a:latin typeface="Calibri"/>
                <a:ea typeface="Calibri"/>
                <a:cs typeface="Calibri"/>
                <a:sym typeface="Calibri"/>
              </a:rPr>
              <a:t>VTtablet</a:t>
            </a:r>
            <a:endParaRPr lang="en-US" sz="800" dirty="0" smtClean="0">
              <a:latin typeface="Calibri"/>
              <a:ea typeface="Calibri"/>
              <a:cs typeface="Calibri"/>
              <a:sym typeface="Calibri"/>
            </a:endParaRPr>
          </a:p>
          <a:p>
            <a:pPr marL="0" lvl="0" indent="0" rtl="0">
              <a:lnSpc>
                <a:spcPct val="90000"/>
              </a:lnSpc>
              <a:spcBef>
                <a:spcPts val="0"/>
              </a:spcBef>
              <a:buNone/>
            </a:pPr>
            <a:r>
              <a:rPr lang="en-US" sz="800" dirty="0" smtClean="0">
                <a:latin typeface="Calibri"/>
                <a:ea typeface="Calibri"/>
                <a:cs typeface="Calibri"/>
                <a:sym typeface="Calibri"/>
              </a:rPr>
              <a:t>Topology Server – service</a:t>
            </a:r>
            <a:r>
              <a:rPr lang="en-US" sz="800" baseline="0" dirty="0" smtClean="0">
                <a:latin typeface="Calibri"/>
                <a:ea typeface="Calibri"/>
                <a:cs typeface="Calibri"/>
                <a:sym typeface="Calibri"/>
              </a:rPr>
              <a:t>/lens to </a:t>
            </a:r>
            <a:r>
              <a:rPr lang="en-US" sz="800" baseline="0" dirty="0" err="1" smtClean="0">
                <a:latin typeface="Calibri"/>
                <a:ea typeface="Calibri"/>
                <a:cs typeface="Calibri"/>
                <a:sym typeface="Calibri"/>
              </a:rPr>
              <a:t>etcd</a:t>
            </a:r>
            <a:r>
              <a:rPr lang="en-US" sz="800" baseline="0" dirty="0" smtClean="0">
                <a:latin typeface="Calibri"/>
                <a:ea typeface="Calibri"/>
                <a:cs typeface="Calibri"/>
                <a:sym typeface="Calibri"/>
              </a:rPr>
              <a:t> store of coordination data, </a:t>
            </a:r>
            <a:r>
              <a:rPr lang="en-US" sz="800" baseline="0" dirty="0" err="1" smtClean="0">
                <a:latin typeface="Calibri"/>
                <a:ea typeface="Calibri"/>
                <a:cs typeface="Calibri"/>
                <a:sym typeface="Calibri"/>
              </a:rPr>
              <a:t>keyspace</a:t>
            </a:r>
            <a:r>
              <a:rPr lang="en-US" sz="800" baseline="0" dirty="0" smtClean="0">
                <a:latin typeface="Calibri"/>
                <a:ea typeface="Calibri"/>
                <a:cs typeface="Calibri"/>
                <a:sym typeface="Calibri"/>
              </a:rPr>
              <a:t> graph used to determine which shards to use, used for initial discovery of what is there</a:t>
            </a:r>
          </a:p>
          <a:p>
            <a:pPr marL="0" marR="0" lvl="0" indent="0" algn="l" defTabSz="914400" rtl="0" eaLnBrk="1" fontAlgn="auto" latinLnBrk="0" hangingPunct="1">
              <a:lnSpc>
                <a:spcPct val="90000"/>
              </a:lnSpc>
              <a:spcBef>
                <a:spcPts val="0"/>
              </a:spcBef>
              <a:spcAft>
                <a:spcPts val="0"/>
              </a:spcAft>
              <a:buClrTx/>
              <a:buSzPts val="1100"/>
              <a:buFontTx/>
              <a:buNone/>
              <a:tabLst/>
              <a:defRPr/>
            </a:pPr>
            <a:r>
              <a:rPr lang="en-US" sz="800" baseline="0" dirty="0" err="1" smtClean="0">
                <a:latin typeface="Calibri"/>
                <a:ea typeface="Calibri"/>
                <a:cs typeface="Calibri"/>
                <a:sym typeface="Calibri"/>
              </a:rPr>
              <a:t>Vttablet</a:t>
            </a:r>
            <a:r>
              <a:rPr lang="en-US" sz="800" baseline="0" dirty="0" smtClean="0">
                <a:latin typeface="Calibri"/>
                <a:ea typeface="Calibri"/>
                <a:cs typeface="Calibri"/>
                <a:sym typeface="Calibri"/>
              </a:rPr>
              <a:t> – shard proxy server provides connection pooling using Go’s concurrency support to a small pool of </a:t>
            </a:r>
            <a:r>
              <a:rPr lang="en-US" sz="800" baseline="0" dirty="0" err="1" smtClean="0">
                <a:latin typeface="Calibri"/>
                <a:ea typeface="Calibri"/>
                <a:cs typeface="Calibri"/>
                <a:sym typeface="Calibri"/>
              </a:rPr>
              <a:t>msyql</a:t>
            </a:r>
            <a:r>
              <a:rPr lang="en-US" sz="800" baseline="0" dirty="0" smtClean="0">
                <a:latin typeface="Calibri"/>
                <a:ea typeface="Calibri"/>
                <a:cs typeface="Calibri"/>
                <a:sym typeface="Calibri"/>
              </a:rPr>
              <a:t> conns, query sanitization, blacklisting, deduping, where clause on unbounded queries</a:t>
            </a:r>
            <a:endParaRPr lang="en" sz="800" dirty="0" smtClean="0">
              <a:latin typeface="Calibri"/>
              <a:ea typeface="Calibri"/>
              <a:cs typeface="Calibri"/>
              <a:sym typeface="Calibri"/>
            </a:endParaRPr>
          </a:p>
          <a:p>
            <a:pPr marL="0" lvl="0" indent="0" rtl="0">
              <a:lnSpc>
                <a:spcPct val="90000"/>
              </a:lnSpc>
              <a:spcBef>
                <a:spcPts val="0"/>
              </a:spcBef>
              <a:buNone/>
            </a:pPr>
            <a:r>
              <a:rPr lang="en-US" sz="800" baseline="0" dirty="0" err="1" smtClean="0">
                <a:latin typeface="Calibri"/>
                <a:ea typeface="Calibri"/>
                <a:cs typeface="Calibri"/>
                <a:sym typeface="Calibri"/>
              </a:rPr>
              <a:t>VTctld</a:t>
            </a:r>
            <a:r>
              <a:rPr lang="en-US" sz="800" baseline="0" dirty="0" smtClean="0">
                <a:latin typeface="Calibri"/>
                <a:ea typeface="Calibri"/>
                <a:cs typeface="Calibri"/>
                <a:sym typeface="Calibri"/>
              </a:rPr>
              <a:t> – provides web UI and performs all the cluster management work</a:t>
            </a:r>
          </a:p>
          <a:p>
            <a:pPr marL="0" lvl="0" indent="0" rtl="0">
              <a:lnSpc>
                <a:spcPct val="90000"/>
              </a:lnSpc>
              <a:spcBef>
                <a:spcPts val="0"/>
              </a:spcBef>
              <a:buNone/>
            </a:pPr>
            <a:r>
              <a:rPr lang="en-US" sz="800" baseline="0" dirty="0" smtClean="0">
                <a:latin typeface="Calibri"/>
                <a:ea typeface="Calibri"/>
                <a:cs typeface="Calibri"/>
                <a:sym typeface="Calibri"/>
              </a:rPr>
              <a:t>Orchestrator – watches </a:t>
            </a:r>
            <a:r>
              <a:rPr lang="en-US" sz="800" baseline="0" dirty="0" err="1" smtClean="0">
                <a:latin typeface="Calibri"/>
                <a:ea typeface="Calibri"/>
                <a:cs typeface="Calibri"/>
                <a:sym typeface="Calibri"/>
              </a:rPr>
              <a:t>mysqls</a:t>
            </a:r>
            <a:r>
              <a:rPr lang="en-US" sz="800" baseline="0" dirty="0" smtClean="0">
                <a:latin typeface="Calibri"/>
                <a:ea typeface="Calibri"/>
                <a:cs typeface="Calibri"/>
                <a:sym typeface="Calibri"/>
              </a:rPr>
              <a:t>, communicates </a:t>
            </a:r>
            <a:r>
              <a:rPr lang="en-US" sz="800" baseline="0" dirty="0" err="1" smtClean="0">
                <a:latin typeface="Calibri"/>
                <a:ea typeface="Calibri"/>
                <a:cs typeface="Calibri"/>
                <a:sym typeface="Calibri"/>
              </a:rPr>
              <a:t>VTctld</a:t>
            </a:r>
            <a:r>
              <a:rPr lang="en-US" sz="800" baseline="0" dirty="0" smtClean="0">
                <a:latin typeface="Calibri"/>
                <a:ea typeface="Calibri"/>
                <a:cs typeface="Calibri"/>
                <a:sym typeface="Calibri"/>
              </a:rPr>
              <a:t> which does </a:t>
            </a:r>
            <a:r>
              <a:rPr lang="en-US" sz="800" baseline="0" dirty="0" err="1" smtClean="0">
                <a:latin typeface="Calibri"/>
                <a:ea typeface="Calibri"/>
                <a:cs typeface="Calibri"/>
                <a:sym typeface="Calibri"/>
              </a:rPr>
              <a:t>reparenting</a:t>
            </a:r>
            <a:r>
              <a:rPr lang="en-US" sz="800" baseline="0" dirty="0" smtClean="0">
                <a:latin typeface="Calibri"/>
                <a:ea typeface="Calibri"/>
                <a:cs typeface="Calibri"/>
                <a:sym typeface="Calibri"/>
              </a:rPr>
              <a:t> of </a:t>
            </a:r>
            <a:r>
              <a:rPr lang="en-US" sz="800" baseline="0" dirty="0" err="1" smtClean="0">
                <a:latin typeface="Calibri"/>
                <a:ea typeface="Calibri"/>
                <a:cs typeface="Calibri"/>
                <a:sym typeface="Calibri"/>
              </a:rPr>
              <a:t>vttablets</a:t>
            </a:r>
            <a:r>
              <a:rPr lang="en-US" sz="800" baseline="0" dirty="0" smtClean="0">
                <a:latin typeface="Calibri"/>
                <a:ea typeface="Calibri"/>
                <a:cs typeface="Calibri"/>
                <a:sym typeface="Calibri"/>
              </a:rPr>
              <a:t/>
            </a:r>
            <a:br>
              <a:rPr lang="en-US" sz="800" baseline="0" dirty="0" smtClean="0">
                <a:latin typeface="Calibri"/>
                <a:ea typeface="Calibri"/>
                <a:cs typeface="Calibri"/>
                <a:sym typeface="Calibri"/>
              </a:rPr>
            </a:br>
            <a:r>
              <a:rPr lang="en-US" sz="800" baseline="0" dirty="0" err="1" smtClean="0">
                <a:latin typeface="Calibri"/>
                <a:ea typeface="Calibri"/>
                <a:cs typeface="Calibri"/>
                <a:sym typeface="Calibri"/>
              </a:rPr>
              <a:t>vtctl</a:t>
            </a:r>
            <a:r>
              <a:rPr lang="en-US" sz="800" baseline="0" dirty="0" smtClean="0">
                <a:latin typeface="Calibri"/>
                <a:ea typeface="Calibri"/>
                <a:cs typeface="Calibri"/>
                <a:sym typeface="Calibri"/>
              </a:rPr>
              <a:t> – command line for interacting with </a:t>
            </a:r>
            <a:r>
              <a:rPr lang="en-US" sz="800" baseline="0" dirty="0" err="1" smtClean="0">
                <a:latin typeface="Calibri"/>
                <a:ea typeface="Calibri"/>
                <a:cs typeface="Calibri"/>
                <a:sym typeface="Calibri"/>
              </a:rPr>
              <a:t>Vitess</a:t>
            </a:r>
            <a:r>
              <a:rPr lang="en-US" sz="800" baseline="0" dirty="0" smtClean="0">
                <a:latin typeface="Calibri"/>
                <a:ea typeface="Calibri"/>
                <a:cs typeface="Calibri"/>
                <a:sym typeface="Calibri"/>
              </a:rPr>
              <a:t> through topology server</a:t>
            </a:r>
            <a:br>
              <a:rPr lang="en-US" sz="800" baseline="0" dirty="0" smtClean="0">
                <a:latin typeface="Calibri"/>
                <a:ea typeface="Calibri"/>
                <a:cs typeface="Calibri"/>
                <a:sym typeface="Calibri"/>
              </a:rPr>
            </a:br>
            <a:r>
              <a:rPr lang="en-US" sz="800" dirty="0" smtClean="0">
                <a:latin typeface="Calibri"/>
                <a:ea typeface="Calibri"/>
                <a:cs typeface="Calibri"/>
                <a:sym typeface="Calibri"/>
              </a:rPr>
              <a:t/>
            </a:r>
            <a:br>
              <a:rPr lang="en-US" sz="800" dirty="0" smtClean="0">
                <a:latin typeface="Calibri"/>
                <a:ea typeface="Calibri"/>
                <a:cs typeface="Calibri"/>
                <a:sym typeface="Calibri"/>
              </a:rPr>
            </a:br>
            <a:r>
              <a:rPr lang="en" sz="800" dirty="0" smtClean="0">
                <a:latin typeface="Calibri"/>
                <a:ea typeface="Calibri"/>
                <a:cs typeface="Calibri"/>
                <a:sym typeface="Calibri"/>
              </a:rPr>
              <a:t>Topology </a:t>
            </a:r>
            <a:r>
              <a:rPr lang="en" sz="800" dirty="0">
                <a:latin typeface="Calibri"/>
                <a:ea typeface="Calibri"/>
                <a:cs typeface="Calibri"/>
                <a:sym typeface="Calibri"/>
              </a:rPr>
              <a:t>Server</a:t>
            </a:r>
          </a:p>
          <a:p>
            <a:pPr marL="457200" marR="0" lvl="0" indent="-279400" algn="l" defTabSz="914400" rtl="0" eaLnBrk="1" fontAlgn="auto" latinLnBrk="0" hangingPunct="1">
              <a:lnSpc>
                <a:spcPct val="90000"/>
              </a:lnSpc>
              <a:spcBef>
                <a:spcPts val="0"/>
              </a:spcBef>
              <a:spcAft>
                <a:spcPts val="0"/>
              </a:spcAft>
              <a:buClrTx/>
              <a:buSzPts val="800"/>
              <a:buFont typeface="Calibri"/>
              <a:buChar char="●"/>
              <a:tabLst/>
              <a:defRPr/>
            </a:pPr>
            <a:r>
              <a:rPr lang="en-US" sz="800" dirty="0" smtClean="0">
                <a:latin typeface="Calibri"/>
                <a:ea typeface="Calibri"/>
                <a:cs typeface="Calibri"/>
                <a:sym typeface="Calibri"/>
              </a:rPr>
              <a:t>Service/lens</a:t>
            </a:r>
            <a:r>
              <a:rPr lang="en-US" sz="800" baseline="0" dirty="0" smtClean="0">
                <a:latin typeface="Calibri"/>
                <a:ea typeface="Calibri"/>
                <a:cs typeface="Calibri"/>
                <a:sym typeface="Calibri"/>
              </a:rPr>
              <a:t> to </a:t>
            </a:r>
            <a:r>
              <a:rPr lang="en-US" sz="800" baseline="0" dirty="0" err="1" smtClean="0">
                <a:latin typeface="Calibri"/>
                <a:ea typeface="Calibri"/>
                <a:cs typeface="Calibri"/>
                <a:sym typeface="Calibri"/>
              </a:rPr>
              <a:t>etcd</a:t>
            </a:r>
            <a:r>
              <a:rPr lang="en-US" sz="800" baseline="0" dirty="0" smtClean="0">
                <a:latin typeface="Calibri"/>
                <a:ea typeface="Calibri"/>
                <a:cs typeface="Calibri"/>
                <a:sym typeface="Calibri"/>
              </a:rPr>
              <a:t>, </a:t>
            </a:r>
            <a:r>
              <a:rPr lang="en" sz="800" dirty="0" smtClean="0">
                <a:latin typeface="Calibri"/>
                <a:ea typeface="Calibri"/>
                <a:cs typeface="Calibri"/>
                <a:sym typeface="Calibri"/>
              </a:rPr>
              <a:t>Stores </a:t>
            </a:r>
            <a:r>
              <a:rPr lang="en" sz="800" dirty="0">
                <a:latin typeface="Calibri"/>
                <a:ea typeface="Calibri"/>
                <a:cs typeface="Calibri"/>
                <a:sym typeface="Calibri"/>
              </a:rPr>
              <a:t>coordination </a:t>
            </a:r>
            <a:r>
              <a:rPr lang="en" sz="800" dirty="0" smtClean="0">
                <a:latin typeface="Calibri"/>
                <a:ea typeface="Calibri"/>
                <a:cs typeface="Calibri"/>
                <a:sym typeface="Calibri"/>
              </a:rPr>
              <a:t>data</a:t>
            </a:r>
            <a:r>
              <a:rPr lang="en-US" sz="800" dirty="0" smtClean="0">
                <a:latin typeface="Calibri"/>
                <a:ea typeface="Calibri"/>
                <a:cs typeface="Calibri"/>
                <a:sym typeface="Calibri"/>
              </a:rPr>
              <a:t> - </a:t>
            </a:r>
            <a:r>
              <a:rPr lang="en" sz="800" dirty="0" smtClean="0">
                <a:latin typeface="Calibri"/>
                <a:ea typeface="Calibri"/>
                <a:cs typeface="Calibri"/>
                <a:sym typeface="Calibri"/>
              </a:rPr>
              <a:t>used for initial discovery of what is there</a:t>
            </a:r>
            <a:endParaRPr lang="en-US" sz="800" dirty="0" smtClean="0">
              <a:latin typeface="Calibri"/>
              <a:ea typeface="Calibri"/>
              <a:cs typeface="Calibri"/>
              <a:sym typeface="Calibri"/>
            </a:endParaRPr>
          </a:p>
          <a:p>
            <a:pPr marL="457200" lvl="0" indent="-279400" rtl="0">
              <a:lnSpc>
                <a:spcPct val="90000"/>
              </a:lnSpc>
              <a:spcBef>
                <a:spcPts val="0"/>
              </a:spcBef>
              <a:spcAft>
                <a:spcPts val="0"/>
              </a:spcAft>
              <a:buSzPts val="800"/>
              <a:buFont typeface="Calibri"/>
              <a:buChar char="●"/>
            </a:pPr>
            <a:r>
              <a:rPr lang="en-US" sz="800" dirty="0" smtClean="0">
                <a:latin typeface="Calibri"/>
                <a:ea typeface="Calibri"/>
                <a:cs typeface="Calibri"/>
                <a:sym typeface="Calibri"/>
              </a:rPr>
              <a:t>contains</a:t>
            </a:r>
            <a:r>
              <a:rPr lang="en-US" sz="800" baseline="0" dirty="0" smtClean="0">
                <a:latin typeface="Calibri"/>
                <a:ea typeface="Calibri"/>
                <a:cs typeface="Calibri"/>
                <a:sym typeface="Calibri"/>
              </a:rPr>
              <a:t> </a:t>
            </a:r>
            <a:r>
              <a:rPr lang="en-US" sz="800" baseline="0" dirty="0" err="1" smtClean="0">
                <a:latin typeface="Calibri"/>
                <a:ea typeface="Calibri"/>
                <a:cs typeface="Calibri"/>
                <a:sym typeface="Calibri"/>
              </a:rPr>
              <a:t>keyspace</a:t>
            </a:r>
            <a:r>
              <a:rPr lang="en-US" sz="800" baseline="0" dirty="0" smtClean="0">
                <a:latin typeface="Calibri"/>
                <a:ea typeface="Calibri"/>
                <a:cs typeface="Calibri"/>
                <a:sym typeface="Calibri"/>
              </a:rPr>
              <a:t> graph used to determine which shards to use for a given </a:t>
            </a:r>
            <a:r>
              <a:rPr lang="en-US" sz="800" baseline="0" dirty="0" err="1" smtClean="0">
                <a:latin typeface="Calibri"/>
                <a:ea typeface="Calibri"/>
                <a:cs typeface="Calibri"/>
                <a:sym typeface="Calibri"/>
              </a:rPr>
              <a:t>keyspace</a:t>
            </a:r>
            <a:r>
              <a:rPr lang="en-US" sz="800" baseline="0" dirty="0" smtClean="0">
                <a:latin typeface="Calibri"/>
                <a:ea typeface="Calibri"/>
                <a:cs typeface="Calibri"/>
                <a:sym typeface="Calibri"/>
              </a:rPr>
              <a:t>, cell, and tablet type</a:t>
            </a:r>
            <a:endParaRPr lang="en" sz="800" dirty="0">
              <a:latin typeface="Calibri"/>
              <a:ea typeface="Calibri"/>
              <a:cs typeface="Calibri"/>
              <a:sym typeface="Calibri"/>
            </a:endParaRPr>
          </a:p>
          <a:p>
            <a:pPr marL="0" lvl="0" indent="0" rtl="0">
              <a:lnSpc>
                <a:spcPct val="90000"/>
              </a:lnSpc>
              <a:spcBef>
                <a:spcPts val="0"/>
              </a:spcBef>
              <a:buNone/>
            </a:pPr>
            <a:endParaRPr sz="800" dirty="0">
              <a:latin typeface="Calibri"/>
              <a:ea typeface="Calibri"/>
              <a:cs typeface="Calibri"/>
              <a:sym typeface="Calibri"/>
            </a:endParaRPr>
          </a:p>
          <a:p>
            <a:pPr marL="0" lvl="0" indent="0" rtl="0">
              <a:lnSpc>
                <a:spcPct val="90000"/>
              </a:lnSpc>
              <a:spcBef>
                <a:spcPts val="0"/>
              </a:spcBef>
              <a:buNone/>
            </a:pPr>
            <a:r>
              <a:rPr lang="en" sz="800" dirty="0" err="1">
                <a:latin typeface="Calibri"/>
                <a:ea typeface="Calibri"/>
                <a:cs typeface="Calibri"/>
                <a:sym typeface="Calibri"/>
              </a:rPr>
              <a:t>Vtgate</a:t>
            </a:r>
            <a:endParaRPr lang="en" sz="800" dirty="0">
              <a:latin typeface="Calibri"/>
              <a:ea typeface="Calibri"/>
              <a:cs typeface="Calibri"/>
              <a:sym typeface="Calibri"/>
            </a:endParaRPr>
          </a:p>
          <a:p>
            <a:pPr marL="457200" lvl="0" indent="-279400" rtl="0">
              <a:lnSpc>
                <a:spcPct val="90000"/>
              </a:lnSpc>
              <a:spcBef>
                <a:spcPts val="0"/>
              </a:spcBef>
              <a:spcAft>
                <a:spcPts val="0"/>
              </a:spcAft>
              <a:buSzPts val="800"/>
              <a:buFont typeface="Calibri"/>
              <a:buChar char="●"/>
            </a:pPr>
            <a:r>
              <a:rPr lang="en-US" sz="800" dirty="0" smtClean="0">
                <a:latin typeface="Calibri"/>
                <a:ea typeface="Calibri"/>
                <a:cs typeface="Calibri"/>
                <a:sym typeface="Calibri"/>
              </a:rPr>
              <a:t>A lightweight proxy</a:t>
            </a:r>
            <a:r>
              <a:rPr lang="en-US" sz="800" baseline="0" dirty="0" smtClean="0">
                <a:latin typeface="Calibri"/>
                <a:ea typeface="Calibri"/>
                <a:cs typeface="Calibri"/>
                <a:sym typeface="Calibri"/>
              </a:rPr>
              <a:t> </a:t>
            </a:r>
            <a:r>
              <a:rPr lang="en" sz="800" dirty="0" smtClean="0">
                <a:latin typeface="Calibri"/>
                <a:ea typeface="Calibri"/>
                <a:cs typeface="Calibri"/>
                <a:sym typeface="Calibri"/>
              </a:rPr>
              <a:t>the </a:t>
            </a:r>
            <a:r>
              <a:rPr lang="en" sz="800" dirty="0">
                <a:latin typeface="Calibri"/>
                <a:ea typeface="Calibri"/>
                <a:cs typeface="Calibri"/>
                <a:sym typeface="Calibri"/>
              </a:rPr>
              <a:t>client/application talks to. </a:t>
            </a:r>
          </a:p>
          <a:p>
            <a:pPr marL="457200" lvl="0" indent="-279400" rtl="0">
              <a:lnSpc>
                <a:spcPct val="90000"/>
              </a:lnSpc>
              <a:spcBef>
                <a:spcPts val="0"/>
              </a:spcBef>
              <a:spcAft>
                <a:spcPts val="0"/>
              </a:spcAft>
              <a:buSzPts val="800"/>
              <a:buFont typeface="Calibri"/>
              <a:buChar char="●"/>
            </a:pPr>
            <a:r>
              <a:rPr lang="en-US" sz="800" dirty="0" smtClean="0">
                <a:latin typeface="Calibri"/>
                <a:ea typeface="Calibri"/>
                <a:cs typeface="Calibri"/>
                <a:sym typeface="Calibri"/>
              </a:rPr>
              <a:t>Using the</a:t>
            </a:r>
            <a:r>
              <a:rPr lang="en-US" sz="800" baseline="0" dirty="0" smtClean="0">
                <a:latin typeface="Calibri"/>
                <a:ea typeface="Calibri"/>
                <a:cs typeface="Calibri"/>
                <a:sym typeface="Calibri"/>
              </a:rPr>
              <a:t> </a:t>
            </a:r>
            <a:r>
              <a:rPr lang="en-US" sz="800" baseline="0" dirty="0" err="1" smtClean="0">
                <a:latin typeface="Calibri"/>
                <a:ea typeface="Calibri"/>
                <a:cs typeface="Calibri"/>
                <a:sym typeface="Calibri"/>
              </a:rPr>
              <a:t>sharding</a:t>
            </a:r>
            <a:r>
              <a:rPr lang="en-US" sz="800" baseline="0" dirty="0" smtClean="0">
                <a:latin typeface="Calibri"/>
                <a:ea typeface="Calibri"/>
                <a:cs typeface="Calibri"/>
                <a:sym typeface="Calibri"/>
              </a:rPr>
              <a:t> scheme, availability of </a:t>
            </a:r>
            <a:r>
              <a:rPr lang="en-US" sz="800" baseline="0" dirty="0" err="1" smtClean="0">
                <a:latin typeface="Calibri"/>
                <a:ea typeface="Calibri"/>
                <a:cs typeface="Calibri"/>
                <a:sym typeface="Calibri"/>
              </a:rPr>
              <a:t>VTtablets</a:t>
            </a:r>
            <a:r>
              <a:rPr lang="en-US" sz="800" baseline="0" dirty="0" smtClean="0">
                <a:latin typeface="Calibri"/>
                <a:ea typeface="Calibri"/>
                <a:cs typeface="Calibri"/>
                <a:sym typeface="Calibri"/>
              </a:rPr>
              <a:t> and underlying </a:t>
            </a:r>
            <a:r>
              <a:rPr lang="en-US" sz="800" baseline="0" dirty="0" err="1" smtClean="0">
                <a:latin typeface="Calibri"/>
                <a:ea typeface="Calibri"/>
                <a:cs typeface="Calibri"/>
                <a:sym typeface="Calibri"/>
              </a:rPr>
              <a:t>mysqlds</a:t>
            </a:r>
            <a:r>
              <a:rPr lang="en-US" sz="800" baseline="0" dirty="0" smtClean="0">
                <a:latin typeface="Calibri"/>
                <a:ea typeface="Calibri"/>
                <a:cs typeface="Calibri"/>
                <a:sym typeface="Calibri"/>
              </a:rPr>
              <a:t>, r</a:t>
            </a:r>
            <a:r>
              <a:rPr lang="en" sz="800" dirty="0" err="1" smtClean="0">
                <a:latin typeface="Calibri"/>
                <a:ea typeface="Calibri"/>
                <a:cs typeface="Calibri"/>
                <a:sym typeface="Calibri"/>
              </a:rPr>
              <a:t>outes</a:t>
            </a:r>
            <a:r>
              <a:rPr lang="en" sz="800" dirty="0" smtClean="0">
                <a:latin typeface="Calibri"/>
                <a:ea typeface="Calibri"/>
                <a:cs typeface="Calibri"/>
                <a:sym typeface="Calibri"/>
              </a:rPr>
              <a:t> </a:t>
            </a:r>
            <a:r>
              <a:rPr lang="en" sz="800" dirty="0">
                <a:latin typeface="Calibri"/>
                <a:ea typeface="Calibri"/>
                <a:cs typeface="Calibri"/>
                <a:sym typeface="Calibri"/>
              </a:rPr>
              <a:t>each client query to </a:t>
            </a:r>
            <a:r>
              <a:rPr lang="en" sz="800" dirty="0" err="1">
                <a:latin typeface="Calibri"/>
                <a:ea typeface="Calibri"/>
                <a:cs typeface="Calibri"/>
                <a:sym typeface="Calibri"/>
              </a:rPr>
              <a:t>vttablet</a:t>
            </a:r>
            <a:r>
              <a:rPr lang="en" sz="800" dirty="0">
                <a:latin typeface="Calibri"/>
                <a:ea typeface="Calibri"/>
                <a:cs typeface="Calibri"/>
                <a:sym typeface="Calibri"/>
              </a:rPr>
              <a:t>(s)</a:t>
            </a:r>
          </a:p>
          <a:p>
            <a:pPr marL="457200" lvl="0" indent="-279400" rtl="0">
              <a:lnSpc>
                <a:spcPct val="90000"/>
              </a:lnSpc>
              <a:spcBef>
                <a:spcPts val="0"/>
              </a:spcBef>
              <a:spcAft>
                <a:spcPts val="0"/>
              </a:spcAft>
              <a:buSzPts val="800"/>
              <a:buFont typeface="Calibri"/>
              <a:buChar char="●"/>
            </a:pPr>
            <a:r>
              <a:rPr lang="en" sz="800" dirty="0" smtClean="0">
                <a:latin typeface="Calibri"/>
                <a:ea typeface="Calibri"/>
                <a:cs typeface="Calibri"/>
                <a:sym typeface="Calibri"/>
              </a:rPr>
              <a:t>A </a:t>
            </a:r>
            <a:r>
              <a:rPr lang="en" sz="800" dirty="0">
                <a:latin typeface="Calibri"/>
                <a:ea typeface="Calibri"/>
                <a:cs typeface="Calibri"/>
                <a:sym typeface="Calibri"/>
              </a:rPr>
              <a:t>service distributes connections to a pool of </a:t>
            </a:r>
            <a:r>
              <a:rPr lang="en" sz="800" dirty="0" err="1">
                <a:latin typeface="Calibri"/>
                <a:ea typeface="Calibri"/>
                <a:cs typeface="Calibri"/>
                <a:sym typeface="Calibri"/>
              </a:rPr>
              <a:t>vtgate</a:t>
            </a:r>
            <a:r>
              <a:rPr lang="en" sz="800" dirty="0">
                <a:latin typeface="Calibri"/>
                <a:ea typeface="Calibri"/>
                <a:cs typeface="Calibri"/>
                <a:sym typeface="Calibri"/>
              </a:rPr>
              <a:t> pods</a:t>
            </a:r>
          </a:p>
          <a:p>
            <a:pPr marL="457200" lvl="0" indent="-279400" rtl="0">
              <a:spcBef>
                <a:spcPts val="0"/>
              </a:spcBef>
              <a:buSzPts val="800"/>
              <a:buFont typeface="Calibri"/>
              <a:buChar char="●"/>
            </a:pPr>
            <a:r>
              <a:rPr lang="en" sz="800" dirty="0">
                <a:latin typeface="Calibri"/>
                <a:ea typeface="Calibri"/>
                <a:cs typeface="Calibri"/>
                <a:sym typeface="Calibri"/>
              </a:rPr>
              <a:t>Will break up the query into smaller parts if necessary for being sent to different </a:t>
            </a:r>
            <a:r>
              <a:rPr lang="en" sz="800" dirty="0" err="1">
                <a:latin typeface="Calibri"/>
                <a:ea typeface="Calibri"/>
                <a:cs typeface="Calibri"/>
                <a:sym typeface="Calibri"/>
              </a:rPr>
              <a:t>vtablets</a:t>
            </a:r>
            <a:r>
              <a:rPr lang="en" sz="800" dirty="0">
                <a:latin typeface="Calibri"/>
                <a:ea typeface="Calibri"/>
                <a:cs typeface="Calibri"/>
                <a:sym typeface="Calibri"/>
              </a:rPr>
              <a:t> - routing - interacting with topology, select count(*) will consolidate from other </a:t>
            </a:r>
            <a:r>
              <a:rPr lang="en" sz="800" dirty="0" err="1">
                <a:latin typeface="Calibri"/>
                <a:ea typeface="Calibri"/>
                <a:cs typeface="Calibri"/>
                <a:sym typeface="Calibri"/>
              </a:rPr>
              <a:t>vttablets</a:t>
            </a:r>
            <a:r>
              <a:rPr lang="en" sz="800" dirty="0">
                <a:latin typeface="Calibri"/>
                <a:ea typeface="Calibri"/>
                <a:cs typeface="Calibri"/>
                <a:sym typeface="Calibri"/>
              </a:rPr>
              <a:t> </a:t>
            </a:r>
          </a:p>
          <a:p>
            <a:pPr marL="0" lvl="0" indent="0" rtl="0">
              <a:lnSpc>
                <a:spcPct val="90000"/>
              </a:lnSpc>
              <a:spcBef>
                <a:spcPts val="0"/>
              </a:spcBef>
              <a:buNone/>
            </a:pPr>
            <a:endParaRPr sz="800" dirty="0">
              <a:latin typeface="Calibri"/>
              <a:ea typeface="Calibri"/>
              <a:cs typeface="Calibri"/>
              <a:sym typeface="Calibri"/>
            </a:endParaRPr>
          </a:p>
          <a:p>
            <a:pPr marL="0" lvl="0" indent="0" rtl="0">
              <a:lnSpc>
                <a:spcPct val="90000"/>
              </a:lnSpc>
              <a:spcBef>
                <a:spcPts val="0"/>
              </a:spcBef>
              <a:buNone/>
            </a:pPr>
            <a:r>
              <a:rPr lang="en" sz="800" dirty="0" err="1">
                <a:latin typeface="Calibri"/>
                <a:ea typeface="Calibri"/>
                <a:cs typeface="Calibri"/>
                <a:sym typeface="Calibri"/>
              </a:rPr>
              <a:t>Vtablet</a:t>
            </a:r>
            <a:endParaRPr lang="en" sz="800" dirty="0">
              <a:latin typeface="Calibri"/>
              <a:ea typeface="Calibri"/>
              <a:cs typeface="Calibri"/>
              <a:sym typeface="Calibri"/>
            </a:endParaRPr>
          </a:p>
          <a:p>
            <a:pPr marL="457200" lvl="0" indent="-279400" rtl="0">
              <a:lnSpc>
                <a:spcPct val="90000"/>
              </a:lnSpc>
              <a:spcBef>
                <a:spcPts val="0"/>
              </a:spcBef>
              <a:spcAft>
                <a:spcPts val="0"/>
              </a:spcAft>
              <a:buSzPts val="800"/>
              <a:buFont typeface="Calibri"/>
              <a:buChar char="●"/>
            </a:pPr>
            <a:r>
              <a:rPr lang="en" sz="800" dirty="0">
                <a:latin typeface="Calibri"/>
                <a:ea typeface="Calibri"/>
                <a:cs typeface="Calibri"/>
                <a:sym typeface="Calibri"/>
              </a:rPr>
              <a:t>Shard proxy </a:t>
            </a:r>
            <a:r>
              <a:rPr lang="en" sz="800" dirty="0" smtClean="0">
                <a:latin typeface="Calibri"/>
                <a:ea typeface="Calibri"/>
                <a:cs typeface="Calibri"/>
                <a:sym typeface="Calibri"/>
              </a:rPr>
              <a:t>server </a:t>
            </a:r>
            <a:r>
              <a:rPr lang="en" sz="800" dirty="0">
                <a:latin typeface="Calibri"/>
                <a:ea typeface="Calibri"/>
                <a:cs typeface="Calibri"/>
                <a:sym typeface="Calibri"/>
              </a:rPr>
              <a:t>in front of the </a:t>
            </a:r>
            <a:r>
              <a:rPr lang="en" sz="800" dirty="0" err="1">
                <a:latin typeface="Calibri"/>
                <a:ea typeface="Calibri"/>
                <a:cs typeface="Calibri"/>
                <a:sym typeface="Calibri"/>
              </a:rPr>
              <a:t>mysql</a:t>
            </a:r>
            <a:r>
              <a:rPr lang="en" sz="800" dirty="0">
                <a:latin typeface="Calibri"/>
                <a:ea typeface="Calibri"/>
                <a:cs typeface="Calibri"/>
                <a:sym typeface="Calibri"/>
              </a:rPr>
              <a:t> database. </a:t>
            </a:r>
          </a:p>
          <a:p>
            <a:pPr marL="457200" lvl="0" indent="-279400" rtl="0">
              <a:spcBef>
                <a:spcPts val="0"/>
              </a:spcBef>
              <a:buSzPts val="800"/>
              <a:buFont typeface="Calibri"/>
              <a:buChar char="●"/>
            </a:pPr>
            <a:r>
              <a:rPr lang="en" sz="800" dirty="0" smtClean="0">
                <a:latin typeface="Calibri"/>
                <a:ea typeface="Calibri"/>
                <a:cs typeface="Calibri"/>
                <a:sym typeface="Calibri"/>
              </a:rPr>
              <a:t>connection </a:t>
            </a:r>
            <a:r>
              <a:rPr lang="en" sz="800" dirty="0">
                <a:latin typeface="Calibri"/>
                <a:ea typeface="Calibri"/>
                <a:cs typeface="Calibri"/>
                <a:sym typeface="Calibri"/>
              </a:rPr>
              <a:t>pooling, maximizes throughput</a:t>
            </a:r>
          </a:p>
          <a:p>
            <a:pPr marL="457200" lvl="0" indent="-279400" rtl="0">
              <a:spcBef>
                <a:spcPts val="0"/>
              </a:spcBef>
              <a:buSzPts val="800"/>
              <a:buFont typeface="Calibri"/>
              <a:buChar char="●"/>
            </a:pPr>
            <a:r>
              <a:rPr lang="en" sz="800" dirty="0">
                <a:latin typeface="Calibri"/>
                <a:ea typeface="Calibri"/>
                <a:cs typeface="Calibri"/>
                <a:sym typeface="Calibri"/>
              </a:rPr>
              <a:t>Query deduping</a:t>
            </a:r>
          </a:p>
          <a:p>
            <a:pPr marL="457200" lvl="0" indent="-279400" rtl="0">
              <a:spcBef>
                <a:spcPts val="0"/>
              </a:spcBef>
              <a:spcAft>
                <a:spcPts val="0"/>
              </a:spcAft>
              <a:buSzPts val="800"/>
              <a:buFont typeface="Calibri"/>
              <a:buChar char="●"/>
            </a:pPr>
            <a:r>
              <a:rPr lang="en" sz="800" dirty="0">
                <a:latin typeface="Calibri"/>
                <a:ea typeface="Calibri"/>
                <a:cs typeface="Calibri"/>
                <a:sym typeface="Calibri"/>
              </a:rPr>
              <a:t>Will rewrite queries based on various rules</a:t>
            </a:r>
          </a:p>
          <a:p>
            <a:pPr marL="914400" lvl="1" indent="-279400" rtl="0">
              <a:spcBef>
                <a:spcPts val="0"/>
              </a:spcBef>
              <a:spcAft>
                <a:spcPts val="0"/>
              </a:spcAft>
              <a:buSzPts val="800"/>
              <a:buFont typeface="Calibri"/>
              <a:buChar char="○"/>
            </a:pPr>
            <a:r>
              <a:rPr lang="en" sz="800" dirty="0">
                <a:latin typeface="Calibri"/>
                <a:ea typeface="Calibri"/>
                <a:cs typeface="Calibri"/>
                <a:sym typeface="Calibri"/>
              </a:rPr>
              <a:t>adding a limit clause unbounded</a:t>
            </a:r>
          </a:p>
          <a:p>
            <a:pPr marL="914400" lvl="1" indent="-279400" rtl="0">
              <a:spcBef>
                <a:spcPts val="0"/>
              </a:spcBef>
              <a:spcAft>
                <a:spcPts val="0"/>
              </a:spcAft>
              <a:buSzPts val="800"/>
              <a:buFont typeface="Calibri"/>
              <a:buChar char="○"/>
            </a:pPr>
            <a:r>
              <a:rPr lang="en" sz="800" dirty="0">
                <a:latin typeface="Calibri"/>
                <a:ea typeface="Calibri"/>
                <a:cs typeface="Calibri"/>
                <a:sym typeface="Calibri"/>
              </a:rPr>
              <a:t>rewriting certain writes/updates</a:t>
            </a:r>
          </a:p>
          <a:p>
            <a:pPr marL="914400" lvl="1" indent="-279400" rtl="0">
              <a:spcBef>
                <a:spcPts val="0"/>
              </a:spcBef>
              <a:spcAft>
                <a:spcPts val="0"/>
              </a:spcAft>
              <a:buSzPts val="800"/>
              <a:buFont typeface="Calibri"/>
              <a:buChar char="○"/>
            </a:pPr>
            <a:r>
              <a:rPr lang="en" sz="800" dirty="0">
                <a:latin typeface="Calibri"/>
                <a:ea typeface="Calibri"/>
                <a:cs typeface="Calibri"/>
                <a:sym typeface="Calibri"/>
              </a:rPr>
              <a:t>certain statement-based replication statements</a:t>
            </a:r>
          </a:p>
          <a:p>
            <a:pPr marL="914400" lvl="1" indent="-279400" rtl="0">
              <a:spcBef>
                <a:spcPts val="0"/>
              </a:spcBef>
              <a:spcAft>
                <a:spcPts val="0"/>
              </a:spcAft>
              <a:buSzPts val="800"/>
              <a:buFont typeface="Calibri"/>
              <a:buChar char="○"/>
            </a:pPr>
            <a:r>
              <a:rPr lang="en" sz="800" dirty="0">
                <a:latin typeface="Calibri"/>
                <a:ea typeface="Calibri"/>
                <a:cs typeface="Calibri"/>
                <a:sym typeface="Calibri"/>
              </a:rPr>
              <a:t>protects </a:t>
            </a:r>
            <a:r>
              <a:rPr lang="en" sz="800" dirty="0" err="1">
                <a:latin typeface="Calibri"/>
                <a:ea typeface="Calibri"/>
                <a:cs typeface="Calibri"/>
                <a:sym typeface="Calibri"/>
              </a:rPr>
              <a:t>mysql</a:t>
            </a:r>
            <a:r>
              <a:rPr lang="en" sz="800" dirty="0">
                <a:latin typeface="Calibri"/>
                <a:ea typeface="Calibri"/>
                <a:cs typeface="Calibri"/>
                <a:sym typeface="Calibri"/>
              </a:rPr>
              <a:t> from harmful queries, most protection code here</a:t>
            </a:r>
          </a:p>
          <a:p>
            <a:pPr marL="457200" lvl="0" indent="-279400" rtl="0">
              <a:spcBef>
                <a:spcPts val="0"/>
              </a:spcBef>
              <a:buSzPts val="800"/>
              <a:buFont typeface="Calibri"/>
              <a:buChar char="●"/>
            </a:pPr>
            <a:r>
              <a:rPr lang="en" sz="800" dirty="0">
                <a:latin typeface="Calibri"/>
                <a:ea typeface="Calibri"/>
                <a:cs typeface="Calibri"/>
                <a:sym typeface="Calibri"/>
              </a:rPr>
              <a:t>initiates tasks that </a:t>
            </a:r>
            <a:r>
              <a:rPr lang="en" sz="800" dirty="0" err="1">
                <a:latin typeface="Calibri"/>
                <a:ea typeface="Calibri"/>
                <a:cs typeface="Calibri"/>
                <a:sym typeface="Calibri"/>
              </a:rPr>
              <a:t>vtctl</a:t>
            </a:r>
            <a:r>
              <a:rPr lang="en" sz="800" dirty="0">
                <a:latin typeface="Calibri"/>
                <a:ea typeface="Calibri"/>
                <a:cs typeface="Calibri"/>
                <a:sym typeface="Calibri"/>
              </a:rPr>
              <a:t> initiates</a:t>
            </a:r>
          </a:p>
          <a:p>
            <a:pPr marL="457200" lvl="0" indent="-279400" rtl="0">
              <a:spcBef>
                <a:spcPts val="0"/>
              </a:spcBef>
              <a:buSzPts val="800"/>
              <a:buFont typeface="Calibri"/>
              <a:buChar char="●"/>
            </a:pPr>
            <a:r>
              <a:rPr lang="en" sz="800" dirty="0">
                <a:latin typeface="Calibri"/>
                <a:ea typeface="Calibri"/>
                <a:cs typeface="Calibri"/>
                <a:sym typeface="Calibri"/>
              </a:rPr>
              <a:t>- provides streaming services used for filtered replication and data exports</a:t>
            </a:r>
          </a:p>
          <a:p>
            <a:pPr marL="457200" lvl="0" indent="-279400" rtl="0">
              <a:spcBef>
                <a:spcPts val="0"/>
              </a:spcBef>
              <a:spcAft>
                <a:spcPts val="0"/>
              </a:spcAft>
              <a:buSzPts val="800"/>
              <a:buFont typeface="Calibri"/>
              <a:buChar char="●"/>
            </a:pPr>
            <a:r>
              <a:rPr lang="en" sz="800" dirty="0" err="1">
                <a:latin typeface="Calibri"/>
                <a:ea typeface="Calibri"/>
                <a:cs typeface="Calibri"/>
                <a:sym typeface="Calibri"/>
              </a:rPr>
              <a:t>Vtgate</a:t>
            </a:r>
            <a:r>
              <a:rPr lang="en" sz="800" dirty="0">
                <a:latin typeface="Calibri"/>
                <a:ea typeface="Calibri"/>
                <a:cs typeface="Calibri"/>
                <a:sym typeface="Calibri"/>
              </a:rPr>
              <a:t> otherwise uses direct connection from </a:t>
            </a:r>
            <a:r>
              <a:rPr lang="en" sz="800" dirty="0" err="1">
                <a:latin typeface="Calibri"/>
                <a:ea typeface="Calibri"/>
                <a:cs typeface="Calibri"/>
                <a:sym typeface="Calibri"/>
              </a:rPr>
              <a:t>vttablet</a:t>
            </a:r>
            <a:r>
              <a:rPr lang="en" sz="800" dirty="0">
                <a:latin typeface="Calibri"/>
                <a:ea typeface="Calibri"/>
                <a:cs typeface="Calibri"/>
                <a:sym typeface="Calibri"/>
              </a:rPr>
              <a:t> relying on health check from </a:t>
            </a:r>
            <a:r>
              <a:rPr lang="en" sz="800" dirty="0" err="1">
                <a:latin typeface="Calibri"/>
                <a:ea typeface="Calibri"/>
                <a:cs typeface="Calibri"/>
                <a:sym typeface="Calibri"/>
              </a:rPr>
              <a:t>vttablet</a:t>
            </a:r>
            <a:endParaRPr lang="en" sz="800" dirty="0">
              <a:latin typeface="Calibri"/>
              <a:ea typeface="Calibri"/>
              <a:cs typeface="Calibri"/>
              <a:sym typeface="Calibri"/>
            </a:endParaRPr>
          </a:p>
          <a:p>
            <a:pPr marL="457200" lvl="0" indent="-279400" rtl="0">
              <a:spcBef>
                <a:spcPts val="0"/>
              </a:spcBef>
              <a:buSzPts val="800"/>
              <a:buFont typeface="Calibri"/>
              <a:buChar char="●"/>
            </a:pPr>
            <a:r>
              <a:rPr lang="en" sz="800" dirty="0">
                <a:latin typeface="Calibri"/>
                <a:ea typeface="Calibri"/>
                <a:cs typeface="Calibri"/>
                <a:sym typeface="Calibri"/>
              </a:rPr>
              <a:t>When new </a:t>
            </a:r>
            <a:r>
              <a:rPr lang="en" sz="800" dirty="0" err="1">
                <a:latin typeface="Calibri"/>
                <a:ea typeface="Calibri"/>
                <a:cs typeface="Calibri"/>
                <a:sym typeface="Calibri"/>
              </a:rPr>
              <a:t>vttablet</a:t>
            </a:r>
            <a:r>
              <a:rPr lang="en" sz="800" dirty="0">
                <a:latin typeface="Calibri"/>
                <a:ea typeface="Calibri"/>
                <a:cs typeface="Calibri"/>
                <a:sym typeface="Calibri"/>
              </a:rPr>
              <a:t> becomes master it will tell all </a:t>
            </a:r>
            <a:r>
              <a:rPr lang="en" sz="800" dirty="0" err="1">
                <a:latin typeface="Calibri"/>
                <a:ea typeface="Calibri"/>
                <a:cs typeface="Calibri"/>
                <a:sym typeface="Calibri"/>
              </a:rPr>
              <a:t>vtgates</a:t>
            </a:r>
            <a:r>
              <a:rPr lang="en" sz="800" dirty="0">
                <a:latin typeface="Calibri"/>
                <a:ea typeface="Calibri"/>
                <a:cs typeface="Calibri"/>
                <a:sym typeface="Calibri"/>
              </a:rPr>
              <a:t> that it is the master</a:t>
            </a:r>
            <a:br>
              <a:rPr lang="en" sz="800" dirty="0">
                <a:latin typeface="Calibri"/>
                <a:ea typeface="Calibri"/>
                <a:cs typeface="Calibri"/>
                <a:sym typeface="Calibri"/>
              </a:rPr>
            </a:br>
            <a:endParaRPr lang="en" sz="800" dirty="0">
              <a:latin typeface="Calibri"/>
              <a:ea typeface="Calibri"/>
              <a:cs typeface="Calibri"/>
              <a:sym typeface="Calibri"/>
            </a:endParaRPr>
          </a:p>
          <a:p>
            <a:pPr marL="0" lvl="0" indent="0" rtl="0">
              <a:lnSpc>
                <a:spcPct val="90000"/>
              </a:lnSpc>
              <a:spcBef>
                <a:spcPts val="0"/>
              </a:spcBef>
              <a:buNone/>
            </a:pPr>
            <a:r>
              <a:rPr lang="en" sz="800" dirty="0" err="1">
                <a:latin typeface="Calibri"/>
                <a:ea typeface="Calibri"/>
                <a:cs typeface="Calibri"/>
                <a:sym typeface="Calibri"/>
              </a:rPr>
              <a:t>Vtctld</a:t>
            </a:r>
            <a:r>
              <a:rPr lang="en" sz="800" dirty="0">
                <a:latin typeface="Calibri"/>
                <a:ea typeface="Calibri"/>
                <a:cs typeface="Calibri"/>
                <a:sym typeface="Calibri"/>
              </a:rPr>
              <a:t> server</a:t>
            </a:r>
          </a:p>
          <a:p>
            <a:pPr marL="457200" lvl="0" indent="-279400" rtl="0">
              <a:lnSpc>
                <a:spcPct val="90000"/>
              </a:lnSpc>
              <a:spcBef>
                <a:spcPts val="0"/>
              </a:spcBef>
              <a:spcAft>
                <a:spcPts val="0"/>
              </a:spcAft>
              <a:buSzPts val="800"/>
              <a:buFont typeface="Calibri"/>
              <a:buChar char="●"/>
            </a:pPr>
            <a:r>
              <a:rPr lang="en" sz="800" dirty="0">
                <a:latin typeface="Calibri"/>
                <a:ea typeface="Calibri"/>
                <a:cs typeface="Calibri"/>
                <a:sym typeface="Calibri"/>
              </a:rPr>
              <a:t>Provides a web UI or through CLI </a:t>
            </a:r>
            <a:r>
              <a:rPr lang="en" sz="800" dirty="0" err="1">
                <a:latin typeface="Calibri"/>
                <a:ea typeface="Calibri"/>
                <a:cs typeface="Calibri"/>
                <a:sym typeface="Calibri"/>
              </a:rPr>
              <a:t>vtctl</a:t>
            </a:r>
            <a:r>
              <a:rPr lang="en" sz="800" dirty="0">
                <a:latin typeface="Calibri"/>
                <a:ea typeface="Calibri"/>
                <a:cs typeface="Calibri"/>
                <a:sym typeface="Calibri"/>
              </a:rPr>
              <a:t> to inspect and manage the state of the </a:t>
            </a:r>
            <a:r>
              <a:rPr lang="en" sz="800" dirty="0" err="1">
                <a:latin typeface="Calibri"/>
                <a:ea typeface="Calibri"/>
                <a:cs typeface="Calibri"/>
                <a:sym typeface="Calibri"/>
              </a:rPr>
              <a:t>Vitess</a:t>
            </a:r>
            <a:r>
              <a:rPr lang="en" sz="800" dirty="0">
                <a:latin typeface="Calibri"/>
                <a:ea typeface="Calibri"/>
                <a:cs typeface="Calibri"/>
                <a:sym typeface="Calibri"/>
              </a:rPr>
              <a:t> cluster</a:t>
            </a:r>
          </a:p>
          <a:p>
            <a:pPr marL="457200" lvl="0" indent="-279400" rtl="0">
              <a:lnSpc>
                <a:spcPct val="90000"/>
              </a:lnSpc>
              <a:spcBef>
                <a:spcPts val="0"/>
              </a:spcBef>
              <a:buSzPts val="800"/>
              <a:buFont typeface="Calibri"/>
              <a:buChar char="●"/>
            </a:pPr>
            <a:r>
              <a:rPr lang="en" sz="800" dirty="0">
                <a:latin typeface="Calibri"/>
                <a:ea typeface="Calibri"/>
                <a:cs typeface="Calibri"/>
                <a:sym typeface="Calibri"/>
              </a:rPr>
              <a:t>Performs all of the cluster management work</a:t>
            </a:r>
          </a:p>
          <a:p>
            <a:pPr marL="0" marR="0" lvl="0" indent="0" algn="l" rtl="0">
              <a:spcBef>
                <a:spcPts val="0"/>
              </a:spcBef>
              <a:buNone/>
            </a:pPr>
            <a:r>
              <a:rPr lang="en" sz="800" dirty="0">
                <a:latin typeface="Calibri"/>
                <a:ea typeface="Calibri"/>
                <a:cs typeface="Calibri"/>
                <a:sym typeface="Calibri"/>
              </a:rPr>
              <a:t/>
            </a:r>
            <a:br>
              <a:rPr lang="en" sz="800" dirty="0">
                <a:latin typeface="Calibri"/>
                <a:ea typeface="Calibri"/>
                <a:cs typeface="Calibri"/>
                <a:sym typeface="Calibri"/>
              </a:rPr>
            </a:br>
            <a:r>
              <a:rPr lang="en" sz="800" dirty="0">
                <a:latin typeface="Calibri"/>
                <a:ea typeface="Calibri"/>
                <a:cs typeface="Calibri"/>
                <a:sym typeface="Calibri"/>
              </a:rPr>
              <a:t>Orchestrator</a:t>
            </a:r>
          </a:p>
          <a:p>
            <a:pPr marL="457200" marR="0" lvl="0" indent="-279400" algn="l" rtl="0">
              <a:spcBef>
                <a:spcPts val="0"/>
              </a:spcBef>
              <a:spcAft>
                <a:spcPts val="0"/>
              </a:spcAft>
              <a:buSzPts val="800"/>
              <a:buFont typeface="Calibri"/>
              <a:buChar char="●"/>
            </a:pPr>
            <a:r>
              <a:rPr lang="en" sz="800" dirty="0">
                <a:latin typeface="Calibri"/>
                <a:ea typeface="Calibri"/>
                <a:cs typeface="Calibri"/>
                <a:sym typeface="Calibri"/>
              </a:rPr>
              <a:t>configured to watch all the </a:t>
            </a:r>
            <a:r>
              <a:rPr lang="en" sz="800" dirty="0" err="1">
                <a:latin typeface="Calibri"/>
                <a:ea typeface="Calibri"/>
                <a:cs typeface="Calibri"/>
                <a:sym typeface="Calibri"/>
              </a:rPr>
              <a:t>mysqls</a:t>
            </a:r>
            <a:r>
              <a:rPr lang="en" sz="800" dirty="0">
                <a:latin typeface="Calibri"/>
                <a:ea typeface="Calibri"/>
                <a:cs typeface="Calibri"/>
                <a:sym typeface="Calibri"/>
              </a:rPr>
              <a:t> (talks to </a:t>
            </a:r>
            <a:r>
              <a:rPr lang="en" sz="800" dirty="0" err="1">
                <a:latin typeface="Calibri"/>
                <a:ea typeface="Calibri"/>
                <a:cs typeface="Calibri"/>
                <a:sym typeface="Calibri"/>
              </a:rPr>
              <a:t>vtctld</a:t>
            </a:r>
            <a:r>
              <a:rPr lang="en" sz="800" dirty="0">
                <a:latin typeface="Calibri"/>
                <a:ea typeface="Calibri"/>
                <a:cs typeface="Calibri"/>
                <a:sym typeface="Calibri"/>
              </a:rPr>
              <a:t>, </a:t>
            </a:r>
            <a:r>
              <a:rPr lang="en" sz="800" dirty="0" err="1">
                <a:latin typeface="Calibri"/>
                <a:ea typeface="Calibri"/>
                <a:cs typeface="Calibri"/>
                <a:sym typeface="Calibri"/>
              </a:rPr>
              <a:t>vtctld</a:t>
            </a:r>
            <a:r>
              <a:rPr lang="en" sz="800" dirty="0">
                <a:latin typeface="Calibri"/>
                <a:ea typeface="Calibri"/>
                <a:cs typeface="Calibri"/>
                <a:sym typeface="Calibri"/>
              </a:rPr>
              <a:t> does the talking to </a:t>
            </a:r>
            <a:r>
              <a:rPr lang="en" sz="800" dirty="0" err="1">
                <a:latin typeface="Calibri"/>
                <a:ea typeface="Calibri"/>
                <a:cs typeface="Calibri"/>
                <a:sym typeface="Calibri"/>
              </a:rPr>
              <a:t>vttablets</a:t>
            </a:r>
            <a:r>
              <a:rPr lang="en" sz="800" dirty="0">
                <a:latin typeface="Calibri"/>
                <a:ea typeface="Calibri"/>
                <a:cs typeface="Calibri"/>
                <a:sym typeface="Calibri"/>
              </a:rPr>
              <a:t> and running commands for </a:t>
            </a:r>
            <a:r>
              <a:rPr lang="en" sz="800" dirty="0" err="1">
                <a:latin typeface="Calibri"/>
                <a:ea typeface="Calibri"/>
                <a:cs typeface="Calibri"/>
                <a:sym typeface="Calibri"/>
              </a:rPr>
              <a:t>reparent</a:t>
            </a:r>
            <a:r>
              <a:rPr lang="en" sz="800" dirty="0">
                <a:latin typeface="Calibri"/>
                <a:ea typeface="Calibri"/>
                <a:cs typeface="Calibri"/>
                <a:sym typeface="Calibri"/>
              </a:rPr>
              <a:t>)</a:t>
            </a:r>
          </a:p>
          <a:p>
            <a:pPr marL="457200" marR="0" lvl="0" indent="-279400" algn="l" rtl="0">
              <a:spcBef>
                <a:spcPts val="0"/>
              </a:spcBef>
              <a:spcAft>
                <a:spcPts val="0"/>
              </a:spcAft>
              <a:buSzPts val="800"/>
              <a:buFont typeface="Calibri"/>
              <a:buChar char="●"/>
            </a:pPr>
            <a:r>
              <a:rPr lang="en" sz="800" dirty="0">
                <a:latin typeface="Calibri"/>
                <a:ea typeface="Calibri"/>
                <a:cs typeface="Calibri"/>
                <a:sym typeface="Calibri"/>
              </a:rPr>
              <a:t>Orchestrator does </a:t>
            </a:r>
            <a:r>
              <a:rPr lang="en" sz="800" dirty="0" err="1">
                <a:latin typeface="Calibri"/>
                <a:ea typeface="Calibri"/>
                <a:cs typeface="Calibri"/>
                <a:sym typeface="Calibri"/>
              </a:rPr>
              <a:t>reparent</a:t>
            </a:r>
            <a:r>
              <a:rPr lang="en" sz="800" dirty="0">
                <a:latin typeface="Calibri"/>
                <a:ea typeface="Calibri"/>
                <a:cs typeface="Calibri"/>
                <a:sym typeface="Calibri"/>
              </a:rPr>
              <a:t> through </a:t>
            </a:r>
            <a:r>
              <a:rPr lang="en" sz="800" dirty="0" err="1">
                <a:latin typeface="Calibri"/>
                <a:ea typeface="Calibri"/>
                <a:cs typeface="Calibri"/>
                <a:sym typeface="Calibri"/>
              </a:rPr>
              <a:t>vtctld</a:t>
            </a:r>
            <a:endParaRPr lang="en" sz="800" dirty="0">
              <a:latin typeface="Calibri"/>
              <a:ea typeface="Calibri"/>
              <a:cs typeface="Calibri"/>
              <a:sym typeface="Calibri"/>
            </a:endParaRPr>
          </a:p>
          <a:p>
            <a:pPr marL="457200" marR="0" lvl="0" indent="-279400" algn="l" rtl="0">
              <a:spcBef>
                <a:spcPts val="0"/>
              </a:spcBef>
              <a:spcAft>
                <a:spcPts val="0"/>
              </a:spcAft>
              <a:buSzPts val="800"/>
              <a:buFont typeface="Calibri"/>
              <a:buChar char="●"/>
            </a:pPr>
            <a:r>
              <a:rPr lang="en" sz="800" dirty="0">
                <a:latin typeface="Calibri"/>
                <a:ea typeface="Calibri"/>
                <a:cs typeface="Calibri"/>
                <a:sym typeface="Calibri"/>
              </a:rPr>
              <a:t>“I have done the </a:t>
            </a:r>
            <a:r>
              <a:rPr lang="en" sz="800" dirty="0" err="1">
                <a:latin typeface="Calibri"/>
                <a:ea typeface="Calibri"/>
                <a:cs typeface="Calibri"/>
                <a:sym typeface="Calibri"/>
              </a:rPr>
              <a:t>reparent</a:t>
            </a:r>
            <a:r>
              <a:rPr lang="en" sz="800" dirty="0">
                <a:latin typeface="Calibri"/>
                <a:ea typeface="Calibri"/>
                <a:cs typeface="Calibri"/>
                <a:sym typeface="Calibri"/>
              </a:rPr>
              <a:t> of the </a:t>
            </a:r>
            <a:r>
              <a:rPr lang="en" sz="800" dirty="0" err="1">
                <a:latin typeface="Calibri"/>
                <a:ea typeface="Calibri"/>
                <a:cs typeface="Calibri"/>
                <a:sym typeface="Calibri"/>
              </a:rPr>
              <a:t>mysqld</a:t>
            </a:r>
            <a:r>
              <a:rPr lang="en" sz="800" dirty="0">
                <a:latin typeface="Calibri"/>
                <a:ea typeface="Calibri"/>
                <a:cs typeface="Calibri"/>
                <a:sym typeface="Calibri"/>
              </a:rPr>
              <a:t>, please inform the </a:t>
            </a:r>
            <a:r>
              <a:rPr lang="en" sz="800" dirty="0" err="1">
                <a:latin typeface="Calibri"/>
                <a:ea typeface="Calibri"/>
                <a:cs typeface="Calibri"/>
                <a:sym typeface="Calibri"/>
              </a:rPr>
              <a:t>vttablet</a:t>
            </a:r>
            <a:r>
              <a:rPr lang="en" sz="800" dirty="0">
                <a:latin typeface="Calibri"/>
                <a:ea typeface="Calibri"/>
                <a:cs typeface="Calibri"/>
                <a:sym typeface="Calibri"/>
              </a:rPr>
              <a:t> of this”</a:t>
            </a:r>
          </a:p>
          <a:p>
            <a:pPr marL="457200" marR="0" lvl="0" indent="-279400" algn="l" rtl="0">
              <a:spcBef>
                <a:spcPts val="0"/>
              </a:spcBef>
              <a:spcAft>
                <a:spcPts val="0"/>
              </a:spcAft>
              <a:buSzPts val="800"/>
              <a:buFont typeface="Calibri"/>
              <a:buChar char="●"/>
            </a:pPr>
            <a:r>
              <a:rPr lang="en" sz="800" dirty="0" err="1">
                <a:latin typeface="Calibri"/>
                <a:ea typeface="Calibri"/>
                <a:cs typeface="Calibri"/>
                <a:sym typeface="Calibri"/>
              </a:rPr>
              <a:t>Vttablet</a:t>
            </a:r>
            <a:r>
              <a:rPr lang="en" sz="800" dirty="0">
                <a:latin typeface="Calibri"/>
                <a:ea typeface="Calibri"/>
                <a:cs typeface="Calibri"/>
                <a:sym typeface="Calibri"/>
              </a:rPr>
              <a:t> will inform all of the </a:t>
            </a:r>
            <a:r>
              <a:rPr lang="en" sz="800" dirty="0" err="1">
                <a:latin typeface="Calibri"/>
                <a:ea typeface="Calibri"/>
                <a:cs typeface="Calibri"/>
                <a:sym typeface="Calibri"/>
              </a:rPr>
              <a:t>vtgates</a:t>
            </a:r>
            <a:r>
              <a:rPr lang="en" sz="800" dirty="0">
                <a:latin typeface="Calibri"/>
                <a:ea typeface="Calibri"/>
                <a:cs typeface="Calibri"/>
                <a:sym typeface="Calibri"/>
              </a:rPr>
              <a:t> of this </a:t>
            </a:r>
            <a:r>
              <a:rPr lang="en" sz="800" dirty="0" err="1">
                <a:latin typeface="Calibri"/>
                <a:ea typeface="Calibri"/>
                <a:cs typeface="Calibri"/>
                <a:sym typeface="Calibri"/>
              </a:rPr>
              <a:t>reparent</a:t>
            </a:r>
            <a:endParaRPr lang="en" sz="800" dirty="0">
              <a:latin typeface="Calibri"/>
              <a:ea typeface="Calibri"/>
              <a:cs typeface="Calibri"/>
              <a:sym typeface="Calibri"/>
            </a:endParaRPr>
          </a:p>
          <a:p>
            <a:pPr marL="457200" marR="0" lvl="0" indent="-279400" algn="l" rtl="0">
              <a:spcBef>
                <a:spcPts val="0"/>
              </a:spcBef>
              <a:buSzPts val="800"/>
              <a:buFont typeface="Calibri"/>
              <a:buChar char="●"/>
            </a:pPr>
            <a:r>
              <a:rPr lang="en" sz="800" dirty="0">
                <a:latin typeface="Calibri"/>
                <a:ea typeface="Calibri"/>
                <a:cs typeface="Calibri"/>
                <a:sym typeface="Calibri"/>
              </a:rPr>
              <a:t>If it does do a </a:t>
            </a:r>
            <a:r>
              <a:rPr lang="en" sz="800" dirty="0" err="1">
                <a:latin typeface="Calibri"/>
                <a:ea typeface="Calibri"/>
                <a:cs typeface="Calibri"/>
                <a:sym typeface="Calibri"/>
              </a:rPr>
              <a:t>reparent</a:t>
            </a:r>
            <a:r>
              <a:rPr lang="en" sz="800" dirty="0">
                <a:latin typeface="Calibri"/>
                <a:ea typeface="Calibri"/>
                <a:cs typeface="Calibri"/>
                <a:sym typeface="Calibri"/>
              </a:rPr>
              <a:t>,  it will inform the </a:t>
            </a:r>
            <a:r>
              <a:rPr lang="en" sz="800" dirty="0" err="1">
                <a:latin typeface="Calibri"/>
                <a:ea typeface="Calibri"/>
                <a:cs typeface="Calibri"/>
                <a:sym typeface="Calibri"/>
              </a:rPr>
              <a:t>vttablet</a:t>
            </a:r>
            <a:r>
              <a:rPr lang="en" sz="800" dirty="0">
                <a:latin typeface="Calibri"/>
                <a:ea typeface="Calibri"/>
                <a:cs typeface="Calibri"/>
                <a:sym typeface="Calibri"/>
              </a:rPr>
              <a:t> that is running the </a:t>
            </a:r>
            <a:r>
              <a:rPr lang="en" sz="800" dirty="0" err="1">
                <a:latin typeface="Calibri"/>
                <a:ea typeface="Calibri"/>
                <a:cs typeface="Calibri"/>
                <a:sym typeface="Calibri"/>
              </a:rPr>
              <a:t>mysql</a:t>
            </a:r>
            <a:r>
              <a:rPr lang="en" sz="800" dirty="0">
                <a:latin typeface="Calibri"/>
                <a:ea typeface="Calibri"/>
                <a:cs typeface="Calibri"/>
                <a:sym typeface="Calibri"/>
              </a:rPr>
              <a:t> that it is the new master and then </a:t>
            </a:r>
            <a:r>
              <a:rPr lang="en" sz="800" dirty="0" err="1">
                <a:latin typeface="Calibri"/>
                <a:ea typeface="Calibri"/>
                <a:cs typeface="Calibri"/>
                <a:sym typeface="Calibri"/>
              </a:rPr>
              <a:t>vttablet</a:t>
            </a:r>
            <a:r>
              <a:rPr lang="en" sz="800" dirty="0">
                <a:latin typeface="Calibri"/>
                <a:ea typeface="Calibri"/>
                <a:cs typeface="Calibri"/>
                <a:sym typeface="Calibri"/>
              </a:rPr>
              <a:t> communicates </a:t>
            </a:r>
            <a:br>
              <a:rPr lang="en" sz="800" dirty="0">
                <a:latin typeface="Calibri"/>
                <a:ea typeface="Calibri"/>
                <a:cs typeface="Calibri"/>
                <a:sym typeface="Calibri"/>
              </a:rPr>
            </a:br>
            <a:endParaRPr lang="en" sz="800" dirty="0">
              <a:latin typeface="Calibri"/>
              <a:ea typeface="Calibri"/>
              <a:cs typeface="Calibri"/>
              <a:sym typeface="Calibri"/>
            </a:endParaRPr>
          </a:p>
          <a:p>
            <a:pPr marL="0" marR="0" lvl="0" indent="0" algn="l" rtl="0">
              <a:spcBef>
                <a:spcPts val="0"/>
              </a:spcBef>
              <a:buNone/>
            </a:pPr>
            <a:r>
              <a:rPr lang="en" sz="800" dirty="0" err="1">
                <a:latin typeface="Calibri"/>
                <a:ea typeface="Calibri"/>
                <a:cs typeface="Calibri"/>
                <a:sym typeface="Calibri"/>
              </a:rPr>
              <a:t>Vtworker</a:t>
            </a:r>
            <a:endParaRPr lang="en" sz="800" dirty="0">
              <a:latin typeface="Calibri"/>
              <a:ea typeface="Calibri"/>
              <a:cs typeface="Calibri"/>
              <a:sym typeface="Calibri"/>
            </a:endParaRPr>
          </a:p>
          <a:p>
            <a:pPr marL="457200" marR="0" lvl="0" indent="-279400" algn="l" rtl="0">
              <a:spcBef>
                <a:spcPts val="0"/>
              </a:spcBef>
              <a:spcAft>
                <a:spcPts val="0"/>
              </a:spcAft>
              <a:buSzPts val="800"/>
              <a:buFont typeface="Calibri"/>
              <a:buChar char="●"/>
            </a:pPr>
            <a:r>
              <a:rPr lang="en" sz="800" dirty="0">
                <a:latin typeface="Calibri"/>
                <a:ea typeface="Calibri"/>
                <a:cs typeface="Calibri"/>
                <a:sym typeface="Calibri"/>
              </a:rPr>
              <a:t>transfer data from source shard to destination shard</a:t>
            </a:r>
          </a:p>
          <a:p>
            <a:pPr marL="457200" lvl="0" indent="-279400" rtl="0">
              <a:spcBef>
                <a:spcPts val="0"/>
              </a:spcBef>
              <a:buSzPts val="800"/>
              <a:buFont typeface="Calibri"/>
              <a:buChar char="●"/>
            </a:pPr>
            <a:r>
              <a:rPr lang="en" sz="800" dirty="0">
                <a:latin typeface="Calibri"/>
                <a:ea typeface="Calibri"/>
                <a:cs typeface="Calibri"/>
                <a:sym typeface="Calibri"/>
              </a:rPr>
              <a:t>hosts long-running processes </a:t>
            </a:r>
          </a:p>
          <a:p>
            <a:pPr marL="457200" lvl="0" indent="-279400" rtl="0">
              <a:spcBef>
                <a:spcPts val="0"/>
              </a:spcBef>
              <a:buSzPts val="800"/>
              <a:buFont typeface="Calibri"/>
              <a:buChar char="●"/>
            </a:pPr>
            <a:r>
              <a:rPr lang="en" sz="800" dirty="0">
                <a:latin typeface="Calibri"/>
                <a:ea typeface="Calibri"/>
                <a:cs typeface="Calibri"/>
                <a:sym typeface="Calibri"/>
              </a:rPr>
              <a:t>Has a plugin architecture for things like</a:t>
            </a:r>
          </a:p>
          <a:p>
            <a:pPr marL="914400" lvl="1" indent="-279400" rtl="0">
              <a:spcBef>
                <a:spcPts val="0"/>
              </a:spcBef>
              <a:buSzPts val="800"/>
              <a:buFont typeface="Calibri"/>
              <a:buChar char="○"/>
            </a:pPr>
            <a:r>
              <a:rPr lang="en" sz="800" dirty="0" err="1">
                <a:latin typeface="Calibri"/>
                <a:ea typeface="Calibri"/>
                <a:cs typeface="Calibri"/>
                <a:sym typeface="Calibri"/>
              </a:rPr>
              <a:t>resharding</a:t>
            </a:r>
            <a:r>
              <a:rPr lang="en" sz="800" dirty="0">
                <a:latin typeface="Calibri"/>
                <a:ea typeface="Calibri"/>
                <a:cs typeface="Calibri"/>
                <a:sym typeface="Calibri"/>
              </a:rPr>
              <a:t> differ</a:t>
            </a:r>
          </a:p>
          <a:p>
            <a:pPr marL="914400" lvl="1" indent="-279400" rtl="0">
              <a:spcBef>
                <a:spcPts val="0"/>
              </a:spcBef>
              <a:buSzPts val="800"/>
              <a:buFont typeface="Calibri"/>
              <a:buChar char="○"/>
            </a:pPr>
            <a:r>
              <a:rPr lang="en" sz="800" dirty="0">
                <a:latin typeface="Calibri"/>
                <a:ea typeface="Calibri"/>
                <a:cs typeface="Calibri"/>
                <a:sym typeface="Calibri"/>
              </a:rPr>
              <a:t>Vertical split differ</a:t>
            </a:r>
          </a:p>
          <a:p>
            <a:pPr marL="914400" lvl="1" indent="-279400" rtl="0">
              <a:spcBef>
                <a:spcPts val="0"/>
              </a:spcBef>
              <a:buSzPts val="800"/>
              <a:buFont typeface="Calibri"/>
              <a:buChar char="○"/>
            </a:pPr>
            <a:r>
              <a:rPr lang="en" sz="800" dirty="0">
                <a:latin typeface="Calibri"/>
                <a:ea typeface="Calibri"/>
                <a:cs typeface="Calibri"/>
                <a:sym typeface="Calibri"/>
              </a:rPr>
              <a:t>Lets you add other validation procedures</a:t>
            </a:r>
          </a:p>
          <a:p>
            <a:pPr marL="457200" marR="0" lvl="0" indent="-279400" algn="l" rtl="0">
              <a:spcBef>
                <a:spcPts val="0"/>
              </a:spcBef>
              <a:buSzPts val="800"/>
              <a:buFont typeface="Calibri"/>
              <a:buChar char="●"/>
            </a:pPr>
            <a:r>
              <a:rPr lang="en" sz="800" dirty="0" err="1">
                <a:latin typeface="Calibri"/>
                <a:ea typeface="Calibri"/>
                <a:cs typeface="Calibri"/>
                <a:sym typeface="Calibri"/>
              </a:rPr>
              <a:t>Vtworkers</a:t>
            </a:r>
            <a:r>
              <a:rPr lang="en" sz="800" dirty="0">
                <a:latin typeface="Calibri"/>
                <a:ea typeface="Calibri"/>
                <a:cs typeface="Calibri"/>
                <a:sym typeface="Calibri"/>
              </a:rPr>
              <a:t> are brought up when </a:t>
            </a:r>
            <a:r>
              <a:rPr lang="en" sz="800" dirty="0" err="1">
                <a:latin typeface="Calibri"/>
                <a:ea typeface="Calibri"/>
                <a:cs typeface="Calibri"/>
                <a:sym typeface="Calibri"/>
              </a:rPr>
              <a:t>resharding</a:t>
            </a:r>
            <a:r>
              <a:rPr lang="en" sz="800" dirty="0">
                <a:latin typeface="Calibri"/>
                <a:ea typeface="Calibri"/>
                <a:cs typeface="Calibri"/>
                <a:sym typeface="Calibri"/>
              </a:rPr>
              <a:t/>
            </a:r>
            <a:br>
              <a:rPr lang="en" sz="800" dirty="0">
                <a:latin typeface="Calibri"/>
                <a:ea typeface="Calibri"/>
                <a:cs typeface="Calibri"/>
                <a:sym typeface="Calibri"/>
              </a:rPr>
            </a:br>
            <a:endParaRPr lang="en" sz="800" dirty="0">
              <a:latin typeface="Calibri"/>
              <a:ea typeface="Calibri"/>
              <a:cs typeface="Calibri"/>
              <a:sym typeface="Calibri"/>
            </a:endParaRPr>
          </a:p>
          <a:p>
            <a:pPr marL="0" marR="0" lvl="0" indent="0" algn="l" rtl="0">
              <a:spcBef>
                <a:spcPts val="0"/>
              </a:spcBef>
              <a:buNone/>
            </a:pPr>
            <a:endParaRPr sz="800" dirty="0">
              <a:latin typeface="Calibri"/>
              <a:ea typeface="Calibri"/>
              <a:cs typeface="Calibri"/>
              <a:sym typeface="Calibri"/>
            </a:endParaRPr>
          </a:p>
          <a:p>
            <a:pPr marL="457200" lvl="0" indent="-279400" rtl="0">
              <a:spcBef>
                <a:spcPts val="0"/>
              </a:spcBef>
              <a:spcAft>
                <a:spcPts val="0"/>
              </a:spcAft>
              <a:buSzPts val="800"/>
              <a:buFont typeface="Calibri"/>
              <a:buChar char="●"/>
            </a:pPr>
            <a:r>
              <a:rPr lang="en" sz="800" dirty="0" err="1">
                <a:latin typeface="Calibri"/>
                <a:ea typeface="Calibri"/>
                <a:cs typeface="Calibri"/>
                <a:sym typeface="Calibri"/>
              </a:rPr>
              <a:t>Vtcombo</a:t>
            </a:r>
            <a:r>
              <a:rPr lang="en" sz="800" dirty="0">
                <a:latin typeface="Calibri"/>
                <a:ea typeface="Calibri"/>
                <a:cs typeface="Calibri"/>
                <a:sym typeface="Calibri"/>
              </a:rPr>
              <a:t> - single binary containing all </a:t>
            </a:r>
            <a:r>
              <a:rPr lang="en" sz="800" dirty="0" err="1">
                <a:latin typeface="Calibri"/>
                <a:ea typeface="Calibri"/>
                <a:cs typeface="Calibri"/>
                <a:sym typeface="Calibri"/>
              </a:rPr>
              <a:t>vitess</a:t>
            </a:r>
            <a:r>
              <a:rPr lang="en" sz="800" dirty="0">
                <a:latin typeface="Calibri"/>
                <a:ea typeface="Calibri"/>
                <a:cs typeface="Calibri"/>
                <a:sym typeface="Calibri"/>
              </a:rPr>
              <a:t> components</a:t>
            </a:r>
          </a:p>
          <a:p>
            <a:pPr marL="457200" lvl="0" indent="-279400" rtl="0">
              <a:spcBef>
                <a:spcPts val="0"/>
              </a:spcBef>
              <a:buSzPts val="800"/>
              <a:buFont typeface="Calibri"/>
              <a:buChar char="●"/>
            </a:pPr>
            <a:r>
              <a:rPr lang="en" sz="800" dirty="0" err="1">
                <a:latin typeface="Calibri"/>
                <a:ea typeface="Calibri"/>
                <a:cs typeface="Calibri"/>
                <a:sym typeface="Calibri"/>
              </a:rPr>
              <a:t>Vtexplain</a:t>
            </a:r>
            <a:r>
              <a:rPr lang="en" sz="800" dirty="0">
                <a:latin typeface="Calibri"/>
                <a:ea typeface="Calibri"/>
                <a:cs typeface="Calibri"/>
                <a:sym typeface="Calibri"/>
              </a:rPr>
              <a:t> - CLI used to explore how </a:t>
            </a:r>
            <a:r>
              <a:rPr lang="en" sz="800" dirty="0" err="1">
                <a:latin typeface="Calibri"/>
                <a:ea typeface="Calibri"/>
                <a:cs typeface="Calibri"/>
                <a:sym typeface="Calibri"/>
              </a:rPr>
              <a:t>vitess</a:t>
            </a:r>
            <a:r>
              <a:rPr lang="en" sz="800" dirty="0">
                <a:latin typeface="Calibri"/>
                <a:ea typeface="Calibri"/>
                <a:cs typeface="Calibri"/>
                <a:sym typeface="Calibri"/>
              </a:rPr>
              <a:t> will handle queries</a:t>
            </a:r>
          </a:p>
          <a:p>
            <a:pPr marL="0" lvl="0" indent="0" rtl="0">
              <a:spcBef>
                <a:spcPts val="0"/>
              </a:spcBef>
              <a:buNone/>
            </a:pPr>
            <a:endParaRPr sz="800" dirty="0">
              <a:latin typeface="Calibri"/>
              <a:ea typeface="Calibri"/>
              <a:cs typeface="Calibri"/>
              <a:sym typeface="Calibri"/>
            </a:endParaRPr>
          </a:p>
          <a:p>
            <a:pPr marL="0" lvl="0" indent="0" rtl="0">
              <a:spcBef>
                <a:spcPts val="0"/>
              </a:spcBef>
              <a:buNone/>
            </a:pPr>
            <a:r>
              <a:rPr lang="en" sz="800" dirty="0">
                <a:latin typeface="Calibri"/>
                <a:ea typeface="Calibri"/>
                <a:cs typeface="Calibri"/>
                <a:sym typeface="Calibri"/>
              </a:rPr>
              <a:t>Monitoring:</a:t>
            </a:r>
          </a:p>
          <a:p>
            <a:pPr marL="457200" lvl="0" indent="-279400" rtl="0">
              <a:spcBef>
                <a:spcPts val="0"/>
              </a:spcBef>
              <a:spcAft>
                <a:spcPts val="0"/>
              </a:spcAft>
              <a:buSzPts val="800"/>
              <a:buFont typeface="Calibri"/>
              <a:buChar char="●"/>
            </a:pPr>
            <a:r>
              <a:rPr lang="en" sz="800" dirty="0">
                <a:latin typeface="Calibri"/>
                <a:ea typeface="Calibri"/>
                <a:cs typeface="Calibri"/>
                <a:sym typeface="Calibri"/>
              </a:rPr>
              <a:t>Graph works</a:t>
            </a:r>
          </a:p>
          <a:p>
            <a:pPr marL="457200" lvl="0" indent="-279400" rtl="0">
              <a:spcBef>
                <a:spcPts val="0"/>
              </a:spcBef>
              <a:spcAft>
                <a:spcPts val="0"/>
              </a:spcAft>
              <a:buSzPts val="800"/>
              <a:buFont typeface="Calibri"/>
              <a:buChar char="●"/>
            </a:pPr>
            <a:r>
              <a:rPr lang="en" sz="800" dirty="0" err="1">
                <a:latin typeface="Calibri"/>
                <a:ea typeface="Calibri"/>
                <a:cs typeface="Calibri"/>
                <a:sym typeface="Calibri"/>
              </a:rPr>
              <a:t>Collectd</a:t>
            </a:r>
            <a:r>
              <a:rPr lang="en" sz="800" dirty="0">
                <a:latin typeface="Calibri"/>
                <a:ea typeface="Calibri"/>
                <a:cs typeface="Calibri"/>
                <a:sym typeface="Calibri"/>
              </a:rPr>
              <a:t> plugin</a:t>
            </a:r>
          </a:p>
          <a:p>
            <a:pPr marL="457200" lvl="0" indent="-279400" rtl="0">
              <a:spcBef>
                <a:spcPts val="0"/>
              </a:spcBef>
              <a:spcAft>
                <a:spcPts val="0"/>
              </a:spcAft>
              <a:buSzPts val="800"/>
              <a:buFont typeface="Calibri"/>
              <a:buChar char="●"/>
            </a:pPr>
            <a:r>
              <a:rPr lang="en" sz="800" dirty="0">
                <a:latin typeface="Calibri"/>
                <a:ea typeface="Calibri"/>
                <a:cs typeface="Calibri"/>
                <a:sym typeface="Calibri"/>
              </a:rPr>
              <a:t>Prometheus plugin</a:t>
            </a:r>
          </a:p>
          <a:p>
            <a:pPr marL="457200" lvl="0" indent="-279400" rtl="0">
              <a:spcBef>
                <a:spcPts val="0"/>
              </a:spcBef>
              <a:buSzPts val="800"/>
              <a:buFont typeface="Calibri"/>
              <a:buChar char="●"/>
            </a:pPr>
            <a:r>
              <a:rPr lang="en" sz="800" dirty="0">
                <a:latin typeface="Calibri"/>
                <a:ea typeface="Calibri"/>
                <a:cs typeface="Calibri"/>
                <a:sym typeface="Calibri"/>
              </a:rPr>
              <a:t>Graphite ...</a:t>
            </a:r>
          </a:p>
        </p:txBody>
      </p:sp>
      <p:sp>
        <p:nvSpPr>
          <p:cNvPr id="954" name="Shape 954"/>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3" name="Shape 9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sz="800" dirty="0" smtClean="0"/>
              <a:t>20-21 min 16:11</a:t>
            </a:r>
            <a:r>
              <a:rPr lang="en" sz="800" dirty="0"/>
              <a:t/>
            </a:r>
            <a:br>
              <a:rPr lang="en" sz="800" dirty="0"/>
            </a:br>
            <a:r>
              <a:rPr lang="en-US" sz="800" dirty="0" smtClean="0"/>
              <a:t/>
            </a:r>
            <a:br>
              <a:rPr lang="en-US" sz="800" dirty="0" smtClean="0"/>
            </a:br>
            <a:r>
              <a:rPr lang="en-US" sz="800" dirty="0" err="1" smtClean="0"/>
              <a:t>Keyspace</a:t>
            </a:r>
            <a:r>
              <a:rPr lang="en-US" sz="800" dirty="0" smtClean="0"/>
              <a:t> – logical database</a:t>
            </a:r>
          </a:p>
          <a:p>
            <a:pPr marL="0" lvl="0" indent="0">
              <a:spcBef>
                <a:spcPts val="0"/>
              </a:spcBef>
              <a:buNone/>
            </a:pPr>
            <a:r>
              <a:rPr lang="en-US" sz="800" dirty="0" err="1" smtClean="0"/>
              <a:t>Keyspace</a:t>
            </a:r>
            <a:r>
              <a:rPr lang="en-US" sz="800" baseline="0" dirty="0" smtClean="0"/>
              <a:t> ID – value used to decide what shard a given record belongs to</a:t>
            </a:r>
          </a:p>
          <a:p>
            <a:pPr marL="0" lvl="0" indent="0">
              <a:spcBef>
                <a:spcPts val="0"/>
              </a:spcBef>
              <a:buNone/>
            </a:pPr>
            <a:r>
              <a:rPr lang="en-US" sz="800" dirty="0" smtClean="0"/>
              <a:t/>
            </a:r>
            <a:br>
              <a:rPr lang="en-US" sz="800" dirty="0" smtClean="0"/>
            </a:br>
            <a:r>
              <a:rPr lang="en" sz="800" dirty="0" err="1" smtClean="0"/>
              <a:t>Vschema</a:t>
            </a:r>
            <a:r>
              <a:rPr lang="en" sz="800" dirty="0" smtClean="0"/>
              <a:t> </a:t>
            </a:r>
            <a:r>
              <a:rPr lang="en" sz="800" dirty="0"/>
              <a:t>- </a:t>
            </a:r>
            <a:r>
              <a:rPr lang="en" sz="800" dirty="0" err="1">
                <a:latin typeface="Roboto"/>
                <a:ea typeface="Roboto"/>
                <a:cs typeface="Roboto"/>
                <a:sym typeface="Roboto"/>
              </a:rPr>
              <a:t>Vitess</a:t>
            </a:r>
            <a:r>
              <a:rPr lang="en" sz="800" dirty="0">
                <a:latin typeface="Roboto"/>
                <a:ea typeface="Roboto"/>
                <a:cs typeface="Roboto"/>
                <a:sym typeface="Roboto"/>
              </a:rPr>
              <a:t> Schema - </a:t>
            </a:r>
          </a:p>
          <a:p>
            <a:pPr marL="457200" marR="0" lvl="0" indent="-279400" algn="l" defTabSz="914400" rtl="0" eaLnBrk="1" fontAlgn="auto" latinLnBrk="0" hangingPunct="1">
              <a:lnSpc>
                <a:spcPct val="100000"/>
              </a:lnSpc>
              <a:spcBef>
                <a:spcPts val="0"/>
              </a:spcBef>
              <a:spcAft>
                <a:spcPts val="0"/>
              </a:spcAft>
              <a:buClrTx/>
              <a:buSzPts val="800"/>
              <a:buFontTx/>
              <a:buChar char="●"/>
              <a:tabLst/>
              <a:defRPr/>
            </a:pPr>
            <a:r>
              <a:rPr lang="en" sz="800" dirty="0" smtClean="0">
                <a:latin typeface="Roboto"/>
                <a:ea typeface="Roboto"/>
                <a:cs typeface="Roboto"/>
                <a:sym typeface="Roboto"/>
              </a:rPr>
              <a:t>Simply put, it contains the information needed to make </a:t>
            </a:r>
            <a:r>
              <a:rPr lang="en" sz="800" dirty="0" err="1" smtClean="0">
                <a:latin typeface="Roboto"/>
                <a:ea typeface="Roboto"/>
                <a:cs typeface="Roboto"/>
                <a:sym typeface="Roboto"/>
              </a:rPr>
              <a:t>Vitess</a:t>
            </a:r>
            <a:r>
              <a:rPr lang="en" sz="800" dirty="0" smtClean="0">
                <a:latin typeface="Roboto"/>
                <a:ea typeface="Roboto"/>
                <a:cs typeface="Roboto"/>
                <a:sym typeface="Roboto"/>
              </a:rPr>
              <a:t> look like a single database server.</a:t>
            </a:r>
            <a:endParaRPr lang="en-US" sz="800" dirty="0" smtClean="0"/>
          </a:p>
          <a:p>
            <a:pPr marL="457200" lvl="0" indent="-279400" rtl="0">
              <a:spcBef>
                <a:spcPts val="0"/>
              </a:spcBef>
              <a:spcAft>
                <a:spcPts val="0"/>
              </a:spcAft>
              <a:buSzPts val="800"/>
              <a:buChar char="●"/>
            </a:pPr>
            <a:r>
              <a:rPr lang="en" sz="800" dirty="0" smtClean="0"/>
              <a:t>all </a:t>
            </a:r>
            <a:r>
              <a:rPr lang="en" sz="800" dirty="0"/>
              <a:t>the parallels of a regular schema, but helps to decide where queries should go</a:t>
            </a:r>
          </a:p>
          <a:p>
            <a:pPr marL="457200" lvl="0" indent="-279400" rtl="0">
              <a:spcBef>
                <a:spcPts val="0"/>
              </a:spcBef>
              <a:spcAft>
                <a:spcPts val="0"/>
              </a:spcAft>
              <a:buSzPts val="800"/>
              <a:buFont typeface="Roboto"/>
              <a:buChar char="●"/>
            </a:pPr>
            <a:r>
              <a:rPr lang="en" sz="800" dirty="0" smtClean="0">
                <a:latin typeface="Roboto"/>
                <a:ea typeface="Roboto"/>
                <a:cs typeface="Roboto"/>
                <a:sym typeface="Roboto"/>
              </a:rPr>
              <a:t>In </a:t>
            </a:r>
            <a:r>
              <a:rPr lang="en" sz="800" dirty="0">
                <a:latin typeface="Roboto"/>
                <a:ea typeface="Roboto"/>
                <a:cs typeface="Roboto"/>
                <a:sym typeface="Roboto"/>
              </a:rPr>
              <a:t>contrast to a traditional database schema that contains metadata about tables, a </a:t>
            </a:r>
            <a:r>
              <a:rPr lang="en" sz="800" dirty="0" err="1">
                <a:latin typeface="Roboto"/>
                <a:ea typeface="Roboto"/>
                <a:cs typeface="Roboto"/>
                <a:sym typeface="Roboto"/>
              </a:rPr>
              <a:t>VSchema</a:t>
            </a:r>
            <a:r>
              <a:rPr lang="en" sz="800" dirty="0">
                <a:latin typeface="Roboto"/>
                <a:ea typeface="Roboto"/>
                <a:cs typeface="Roboto"/>
                <a:sym typeface="Roboto"/>
              </a:rPr>
              <a:t> contains metadata about how tables are organized across </a:t>
            </a:r>
            <a:r>
              <a:rPr lang="en" sz="800" dirty="0" err="1">
                <a:latin typeface="Roboto"/>
                <a:ea typeface="Roboto"/>
                <a:cs typeface="Roboto"/>
                <a:sym typeface="Roboto"/>
              </a:rPr>
              <a:t>keyspaces</a:t>
            </a:r>
            <a:r>
              <a:rPr lang="en" sz="800" dirty="0">
                <a:latin typeface="Roboto"/>
                <a:ea typeface="Roboto"/>
                <a:cs typeface="Roboto"/>
                <a:sym typeface="Roboto"/>
              </a:rPr>
              <a:t> and shards. </a:t>
            </a:r>
          </a:p>
          <a:p>
            <a:pPr marL="457200" lvl="0" indent="-279400" rtl="0">
              <a:spcBef>
                <a:spcPts val="0"/>
              </a:spcBef>
              <a:spcAft>
                <a:spcPts val="0"/>
              </a:spcAft>
              <a:buSzPts val="800"/>
              <a:buFont typeface="Roboto"/>
              <a:buChar char="●"/>
            </a:pPr>
            <a:r>
              <a:rPr lang="en" sz="800" dirty="0">
                <a:latin typeface="Roboto"/>
                <a:ea typeface="Roboto"/>
                <a:cs typeface="Roboto"/>
                <a:sym typeface="Roboto"/>
              </a:rPr>
              <a:t>Contains information about the </a:t>
            </a:r>
            <a:r>
              <a:rPr lang="en" sz="800" dirty="0" err="1">
                <a:latin typeface="Roboto"/>
                <a:ea typeface="Roboto"/>
                <a:cs typeface="Roboto"/>
                <a:sym typeface="Roboto"/>
              </a:rPr>
              <a:t>sharding</a:t>
            </a:r>
            <a:r>
              <a:rPr lang="en" sz="800" dirty="0">
                <a:latin typeface="Roboto"/>
                <a:ea typeface="Roboto"/>
                <a:cs typeface="Roboto"/>
                <a:sym typeface="Roboto"/>
              </a:rPr>
              <a:t> key for a </a:t>
            </a:r>
            <a:r>
              <a:rPr lang="en" sz="800" dirty="0" err="1">
                <a:latin typeface="Roboto"/>
                <a:ea typeface="Roboto"/>
                <a:cs typeface="Roboto"/>
                <a:sym typeface="Roboto"/>
              </a:rPr>
              <a:t>sharded</a:t>
            </a:r>
            <a:r>
              <a:rPr lang="en" sz="800" dirty="0">
                <a:latin typeface="Roboto"/>
                <a:ea typeface="Roboto"/>
                <a:cs typeface="Roboto"/>
                <a:sym typeface="Roboto"/>
              </a:rPr>
              <a:t> table</a:t>
            </a:r>
          </a:p>
          <a:p>
            <a:pPr marL="457200" lvl="0" indent="-279400" rtl="0">
              <a:lnSpc>
                <a:spcPct val="150000"/>
              </a:lnSpc>
              <a:spcBef>
                <a:spcPts val="0"/>
              </a:spcBef>
              <a:spcAft>
                <a:spcPts val="1100"/>
              </a:spcAft>
              <a:buSzPts val="800"/>
              <a:buFont typeface="Roboto"/>
              <a:buChar char="●"/>
            </a:pPr>
            <a:r>
              <a:rPr lang="en" sz="800" dirty="0">
                <a:latin typeface="Roboto"/>
                <a:ea typeface="Roboto"/>
                <a:cs typeface="Roboto"/>
                <a:sym typeface="Roboto"/>
              </a:rPr>
              <a:t>When the application issues a query with a WHERE clause that references the key, the </a:t>
            </a:r>
            <a:r>
              <a:rPr lang="en" sz="800" dirty="0" err="1">
                <a:latin typeface="Roboto"/>
                <a:ea typeface="Roboto"/>
                <a:cs typeface="Roboto"/>
                <a:sym typeface="Roboto"/>
              </a:rPr>
              <a:t>VSchema</a:t>
            </a:r>
            <a:r>
              <a:rPr lang="en" sz="800" dirty="0">
                <a:latin typeface="Roboto"/>
                <a:ea typeface="Roboto"/>
                <a:cs typeface="Roboto"/>
                <a:sym typeface="Roboto"/>
              </a:rPr>
              <a:t> information will be used to route the query to the appropriate shard.</a:t>
            </a:r>
          </a:p>
          <a:p>
            <a:pPr marL="0" lvl="0" indent="0" rtl="0">
              <a:spcBef>
                <a:spcPts val="0"/>
              </a:spcBef>
              <a:buNone/>
            </a:pPr>
            <a:r>
              <a:rPr lang="en" sz="800" dirty="0"/>
              <a:t/>
            </a:r>
            <a:br>
              <a:rPr lang="en" sz="800" dirty="0"/>
            </a:br>
            <a:r>
              <a:rPr lang="en" sz="800" dirty="0"/>
              <a:t>Lookup </a:t>
            </a:r>
            <a:r>
              <a:rPr lang="en" sz="800" dirty="0" err="1"/>
              <a:t>keyspaces</a:t>
            </a:r>
            <a:r>
              <a:rPr lang="en" sz="800" dirty="0"/>
              <a:t> - </a:t>
            </a:r>
            <a:r>
              <a:rPr lang="en" sz="800" dirty="0" err="1"/>
              <a:t>unsharded</a:t>
            </a:r>
            <a:r>
              <a:rPr lang="en" sz="800" dirty="0"/>
              <a:t>, used </a:t>
            </a:r>
            <a:r>
              <a:rPr lang="en" sz="800" dirty="0" err="1"/>
              <a:t>vindex</a:t>
            </a:r>
            <a:r>
              <a:rPr lang="en" sz="800" dirty="0"/>
              <a:t> lookup tables, sequences, your own </a:t>
            </a:r>
            <a:r>
              <a:rPr lang="en" sz="800" dirty="0" err="1"/>
              <a:t>unsharded</a:t>
            </a:r>
            <a:r>
              <a:rPr lang="en" sz="800" dirty="0"/>
              <a:t> tables</a:t>
            </a:r>
          </a:p>
          <a:p>
            <a:pPr marL="914400" marR="0" lvl="1" indent="-342900" algn="l" rtl="0">
              <a:lnSpc>
                <a:spcPct val="90000"/>
              </a:lnSpc>
              <a:spcBef>
                <a:spcPts val="0"/>
              </a:spcBef>
              <a:spcAft>
                <a:spcPts val="0"/>
              </a:spcAft>
              <a:buClr>
                <a:srgbClr val="000000"/>
              </a:buClr>
              <a:buSzPts val="1800"/>
              <a:buFont typeface="Calibri"/>
              <a:buChar char="○"/>
            </a:pPr>
            <a:r>
              <a:rPr lang="en" sz="800" dirty="0"/>
              <a:t>Lookup </a:t>
            </a:r>
            <a:r>
              <a:rPr lang="en" sz="800" dirty="0" err="1"/>
              <a:t>vindex</a:t>
            </a:r>
            <a:r>
              <a:rPr lang="en" sz="800" dirty="0"/>
              <a:t> - tells you they </a:t>
            </a:r>
            <a:r>
              <a:rPr lang="en" sz="800" dirty="0" err="1"/>
              <a:t>keyspace</a:t>
            </a:r>
            <a:r>
              <a:rPr lang="en" sz="800" dirty="0"/>
              <a:t> id, </a:t>
            </a:r>
            <a:r>
              <a:rPr lang="en" sz="800" dirty="0" err="1"/>
              <a:t>keyspace</a:t>
            </a:r>
            <a:r>
              <a:rPr lang="en" sz="800" dirty="0"/>
              <a:t> id directs you to a given shard. Can be lookup </a:t>
            </a:r>
            <a:r>
              <a:rPr lang="en" sz="800" dirty="0" err="1"/>
              <a:t>keyspace</a:t>
            </a:r>
            <a:r>
              <a:rPr lang="en" sz="800" dirty="0"/>
              <a:t> or </a:t>
            </a:r>
            <a:r>
              <a:rPr lang="en" sz="800" dirty="0" err="1" smtClean="0"/>
              <a:t>sharded</a:t>
            </a:r>
            <a:r>
              <a:rPr lang="en-US" sz="800" dirty="0" smtClean="0"/>
              <a:t/>
            </a:r>
            <a:br>
              <a:rPr lang="en-US" sz="800" dirty="0" smtClean="0"/>
            </a:br>
            <a:r>
              <a:rPr lang="en" sz="1800" dirty="0" smtClean="0">
                <a:solidFill>
                  <a:srgbClr val="000000"/>
                </a:solidFill>
                <a:latin typeface="Calibri" charset="0"/>
                <a:ea typeface="Calibri" charset="0"/>
                <a:cs typeface="Calibri" charset="0"/>
                <a:sym typeface="Calibri"/>
              </a:rPr>
              <a:t>Not hard-coded, lets you control how a column maps to a </a:t>
            </a:r>
            <a:r>
              <a:rPr lang="en" sz="1800" dirty="0" err="1" smtClean="0">
                <a:solidFill>
                  <a:srgbClr val="000000"/>
                </a:solidFill>
                <a:latin typeface="Calibri" charset="0"/>
                <a:ea typeface="Calibri" charset="0"/>
                <a:cs typeface="Calibri" charset="0"/>
                <a:sym typeface="Calibri"/>
              </a:rPr>
              <a:t>keyspace</a:t>
            </a:r>
            <a:r>
              <a:rPr lang="en" sz="1800" dirty="0" smtClean="0">
                <a:solidFill>
                  <a:srgbClr val="000000"/>
                </a:solidFill>
                <a:latin typeface="Calibri" charset="0"/>
                <a:ea typeface="Calibri" charset="0"/>
                <a:cs typeface="Calibri" charset="0"/>
                <a:sym typeface="Calibri"/>
              </a:rPr>
              <a:t> ID</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Primary - unique. Every </a:t>
            </a:r>
            <a:r>
              <a:rPr lang="en" sz="1800" dirty="0" err="1" smtClean="0">
                <a:solidFill>
                  <a:srgbClr val="000000"/>
                </a:solidFill>
                <a:latin typeface="Calibri" charset="0"/>
                <a:ea typeface="Calibri" charset="0"/>
                <a:cs typeface="Calibri" charset="0"/>
                <a:sym typeface="Calibri"/>
              </a:rPr>
              <a:t>sharded</a:t>
            </a:r>
            <a:r>
              <a:rPr lang="en" sz="1800" dirty="0" smtClean="0">
                <a:solidFill>
                  <a:srgbClr val="000000"/>
                </a:solidFill>
                <a:latin typeface="Calibri" charset="0"/>
                <a:ea typeface="Calibri" charset="0"/>
                <a:cs typeface="Calibri" charset="0"/>
                <a:sym typeface="Calibri"/>
              </a:rPr>
              <a:t> table must have one defined</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Secondary - offers optimizations (</a:t>
            </a:r>
            <a:r>
              <a:rPr lang="en" sz="1800" dirty="0" err="1" smtClean="0">
                <a:solidFill>
                  <a:srgbClr val="000000"/>
                </a:solidFill>
                <a:latin typeface="Calibri" charset="0"/>
                <a:ea typeface="Calibri" charset="0"/>
                <a:cs typeface="Calibri" charset="0"/>
                <a:sym typeface="Calibri"/>
              </a:rPr>
              <a:t>vtgate</a:t>
            </a:r>
            <a:r>
              <a:rPr lang="en" sz="1800" dirty="0" smtClean="0">
                <a:solidFill>
                  <a:srgbClr val="000000"/>
                </a:solidFill>
                <a:latin typeface="Calibri" charset="0"/>
                <a:ea typeface="Calibri" charset="0"/>
                <a:cs typeface="Calibri" charset="0"/>
                <a:sym typeface="Calibri"/>
              </a:rPr>
              <a:t>) for WHERE clauses not using Primary </a:t>
            </a:r>
            <a:r>
              <a:rPr lang="en" sz="1800" dirty="0" err="1" smtClean="0">
                <a:solidFill>
                  <a:srgbClr val="000000"/>
                </a:solidFill>
                <a:latin typeface="Calibri" charset="0"/>
                <a:ea typeface="Calibri" charset="0"/>
                <a:cs typeface="Calibri" charset="0"/>
                <a:sym typeface="Calibri"/>
              </a:rPr>
              <a:t>Vindex</a:t>
            </a:r>
            <a:endParaRPr lang="en" sz="1800" dirty="0" smtClean="0">
              <a:solidFill>
                <a:srgbClr val="000000"/>
              </a:solidFill>
              <a:latin typeface="Calibri" charset="0"/>
              <a:ea typeface="Calibri" charset="0"/>
              <a:cs typeface="Calibri" charset="0"/>
              <a:sym typeface="Calibri"/>
            </a:endParaRP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Unique - one </a:t>
            </a:r>
            <a:r>
              <a:rPr lang="en" sz="1800" dirty="0" err="1" smtClean="0">
                <a:solidFill>
                  <a:srgbClr val="000000"/>
                </a:solidFill>
                <a:latin typeface="Calibri" charset="0"/>
                <a:ea typeface="Calibri" charset="0"/>
                <a:cs typeface="Calibri" charset="0"/>
                <a:sym typeface="Calibri"/>
              </a:rPr>
              <a:t>keyspace</a:t>
            </a:r>
            <a:r>
              <a:rPr lang="en" sz="1800" dirty="0" smtClean="0">
                <a:solidFill>
                  <a:srgbClr val="000000"/>
                </a:solidFill>
                <a:latin typeface="Calibri" charset="0"/>
                <a:ea typeface="Calibri" charset="0"/>
                <a:cs typeface="Calibri" charset="0"/>
                <a:sym typeface="Calibri"/>
              </a:rPr>
              <a:t> ID and </a:t>
            </a:r>
            <a:r>
              <a:rPr lang="en" sz="1800" dirty="0" err="1" smtClean="0">
                <a:solidFill>
                  <a:srgbClr val="000000"/>
                </a:solidFill>
                <a:latin typeface="Calibri" charset="0"/>
                <a:ea typeface="Calibri" charset="0"/>
                <a:cs typeface="Calibri" charset="0"/>
                <a:sym typeface="Calibri"/>
              </a:rPr>
              <a:t>NonUnique</a:t>
            </a:r>
            <a:r>
              <a:rPr lang="en" sz="1800" dirty="0" smtClean="0">
                <a:solidFill>
                  <a:srgbClr val="000000"/>
                </a:solidFill>
                <a:latin typeface="Calibri" charset="0"/>
                <a:ea typeface="Calibri" charset="0"/>
                <a:cs typeface="Calibri" charset="0"/>
                <a:sym typeface="Calibri"/>
              </a:rPr>
              <a:t> - multiple </a:t>
            </a:r>
            <a:r>
              <a:rPr lang="en" sz="1800" dirty="0" err="1" smtClean="0">
                <a:solidFill>
                  <a:srgbClr val="000000"/>
                </a:solidFill>
                <a:latin typeface="Calibri" charset="0"/>
                <a:ea typeface="Calibri" charset="0"/>
                <a:cs typeface="Calibri" charset="0"/>
                <a:sym typeface="Calibri"/>
              </a:rPr>
              <a:t>keyspace</a:t>
            </a:r>
            <a:r>
              <a:rPr lang="en" sz="1800" dirty="0" smtClean="0">
                <a:solidFill>
                  <a:srgbClr val="000000"/>
                </a:solidFill>
                <a:latin typeface="Calibri" charset="0"/>
                <a:ea typeface="Calibri" charset="0"/>
                <a:cs typeface="Calibri" charset="0"/>
                <a:sym typeface="Calibri"/>
              </a:rPr>
              <a:t> IDs</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Functional - pre-established through function, primary </a:t>
            </a:r>
            <a:r>
              <a:rPr lang="en" sz="1800" dirty="0" err="1" smtClean="0">
                <a:solidFill>
                  <a:srgbClr val="000000"/>
                </a:solidFill>
                <a:latin typeface="Calibri" charset="0"/>
                <a:ea typeface="Calibri" charset="0"/>
                <a:cs typeface="Calibri" charset="0"/>
                <a:sym typeface="Calibri"/>
              </a:rPr>
              <a:t>Vindex</a:t>
            </a:r>
            <a:r>
              <a:rPr lang="en" sz="1800" dirty="0" smtClean="0">
                <a:solidFill>
                  <a:srgbClr val="000000"/>
                </a:solidFill>
                <a:latin typeface="Calibri" charset="0"/>
                <a:ea typeface="Calibri" charset="0"/>
                <a:cs typeface="Calibri" charset="0"/>
                <a:sym typeface="Calibri"/>
              </a:rPr>
              <a:t> usually this</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Lookup - allow you to create association between a value and </a:t>
            </a:r>
            <a:r>
              <a:rPr lang="en" sz="1800" dirty="0" err="1" smtClean="0">
                <a:solidFill>
                  <a:srgbClr val="000000"/>
                </a:solidFill>
                <a:latin typeface="Calibri" charset="0"/>
                <a:ea typeface="Calibri" charset="0"/>
                <a:cs typeface="Calibri" charset="0"/>
                <a:sym typeface="Calibri"/>
              </a:rPr>
              <a:t>keyspace</a:t>
            </a:r>
            <a:r>
              <a:rPr lang="en" sz="1800" dirty="0" smtClean="0">
                <a:solidFill>
                  <a:srgbClr val="000000"/>
                </a:solidFill>
                <a:latin typeface="Calibri" charset="0"/>
                <a:ea typeface="Calibri" charset="0"/>
                <a:cs typeface="Calibri" charset="0"/>
                <a:sym typeface="Calibri"/>
              </a:rPr>
              <a:t> ID</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Shared </a:t>
            </a:r>
            <a:r>
              <a:rPr lang="en" sz="1800" dirty="0" err="1" smtClean="0">
                <a:solidFill>
                  <a:srgbClr val="000000"/>
                </a:solidFill>
                <a:latin typeface="Calibri" charset="0"/>
                <a:ea typeface="Calibri" charset="0"/>
                <a:cs typeface="Calibri" charset="0"/>
                <a:sym typeface="Calibri"/>
              </a:rPr>
              <a:t>Vindex</a:t>
            </a:r>
            <a:r>
              <a:rPr lang="en" sz="1800" dirty="0" smtClean="0">
                <a:solidFill>
                  <a:srgbClr val="000000"/>
                </a:solidFill>
                <a:latin typeface="Calibri" charset="0"/>
                <a:ea typeface="Calibri" charset="0"/>
                <a:cs typeface="Calibri" charset="0"/>
                <a:sym typeface="Calibri"/>
              </a:rPr>
              <a:t> - multiple tables, like foreign key</a:t>
            </a:r>
          </a:p>
          <a:p>
            <a:pPr marL="914400" marR="0" lvl="1" indent="-342900" algn="l" rtl="0">
              <a:lnSpc>
                <a:spcPct val="90000"/>
              </a:lnSpc>
              <a:spcBef>
                <a:spcPts val="0"/>
              </a:spcBef>
              <a:spcAft>
                <a:spcPts val="0"/>
              </a:spcAft>
              <a:buClr>
                <a:srgbClr val="000000"/>
              </a:buClr>
              <a:buSzPts val="1800"/>
              <a:buFont typeface="Calibri"/>
              <a:buChar char="○"/>
            </a:pPr>
            <a:r>
              <a:rPr lang="en" sz="1800" dirty="0" smtClean="0">
                <a:solidFill>
                  <a:srgbClr val="000000"/>
                </a:solidFill>
                <a:latin typeface="Calibri" charset="0"/>
                <a:ea typeface="Calibri" charset="0"/>
                <a:cs typeface="Calibri" charset="0"/>
                <a:sym typeface="Calibri"/>
              </a:rPr>
              <a:t>Sequences</a:t>
            </a:r>
          </a:p>
          <a:p>
            <a:pPr marL="0" lvl="0" indent="0" rtl="0">
              <a:spcBef>
                <a:spcPts val="0"/>
              </a:spcBef>
              <a:buNone/>
            </a:pPr>
            <a:endParaRPr lang="en" sz="800" dirty="0"/>
          </a:p>
          <a:p>
            <a:pPr marL="0" lvl="0" indent="0" rtl="0">
              <a:spcBef>
                <a:spcPts val="0"/>
              </a:spcBef>
              <a:buNone/>
            </a:pPr>
            <a:endParaRPr sz="800" dirty="0">
              <a:solidFill>
                <a:srgbClr val="616161"/>
              </a:solidFill>
              <a:highlight>
                <a:srgbClr val="FFFFFF"/>
              </a:highlight>
              <a:latin typeface="Roboto"/>
              <a:ea typeface="Roboto"/>
              <a:cs typeface="Roboto"/>
              <a:sym typeface="Roboto"/>
            </a:endParaRPr>
          </a:p>
          <a:p>
            <a:pPr marL="0" lvl="0" indent="0" rtl="0">
              <a:lnSpc>
                <a:spcPct val="90000"/>
              </a:lnSpc>
              <a:spcBef>
                <a:spcPts val="0"/>
              </a:spcBef>
              <a:buNone/>
            </a:pPr>
            <a:r>
              <a:rPr lang="en" sz="800" dirty="0" err="1">
                <a:latin typeface="Source Sans Pro"/>
                <a:ea typeface="Source Sans Pro"/>
                <a:cs typeface="Source Sans Pro"/>
                <a:sym typeface="Source Sans Pro"/>
              </a:rPr>
              <a:t>Vtctlclient</a:t>
            </a:r>
            <a:r>
              <a:rPr lang="en" sz="800" dirty="0">
                <a:latin typeface="Source Sans Pro"/>
                <a:ea typeface="Source Sans Pro"/>
                <a:cs typeface="Source Sans Pro"/>
                <a:sym typeface="Source Sans Pro"/>
              </a:rPr>
              <a:t> (GRPC) interacts with </a:t>
            </a:r>
            <a:r>
              <a:rPr lang="en" sz="800" dirty="0" err="1">
                <a:latin typeface="Source Sans Pro"/>
                <a:ea typeface="Source Sans Pro"/>
                <a:cs typeface="Source Sans Pro"/>
                <a:sym typeface="Source Sans Pro"/>
              </a:rPr>
              <a:t>vtctld</a:t>
            </a:r>
            <a:r>
              <a:rPr lang="en" sz="800" dirty="0">
                <a:latin typeface="Source Sans Pro"/>
                <a:ea typeface="Source Sans Pro"/>
                <a:cs typeface="Source Sans Pro"/>
                <a:sym typeface="Source Sans Pro"/>
              </a:rPr>
              <a:t> for managing shards</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Apply </a:t>
            </a:r>
            <a:r>
              <a:rPr lang="en" sz="800" dirty="0" err="1">
                <a:latin typeface="Source Sans Pro"/>
                <a:ea typeface="Source Sans Pro"/>
                <a:cs typeface="Source Sans Pro"/>
                <a:sym typeface="Source Sans Pro"/>
              </a:rPr>
              <a:t>Vschema</a:t>
            </a:r>
            <a:r>
              <a:rPr lang="en" sz="800" dirty="0">
                <a:latin typeface="Source Sans Pro"/>
                <a:ea typeface="Source Sans Pro"/>
                <a:cs typeface="Source Sans Pro"/>
                <a:sym typeface="Source Sans Pro"/>
              </a:rPr>
              <a:t> </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List tablets</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Create schema, query data, </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Create and manage backups</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Check data integrity</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Switch to newly-created shards</a:t>
            </a:r>
          </a:p>
          <a:p>
            <a:pPr marL="457200" lvl="0" indent="-279400" rtl="0">
              <a:lnSpc>
                <a:spcPct val="90000"/>
              </a:lnSpc>
              <a:spcBef>
                <a:spcPts val="0"/>
              </a:spcBef>
              <a:spcAft>
                <a:spcPts val="0"/>
              </a:spcAft>
              <a:buSzPts val="800"/>
              <a:buFont typeface="Source Sans Pro"/>
              <a:buChar char="●"/>
            </a:pPr>
            <a:r>
              <a:rPr lang="en" sz="800" dirty="0">
                <a:latin typeface="Source Sans Pro"/>
                <a:ea typeface="Source Sans Pro"/>
                <a:cs typeface="Source Sans Pro"/>
                <a:sym typeface="Source Sans Pro"/>
              </a:rPr>
              <a:t>Query what exists on each shard</a:t>
            </a:r>
          </a:p>
          <a:p>
            <a:pPr marL="457200" lvl="0" indent="-279400" rtl="0">
              <a:lnSpc>
                <a:spcPct val="90000"/>
              </a:lnSpc>
              <a:spcBef>
                <a:spcPts val="0"/>
              </a:spcBef>
              <a:buSzPts val="800"/>
              <a:buChar char="●"/>
            </a:pPr>
            <a:r>
              <a:rPr lang="en" sz="800" dirty="0">
                <a:latin typeface="Source Sans Pro"/>
                <a:ea typeface="Source Sans Pro"/>
                <a:cs typeface="Source Sans Pro"/>
                <a:sym typeface="Source Sans Pro"/>
              </a:rPr>
              <a:t>Remove shards</a:t>
            </a:r>
            <a:r>
              <a:rPr lang="en" sz="800" dirty="0">
                <a:solidFill>
                  <a:srgbClr val="616161"/>
                </a:solidFill>
                <a:highlight>
                  <a:srgbClr val="FFFFFF"/>
                </a:highlight>
                <a:latin typeface="Roboto"/>
                <a:ea typeface="Roboto"/>
                <a:cs typeface="Roboto"/>
                <a:sym typeface="Roboto"/>
              </a:rPr>
              <a:t/>
            </a:r>
            <a:br>
              <a:rPr lang="en" sz="800" dirty="0">
                <a:solidFill>
                  <a:srgbClr val="616161"/>
                </a:solidFill>
                <a:highlight>
                  <a:srgbClr val="FFFFFF"/>
                </a:highlight>
                <a:latin typeface="Roboto"/>
                <a:ea typeface="Roboto"/>
                <a:cs typeface="Roboto"/>
                <a:sym typeface="Roboto"/>
              </a:rPr>
            </a:br>
            <a:endParaRPr lang="en" sz="800" dirty="0">
              <a:solidFill>
                <a:srgbClr val="616161"/>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Shape 9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0" name="Shape 9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sz="800" dirty="0" smtClean="0"/>
              <a:t>21-22 min 16:12</a:t>
            </a:r>
          </a:p>
          <a:p>
            <a:pPr marL="0" lvl="0" indent="0" rtl="0">
              <a:spcBef>
                <a:spcPts val="0"/>
              </a:spcBef>
              <a:buNone/>
            </a:pPr>
            <a:r>
              <a:rPr lang="en" sz="800" dirty="0"/>
              <a:t/>
            </a:r>
            <a:br>
              <a:rPr lang="en" sz="800" dirty="0"/>
            </a:br>
            <a:r>
              <a:rPr lang="en" sz="800" dirty="0" err="1"/>
              <a:t>Vschema</a:t>
            </a:r>
            <a:r>
              <a:rPr lang="en" sz="800" dirty="0"/>
              <a:t> - all the parallels of a regular schema, but helps to decide where queries should </a:t>
            </a:r>
            <a:r>
              <a:rPr lang="en" sz="800" dirty="0" smtClean="0"/>
              <a:t>go</a:t>
            </a:r>
            <a:r>
              <a:rPr lang="en" sz="800" dirty="0"/>
              <a:t/>
            </a:r>
            <a:br>
              <a:rPr lang="en" sz="800" dirty="0"/>
            </a:br>
            <a:r>
              <a:rPr lang="en" sz="800" dirty="0"/>
              <a:t/>
            </a:r>
            <a:br>
              <a:rPr lang="en" sz="800" dirty="0"/>
            </a:br>
            <a:r>
              <a:rPr lang="en" sz="800" dirty="0" err="1">
                <a:solidFill>
                  <a:srgbClr val="616161"/>
                </a:solidFill>
                <a:highlight>
                  <a:srgbClr val="FFFFFF"/>
                </a:highlight>
                <a:latin typeface="Roboto"/>
                <a:ea typeface="Roboto"/>
                <a:cs typeface="Roboto"/>
                <a:sym typeface="Roboto"/>
              </a:rPr>
              <a:t>VSchema</a:t>
            </a:r>
            <a:r>
              <a:rPr lang="en" sz="800" dirty="0">
                <a:solidFill>
                  <a:srgbClr val="616161"/>
                </a:solidFill>
                <a:highlight>
                  <a:srgbClr val="FFFFFF"/>
                </a:highlight>
                <a:latin typeface="Roboto"/>
                <a:ea typeface="Roboto"/>
                <a:cs typeface="Roboto"/>
                <a:sym typeface="Roboto"/>
              </a:rPr>
              <a:t> stands for </a:t>
            </a:r>
            <a:r>
              <a:rPr lang="en" sz="800" dirty="0" err="1">
                <a:solidFill>
                  <a:srgbClr val="616161"/>
                </a:solidFill>
                <a:highlight>
                  <a:srgbClr val="FFFFFF"/>
                </a:highlight>
                <a:latin typeface="Roboto"/>
                <a:ea typeface="Roboto"/>
                <a:cs typeface="Roboto"/>
                <a:sym typeface="Roboto"/>
              </a:rPr>
              <a:t>Vitess</a:t>
            </a:r>
            <a:r>
              <a:rPr lang="en" sz="800" dirty="0">
                <a:solidFill>
                  <a:srgbClr val="616161"/>
                </a:solidFill>
                <a:highlight>
                  <a:srgbClr val="FFFFFF"/>
                </a:highlight>
                <a:latin typeface="Roboto"/>
                <a:ea typeface="Roboto"/>
                <a:cs typeface="Roboto"/>
                <a:sym typeface="Roboto"/>
              </a:rPr>
              <a:t> Schema. In contrast to a traditional database schema that contains metadata about tables, a </a:t>
            </a:r>
            <a:r>
              <a:rPr lang="en" sz="800" dirty="0" err="1">
                <a:solidFill>
                  <a:srgbClr val="616161"/>
                </a:solidFill>
                <a:highlight>
                  <a:srgbClr val="FFFFFF"/>
                </a:highlight>
                <a:latin typeface="Roboto"/>
                <a:ea typeface="Roboto"/>
                <a:cs typeface="Roboto"/>
                <a:sym typeface="Roboto"/>
              </a:rPr>
              <a:t>VSchema</a:t>
            </a:r>
            <a:r>
              <a:rPr lang="en" sz="800" dirty="0">
                <a:solidFill>
                  <a:srgbClr val="616161"/>
                </a:solidFill>
                <a:highlight>
                  <a:srgbClr val="FFFFFF"/>
                </a:highlight>
                <a:latin typeface="Roboto"/>
                <a:ea typeface="Roboto"/>
                <a:cs typeface="Roboto"/>
                <a:sym typeface="Roboto"/>
              </a:rPr>
              <a:t> contains metadata about how tables are organized across </a:t>
            </a:r>
            <a:r>
              <a:rPr lang="en" sz="800" dirty="0" err="1">
                <a:solidFill>
                  <a:srgbClr val="616161"/>
                </a:solidFill>
                <a:highlight>
                  <a:srgbClr val="FFFFFF"/>
                </a:highlight>
                <a:latin typeface="Roboto"/>
                <a:ea typeface="Roboto"/>
                <a:cs typeface="Roboto"/>
                <a:sym typeface="Roboto"/>
              </a:rPr>
              <a:t>keyspaces</a:t>
            </a:r>
            <a:r>
              <a:rPr lang="en" sz="800" dirty="0">
                <a:solidFill>
                  <a:srgbClr val="616161"/>
                </a:solidFill>
                <a:highlight>
                  <a:srgbClr val="FFFFFF"/>
                </a:highlight>
                <a:latin typeface="Roboto"/>
                <a:ea typeface="Roboto"/>
                <a:cs typeface="Roboto"/>
                <a:sym typeface="Roboto"/>
              </a:rPr>
              <a:t> and shards. Simply put, it contains the information needed to make </a:t>
            </a:r>
            <a:r>
              <a:rPr lang="en" sz="800" dirty="0" err="1">
                <a:solidFill>
                  <a:srgbClr val="616161"/>
                </a:solidFill>
                <a:highlight>
                  <a:srgbClr val="FFFFFF"/>
                </a:highlight>
                <a:latin typeface="Roboto"/>
                <a:ea typeface="Roboto"/>
                <a:cs typeface="Roboto"/>
                <a:sym typeface="Roboto"/>
              </a:rPr>
              <a:t>Vitess</a:t>
            </a:r>
            <a:r>
              <a:rPr lang="en" sz="800" dirty="0">
                <a:solidFill>
                  <a:srgbClr val="616161"/>
                </a:solidFill>
                <a:highlight>
                  <a:srgbClr val="FFFFFF"/>
                </a:highlight>
                <a:latin typeface="Roboto"/>
                <a:ea typeface="Roboto"/>
                <a:cs typeface="Roboto"/>
                <a:sym typeface="Roboto"/>
              </a:rPr>
              <a:t> look like a single database server.</a:t>
            </a:r>
          </a:p>
          <a:p>
            <a:pPr marL="0" lvl="0" indent="0" rtl="0">
              <a:lnSpc>
                <a:spcPct val="150000"/>
              </a:lnSpc>
              <a:spcBef>
                <a:spcPts val="0"/>
              </a:spcBef>
              <a:spcAft>
                <a:spcPts val="1100"/>
              </a:spcAft>
              <a:buNone/>
            </a:pPr>
            <a:r>
              <a:rPr lang="en" sz="800" dirty="0">
                <a:solidFill>
                  <a:srgbClr val="616161"/>
                </a:solidFill>
                <a:highlight>
                  <a:srgbClr val="FFFFFF"/>
                </a:highlight>
                <a:latin typeface="Roboto"/>
                <a:ea typeface="Roboto"/>
                <a:cs typeface="Roboto"/>
                <a:sym typeface="Roboto"/>
              </a:rPr>
              <a:t>For example, the </a:t>
            </a:r>
            <a:r>
              <a:rPr lang="en" sz="800" dirty="0" err="1">
                <a:solidFill>
                  <a:srgbClr val="616161"/>
                </a:solidFill>
                <a:highlight>
                  <a:srgbClr val="FFFFFF"/>
                </a:highlight>
                <a:latin typeface="Roboto"/>
                <a:ea typeface="Roboto"/>
                <a:cs typeface="Roboto"/>
                <a:sym typeface="Roboto"/>
              </a:rPr>
              <a:t>VSchema</a:t>
            </a:r>
            <a:r>
              <a:rPr lang="en" sz="800" dirty="0">
                <a:solidFill>
                  <a:srgbClr val="616161"/>
                </a:solidFill>
                <a:highlight>
                  <a:srgbClr val="FFFFFF"/>
                </a:highlight>
                <a:latin typeface="Roboto"/>
                <a:ea typeface="Roboto"/>
                <a:cs typeface="Roboto"/>
                <a:sym typeface="Roboto"/>
              </a:rPr>
              <a:t> will contain the information about the </a:t>
            </a:r>
            <a:r>
              <a:rPr lang="en" sz="800" dirty="0" err="1">
                <a:solidFill>
                  <a:srgbClr val="616161"/>
                </a:solidFill>
                <a:highlight>
                  <a:srgbClr val="FFFFFF"/>
                </a:highlight>
                <a:latin typeface="Roboto"/>
                <a:ea typeface="Roboto"/>
                <a:cs typeface="Roboto"/>
                <a:sym typeface="Roboto"/>
              </a:rPr>
              <a:t>sharding</a:t>
            </a:r>
            <a:r>
              <a:rPr lang="en" sz="800" dirty="0">
                <a:solidFill>
                  <a:srgbClr val="616161"/>
                </a:solidFill>
                <a:highlight>
                  <a:srgbClr val="FFFFFF"/>
                </a:highlight>
                <a:latin typeface="Roboto"/>
                <a:ea typeface="Roboto"/>
                <a:cs typeface="Roboto"/>
                <a:sym typeface="Roboto"/>
              </a:rPr>
              <a:t> key for a </a:t>
            </a:r>
            <a:r>
              <a:rPr lang="en" sz="800" dirty="0" err="1">
                <a:solidFill>
                  <a:srgbClr val="616161"/>
                </a:solidFill>
                <a:highlight>
                  <a:srgbClr val="FFFFFF"/>
                </a:highlight>
                <a:latin typeface="Roboto"/>
                <a:ea typeface="Roboto"/>
                <a:cs typeface="Roboto"/>
                <a:sym typeface="Roboto"/>
              </a:rPr>
              <a:t>sharded</a:t>
            </a:r>
            <a:r>
              <a:rPr lang="en" sz="800" dirty="0">
                <a:solidFill>
                  <a:srgbClr val="616161"/>
                </a:solidFill>
                <a:highlight>
                  <a:srgbClr val="FFFFFF"/>
                </a:highlight>
                <a:latin typeface="Roboto"/>
                <a:ea typeface="Roboto"/>
                <a:cs typeface="Roboto"/>
                <a:sym typeface="Roboto"/>
              </a:rPr>
              <a:t> table. </a:t>
            </a:r>
            <a:endParaRPr lang="en-US" sz="800" dirty="0" smtClean="0">
              <a:solidFill>
                <a:srgbClr val="616161"/>
              </a:solidFill>
              <a:highlight>
                <a:srgbClr val="FFFFFF"/>
              </a:highlight>
              <a:latin typeface="Roboto"/>
              <a:ea typeface="Roboto"/>
              <a:cs typeface="Roboto"/>
              <a:sym typeface="Roboto"/>
            </a:endParaRPr>
          </a:p>
          <a:p>
            <a:pPr marL="0" lvl="0" indent="0" rtl="0">
              <a:lnSpc>
                <a:spcPct val="150000"/>
              </a:lnSpc>
              <a:spcBef>
                <a:spcPts val="0"/>
              </a:spcBef>
              <a:spcAft>
                <a:spcPts val="1100"/>
              </a:spcAft>
              <a:buNone/>
            </a:pPr>
            <a:r>
              <a:rPr lang="en" sz="800" dirty="0" smtClean="0">
                <a:solidFill>
                  <a:srgbClr val="616161"/>
                </a:solidFill>
                <a:highlight>
                  <a:srgbClr val="FFFFFF"/>
                </a:highlight>
                <a:latin typeface="Roboto"/>
                <a:ea typeface="Roboto"/>
                <a:cs typeface="Roboto"/>
                <a:sym typeface="Roboto"/>
              </a:rPr>
              <a:t>When </a:t>
            </a:r>
            <a:r>
              <a:rPr lang="en" sz="800" dirty="0">
                <a:solidFill>
                  <a:srgbClr val="616161"/>
                </a:solidFill>
                <a:highlight>
                  <a:srgbClr val="FFFFFF"/>
                </a:highlight>
                <a:latin typeface="Roboto"/>
                <a:ea typeface="Roboto"/>
                <a:cs typeface="Roboto"/>
                <a:sym typeface="Roboto"/>
              </a:rPr>
              <a:t>the application issues a query with a WHERE clause that references the key, the </a:t>
            </a:r>
            <a:r>
              <a:rPr lang="en" sz="800" dirty="0" err="1">
                <a:solidFill>
                  <a:srgbClr val="616161"/>
                </a:solidFill>
                <a:highlight>
                  <a:srgbClr val="FFFFFF"/>
                </a:highlight>
                <a:latin typeface="Roboto"/>
                <a:ea typeface="Roboto"/>
                <a:cs typeface="Roboto"/>
                <a:sym typeface="Roboto"/>
              </a:rPr>
              <a:t>VSchema</a:t>
            </a:r>
            <a:r>
              <a:rPr lang="en" sz="800" dirty="0">
                <a:solidFill>
                  <a:srgbClr val="616161"/>
                </a:solidFill>
                <a:highlight>
                  <a:srgbClr val="FFFFFF"/>
                </a:highlight>
                <a:latin typeface="Roboto"/>
                <a:ea typeface="Roboto"/>
                <a:cs typeface="Roboto"/>
                <a:sym typeface="Roboto"/>
              </a:rPr>
              <a:t> information will be used to route the query to the appropriate shard</a:t>
            </a:r>
            <a:r>
              <a:rPr lang="en" sz="800" dirty="0" smtClean="0">
                <a:solidFill>
                  <a:srgbClr val="616161"/>
                </a:solidFill>
                <a:highlight>
                  <a:srgbClr val="FFFFFF"/>
                </a:highlight>
                <a:latin typeface="Roboto"/>
                <a:ea typeface="Roboto"/>
                <a:cs typeface="Roboto"/>
                <a:sym typeface="Roboto"/>
              </a:rPr>
              <a:t>.</a:t>
            </a:r>
            <a:endParaRPr lang="en-US" sz="800" dirty="0" smtClean="0">
              <a:solidFill>
                <a:srgbClr val="616161"/>
              </a:solidFill>
              <a:highlight>
                <a:srgbClr val="FFFFFF"/>
              </a:highlight>
              <a:latin typeface="Roboto"/>
              <a:ea typeface="Roboto"/>
              <a:cs typeface="Roboto"/>
              <a:sym typeface="Roboto"/>
            </a:endParaRPr>
          </a:p>
          <a:p>
            <a:pPr marL="0" lvl="0" indent="0" rtl="0">
              <a:lnSpc>
                <a:spcPct val="150000"/>
              </a:lnSpc>
              <a:spcBef>
                <a:spcPts val="0"/>
              </a:spcBef>
              <a:spcAft>
                <a:spcPts val="1100"/>
              </a:spcAft>
              <a:buNone/>
            </a:pPr>
            <a:endParaRPr lang="en-US" sz="800" dirty="0" smtClean="0">
              <a:solidFill>
                <a:srgbClr val="616161"/>
              </a:solidFill>
              <a:highlight>
                <a:srgbClr val="FFFFFF"/>
              </a:highlight>
              <a:latin typeface="Roboto"/>
              <a:ea typeface="Roboto"/>
              <a:cs typeface="Roboto"/>
              <a:sym typeface="Roboto"/>
            </a:endParaRPr>
          </a:p>
          <a:p>
            <a:pPr marL="0" lvl="0" indent="0" rtl="0">
              <a:spcBef>
                <a:spcPts val="0"/>
              </a:spcBef>
              <a:buNone/>
            </a:pPr>
            <a:r>
              <a:rPr lang="en" sz="800" dirty="0" smtClean="0"/>
              <a:t>Lookup </a:t>
            </a:r>
            <a:r>
              <a:rPr lang="en" sz="800" dirty="0" err="1" smtClean="0"/>
              <a:t>keyspaces</a:t>
            </a:r>
            <a:r>
              <a:rPr lang="en" sz="800" dirty="0" smtClean="0"/>
              <a:t> - </a:t>
            </a:r>
            <a:r>
              <a:rPr lang="en" sz="800" dirty="0" err="1" smtClean="0"/>
              <a:t>unsharded</a:t>
            </a:r>
            <a:r>
              <a:rPr lang="en" sz="800" dirty="0" smtClean="0"/>
              <a:t>, used </a:t>
            </a:r>
            <a:r>
              <a:rPr lang="en" sz="800" dirty="0" err="1" smtClean="0"/>
              <a:t>vindex</a:t>
            </a:r>
            <a:r>
              <a:rPr lang="en" sz="800" dirty="0" smtClean="0"/>
              <a:t> lookup tables, sequences, your own </a:t>
            </a:r>
            <a:r>
              <a:rPr lang="en" sz="800" dirty="0" err="1" smtClean="0"/>
              <a:t>unsharded</a:t>
            </a:r>
            <a:r>
              <a:rPr lang="en" sz="800" dirty="0" smtClean="0"/>
              <a:t> tables</a:t>
            </a:r>
          </a:p>
          <a:p>
            <a:pPr marL="0" lvl="0" indent="0" rtl="0">
              <a:spcBef>
                <a:spcPts val="0"/>
              </a:spcBef>
              <a:buNone/>
            </a:pPr>
            <a:r>
              <a:rPr lang="en" sz="800" dirty="0" smtClean="0"/>
              <a:t>Lookup </a:t>
            </a:r>
            <a:r>
              <a:rPr lang="en" sz="800" dirty="0" err="1" smtClean="0"/>
              <a:t>vindex</a:t>
            </a:r>
            <a:r>
              <a:rPr lang="en" sz="800" dirty="0" smtClean="0"/>
              <a:t> - tells you they </a:t>
            </a:r>
            <a:r>
              <a:rPr lang="en" sz="800" dirty="0" err="1" smtClean="0"/>
              <a:t>keyspace</a:t>
            </a:r>
            <a:r>
              <a:rPr lang="en" sz="800" dirty="0" smtClean="0"/>
              <a:t> id, </a:t>
            </a:r>
            <a:r>
              <a:rPr lang="en" sz="800" dirty="0" err="1" smtClean="0"/>
              <a:t>keyspace</a:t>
            </a:r>
            <a:r>
              <a:rPr lang="en" sz="800" dirty="0" smtClean="0"/>
              <a:t> id directs you to a given shard. Can be lookup </a:t>
            </a:r>
            <a:r>
              <a:rPr lang="en" sz="800" dirty="0" err="1" smtClean="0"/>
              <a:t>keyspace</a:t>
            </a:r>
            <a:r>
              <a:rPr lang="en" sz="800" dirty="0" smtClean="0"/>
              <a:t> or </a:t>
            </a:r>
            <a:r>
              <a:rPr lang="en" sz="800" dirty="0" err="1" smtClean="0"/>
              <a:t>sharded</a:t>
            </a:r>
            <a:endParaRPr lang="en" sz="800" dirty="0">
              <a:solidFill>
                <a:srgbClr val="616161"/>
              </a:solidFill>
              <a:highlight>
                <a:srgbClr val="FFFFFF"/>
              </a:highlight>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Shape 9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9" name="Shape 9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sz="800" dirty="0" smtClean="0"/>
              <a:t>22-23 min 16:13</a:t>
            </a:r>
          </a:p>
          <a:p>
            <a:pPr marL="0" lvl="0" indent="0" rtl="0">
              <a:spcBef>
                <a:spcPts val="0"/>
              </a:spcBef>
              <a:buNone/>
            </a:pPr>
            <a:endParaRPr lang="en-US" sz="800" dirty="0" smtClean="0"/>
          </a:p>
          <a:p>
            <a:pPr marL="0" lvl="0" indent="0" rtl="0">
              <a:spcBef>
                <a:spcPts val="0"/>
              </a:spcBef>
              <a:buNone/>
            </a:pPr>
            <a:r>
              <a:rPr lang="en" sz="800" dirty="0" smtClean="0"/>
              <a:t>Planned </a:t>
            </a:r>
            <a:r>
              <a:rPr lang="en" sz="800" dirty="0"/>
              <a:t>- </a:t>
            </a:r>
          </a:p>
          <a:p>
            <a:pPr marL="457200" lvl="0" indent="-279400" rtl="0">
              <a:spcBef>
                <a:spcPts val="0"/>
              </a:spcBef>
              <a:spcAft>
                <a:spcPts val="0"/>
              </a:spcAft>
              <a:buSzPts val="800"/>
              <a:buChar char="-"/>
            </a:pPr>
            <a:r>
              <a:rPr lang="en" sz="800" dirty="0"/>
              <a:t>Put into read-only</a:t>
            </a:r>
          </a:p>
          <a:p>
            <a:pPr marL="457200" lvl="0" indent="-279400" rtl="0">
              <a:spcBef>
                <a:spcPts val="0"/>
              </a:spcBef>
              <a:spcAft>
                <a:spcPts val="0"/>
              </a:spcAft>
              <a:buSzPts val="800"/>
              <a:buChar char="-"/>
            </a:pPr>
            <a:r>
              <a:rPr lang="en" sz="800" dirty="0"/>
              <a:t>Shut down query service until new master configured</a:t>
            </a:r>
          </a:p>
          <a:p>
            <a:pPr marL="457200" lvl="0" indent="-279400" rtl="0">
              <a:spcBef>
                <a:spcPts val="0"/>
              </a:spcBef>
              <a:spcAft>
                <a:spcPts val="0"/>
              </a:spcAft>
              <a:buSzPts val="800"/>
              <a:buChar char="-"/>
            </a:pPr>
            <a:r>
              <a:rPr lang="en" sz="800" dirty="0" err="1" smtClean="0"/>
              <a:t>Retr</a:t>
            </a:r>
            <a:r>
              <a:rPr lang="en-US" sz="800" dirty="0" err="1" smtClean="0"/>
              <a:t>ie</a:t>
            </a:r>
            <a:r>
              <a:rPr lang="en" sz="800" dirty="0" err="1" smtClean="0"/>
              <a:t>ve</a:t>
            </a:r>
            <a:r>
              <a:rPr lang="en" sz="800" dirty="0" smtClean="0"/>
              <a:t> </a:t>
            </a:r>
            <a:r>
              <a:rPr lang="en" sz="800" dirty="0"/>
              <a:t>current master rep </a:t>
            </a:r>
            <a:r>
              <a:rPr lang="en" sz="800" dirty="0" err="1"/>
              <a:t>pos</a:t>
            </a:r>
            <a:endParaRPr lang="en" sz="800" dirty="0"/>
          </a:p>
          <a:p>
            <a:pPr marL="457200" lvl="0" indent="-279400" rtl="0">
              <a:spcBef>
                <a:spcPts val="0"/>
              </a:spcBef>
              <a:spcAft>
                <a:spcPts val="0"/>
              </a:spcAft>
              <a:buSzPts val="800"/>
              <a:buChar char="-"/>
            </a:pPr>
            <a:r>
              <a:rPr lang="en" sz="800" dirty="0"/>
              <a:t>Instruct master elect tablet to wait for rep data then start as new master once data </a:t>
            </a:r>
            <a:r>
              <a:rPr lang="en" sz="800" dirty="0" err="1"/>
              <a:t>xferred</a:t>
            </a:r>
            <a:endParaRPr lang="en" sz="800" dirty="0"/>
          </a:p>
          <a:p>
            <a:pPr marL="457200" lvl="0" indent="-279400" rtl="0">
              <a:spcBef>
                <a:spcPts val="0"/>
              </a:spcBef>
              <a:spcAft>
                <a:spcPts val="0"/>
              </a:spcAft>
              <a:buSzPts val="800"/>
              <a:buChar char="-"/>
            </a:pPr>
            <a:r>
              <a:rPr lang="en" sz="800" dirty="0"/>
              <a:t>Ensures rep is functioning using </a:t>
            </a:r>
          </a:p>
          <a:p>
            <a:pPr marL="914400" lvl="1" indent="-279400" rtl="0">
              <a:spcBef>
                <a:spcPts val="0"/>
              </a:spcBef>
              <a:spcAft>
                <a:spcPts val="0"/>
              </a:spcAft>
              <a:buSzPts val="800"/>
              <a:buChar char="-"/>
            </a:pPr>
            <a:r>
              <a:rPr lang="en" sz="800" dirty="0"/>
              <a:t>test table </a:t>
            </a:r>
            <a:r>
              <a:rPr lang="en" sz="800" dirty="0">
                <a:highlight>
                  <a:srgbClr val="FFFFFF"/>
                </a:highlight>
                <a:latin typeface="Roboto"/>
                <a:ea typeface="Roboto"/>
                <a:cs typeface="Roboto"/>
                <a:sym typeface="Roboto"/>
              </a:rPr>
              <a:t>update the global </a:t>
            </a:r>
            <a:r>
              <a:rPr lang="en" sz="800" dirty="0" err="1">
                <a:highlight>
                  <a:srgbClr val="FFFFFF"/>
                </a:highlight>
                <a:latin typeface="Courier New"/>
                <a:ea typeface="Courier New"/>
                <a:cs typeface="Courier New"/>
                <a:sym typeface="Courier New"/>
              </a:rPr>
              <a:t>Shard</a:t>
            </a:r>
            <a:r>
              <a:rPr lang="en" sz="800" dirty="0" err="1">
                <a:highlight>
                  <a:srgbClr val="FFFFFF"/>
                </a:highlight>
                <a:latin typeface="Roboto"/>
                <a:ea typeface="Roboto"/>
                <a:cs typeface="Roboto"/>
                <a:sym typeface="Roboto"/>
              </a:rPr>
              <a:t>object's</a:t>
            </a:r>
            <a:r>
              <a:rPr lang="en" sz="800" dirty="0">
                <a:highlight>
                  <a:srgbClr val="FFFFFF"/>
                </a:highlight>
                <a:latin typeface="Roboto"/>
                <a:ea typeface="Roboto"/>
                <a:cs typeface="Roboto"/>
                <a:sym typeface="Roboto"/>
              </a:rPr>
              <a:t> </a:t>
            </a:r>
            <a:r>
              <a:rPr lang="en" sz="800" dirty="0" err="1">
                <a:highlight>
                  <a:srgbClr val="FFFFFF"/>
                </a:highlight>
                <a:latin typeface="Courier New"/>
                <a:ea typeface="Courier New"/>
                <a:cs typeface="Courier New"/>
                <a:sym typeface="Courier New"/>
              </a:rPr>
              <a:t>MasterAlias</a:t>
            </a:r>
            <a:r>
              <a:rPr lang="en" sz="800" dirty="0">
                <a:highlight>
                  <a:srgbClr val="FFFFFF"/>
                </a:highlight>
                <a:latin typeface="Roboto"/>
                <a:ea typeface="Roboto"/>
                <a:cs typeface="Roboto"/>
                <a:sym typeface="Roboto"/>
              </a:rPr>
              <a:t> record.</a:t>
            </a:r>
          </a:p>
          <a:p>
            <a:pPr marL="914400" lvl="1" indent="-279400" rtl="0">
              <a:spcBef>
                <a:spcPts val="0"/>
              </a:spcBef>
              <a:spcAft>
                <a:spcPts val="0"/>
              </a:spcAft>
              <a:buSzPts val="800"/>
              <a:buChar char="-"/>
            </a:pPr>
            <a:r>
              <a:rPr lang="en" sz="800" dirty="0">
                <a:highlight>
                  <a:srgbClr val="FFFFFF"/>
                </a:highlight>
                <a:latin typeface="Roboto"/>
                <a:ea typeface="Roboto"/>
                <a:cs typeface="Roboto"/>
                <a:sym typeface="Roboto"/>
              </a:rPr>
              <a:t>In parallel each slave and new master, set new master, wait for test entry to replicate</a:t>
            </a:r>
          </a:p>
          <a:p>
            <a:pPr marL="914400" lvl="1" indent="-279400" rtl="0">
              <a:spcBef>
                <a:spcPts val="0"/>
              </a:spcBef>
              <a:buSzPts val="800"/>
              <a:buFont typeface="Roboto"/>
              <a:buChar char="-"/>
            </a:pPr>
            <a:r>
              <a:rPr lang="en" sz="800" dirty="0">
                <a:highlight>
                  <a:srgbClr val="FFFFFF"/>
                </a:highlight>
                <a:latin typeface="Roboto"/>
                <a:ea typeface="Roboto"/>
                <a:cs typeface="Roboto"/>
                <a:sym typeface="Roboto"/>
              </a:rPr>
              <a:t>Start replication on old master so it catches up to new master</a:t>
            </a:r>
          </a:p>
          <a:p>
            <a:pPr marL="0" lvl="0" indent="0" rtl="0">
              <a:spcBef>
                <a:spcPts val="0"/>
              </a:spcBef>
              <a:buNone/>
            </a:pPr>
            <a:r>
              <a:rPr lang="en" sz="800" dirty="0">
                <a:highlight>
                  <a:srgbClr val="FFFFFF"/>
                </a:highlight>
                <a:latin typeface="Roboto"/>
                <a:ea typeface="Roboto"/>
                <a:cs typeface="Roboto"/>
                <a:sym typeface="Roboto"/>
              </a:rPr>
              <a:t>Emergency</a:t>
            </a:r>
          </a:p>
          <a:p>
            <a:pPr marL="457200" lvl="0" indent="-279400" rtl="0">
              <a:spcBef>
                <a:spcPts val="0"/>
              </a:spcBef>
              <a:spcAft>
                <a:spcPts val="0"/>
              </a:spcAft>
              <a:buSzPts val="800"/>
              <a:buFont typeface="Roboto"/>
              <a:buChar char="-"/>
            </a:pPr>
            <a:r>
              <a:rPr lang="en" sz="800" dirty="0">
                <a:highlight>
                  <a:srgbClr val="FFFFFF"/>
                </a:highlight>
                <a:latin typeface="Roboto"/>
                <a:ea typeface="Roboto"/>
                <a:cs typeface="Roboto"/>
                <a:sym typeface="Roboto"/>
              </a:rPr>
              <a:t>Determine current </a:t>
            </a:r>
            <a:r>
              <a:rPr lang="en" sz="800" dirty="0" err="1">
                <a:highlight>
                  <a:srgbClr val="FFFFFF"/>
                </a:highlight>
                <a:latin typeface="Roboto"/>
                <a:ea typeface="Roboto"/>
                <a:cs typeface="Roboto"/>
                <a:sym typeface="Roboto"/>
              </a:rPr>
              <a:t>pos</a:t>
            </a:r>
            <a:r>
              <a:rPr lang="en" sz="800" dirty="0">
                <a:highlight>
                  <a:srgbClr val="FFFFFF"/>
                </a:highlight>
                <a:latin typeface="Roboto"/>
                <a:ea typeface="Roboto"/>
                <a:cs typeface="Roboto"/>
                <a:sym typeface="Roboto"/>
              </a:rPr>
              <a:t> on all slave tablets confirm master elect tablet most advanced replicated </a:t>
            </a:r>
            <a:r>
              <a:rPr lang="en" sz="800" dirty="0" err="1">
                <a:highlight>
                  <a:srgbClr val="FFFFFF"/>
                </a:highlight>
                <a:latin typeface="Roboto"/>
                <a:ea typeface="Roboto"/>
                <a:cs typeface="Roboto"/>
                <a:sym typeface="Roboto"/>
              </a:rPr>
              <a:t>pos</a:t>
            </a:r>
            <a:endParaRPr lang="en" sz="800" dirty="0">
              <a:highlight>
                <a:srgbClr val="FFFFFF"/>
              </a:highlight>
              <a:latin typeface="Roboto"/>
              <a:ea typeface="Roboto"/>
              <a:cs typeface="Roboto"/>
              <a:sym typeface="Roboto"/>
            </a:endParaRPr>
          </a:p>
          <a:p>
            <a:pPr marL="457200" lvl="0" indent="-279400" rtl="0">
              <a:spcBef>
                <a:spcPts val="0"/>
              </a:spcBef>
              <a:spcAft>
                <a:spcPts val="0"/>
              </a:spcAft>
              <a:buSzPts val="800"/>
              <a:buFont typeface="Roboto"/>
              <a:buChar char="-"/>
            </a:pPr>
            <a:r>
              <a:rPr lang="en" sz="800" dirty="0">
                <a:highlight>
                  <a:srgbClr val="FFFFFF"/>
                </a:highlight>
                <a:latin typeface="Roboto"/>
                <a:ea typeface="Roboto"/>
                <a:cs typeface="Roboto"/>
                <a:sym typeface="Roboto"/>
              </a:rPr>
              <a:t>Promote master elect to new master</a:t>
            </a:r>
          </a:p>
          <a:p>
            <a:pPr marL="457200" lvl="0" indent="-279400" rtl="0">
              <a:spcBef>
                <a:spcPts val="0"/>
              </a:spcBef>
              <a:buClr>
                <a:srgbClr val="616161"/>
              </a:buClr>
              <a:buSzPts val="800"/>
              <a:buFont typeface="Roboto"/>
              <a:buChar char="-"/>
            </a:pPr>
            <a:r>
              <a:rPr lang="en" sz="800" dirty="0">
                <a:highlight>
                  <a:srgbClr val="FFFFFF"/>
                </a:highlight>
                <a:latin typeface="Roboto"/>
                <a:ea typeface="Roboto"/>
                <a:cs typeface="Roboto"/>
                <a:sym typeface="Roboto"/>
              </a:rPr>
              <a:t>Some ensure process as planned</a:t>
            </a:r>
            <a:r>
              <a:rPr lang="en" sz="800" dirty="0">
                <a:solidFill>
                  <a:srgbClr val="616161"/>
                </a:solidFill>
                <a:highlight>
                  <a:srgbClr val="FFFFFF"/>
                </a:highlight>
                <a:latin typeface="Roboto"/>
                <a:ea typeface="Roboto"/>
                <a:cs typeface="Roboto"/>
                <a:sym typeface="Roboto"/>
              </a:rPr>
              <a:t/>
            </a:r>
            <a:br>
              <a:rPr lang="en" sz="800" dirty="0">
                <a:solidFill>
                  <a:srgbClr val="616161"/>
                </a:solidFill>
                <a:highlight>
                  <a:srgbClr val="FFFFFF"/>
                </a:highlight>
                <a:latin typeface="Roboto"/>
                <a:ea typeface="Roboto"/>
                <a:cs typeface="Roboto"/>
                <a:sym typeface="Roboto"/>
              </a:rPr>
            </a:br>
            <a:endParaRPr lang="en" sz="800" dirty="0">
              <a:solidFill>
                <a:srgbClr val="616161"/>
              </a:solidFill>
              <a:highlight>
                <a:srgbClr val="FFFFFF"/>
              </a:highlight>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Shape 9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6" name="Shape 9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23-23.5 min 16:13:30</a:t>
            </a:r>
          </a:p>
          <a:p>
            <a:pPr marL="0" lvl="0" indent="0" rtl="0">
              <a:spcBef>
                <a:spcPts val="0"/>
              </a:spcBef>
              <a:buNone/>
            </a:pPr>
            <a:endParaRPr lang="en-US" dirty="0" smtClean="0"/>
          </a:p>
          <a:p>
            <a:pPr marL="0" lvl="0" indent="0" rtl="0">
              <a:spcBef>
                <a:spcPts val="0"/>
              </a:spcBef>
              <a:buNone/>
            </a:pPr>
            <a:r>
              <a:rPr lang="en" dirty="0" smtClean="0"/>
              <a:t>When </a:t>
            </a:r>
            <a:r>
              <a:rPr lang="en" dirty="0"/>
              <a:t>backing up a </a:t>
            </a:r>
            <a:r>
              <a:rPr lang="en" dirty="0" err="1" smtClean="0"/>
              <a:t>vt</a:t>
            </a:r>
            <a:r>
              <a:rPr lang="en-US" dirty="0" smtClean="0"/>
              <a:t>t</a:t>
            </a:r>
            <a:r>
              <a:rPr lang="en" dirty="0" err="1" smtClean="0"/>
              <a:t>ablet</a:t>
            </a:r>
            <a:r>
              <a:rPr lang="en" dirty="0"/>
              <a:t>, </a:t>
            </a:r>
          </a:p>
          <a:p>
            <a:pPr marL="457200" lvl="0" indent="-298450" rtl="0">
              <a:spcBef>
                <a:spcPts val="0"/>
              </a:spcBef>
              <a:spcAft>
                <a:spcPts val="0"/>
              </a:spcAft>
              <a:buSzPts val="1100"/>
              <a:buChar char="-"/>
            </a:pPr>
            <a:r>
              <a:rPr lang="en" dirty="0"/>
              <a:t>Switches type to BACKUP, tablet then not used by </a:t>
            </a:r>
            <a:r>
              <a:rPr lang="en" dirty="0" err="1"/>
              <a:t>vtgate</a:t>
            </a:r>
            <a:r>
              <a:rPr lang="en" dirty="0"/>
              <a:t> for any query</a:t>
            </a:r>
          </a:p>
          <a:p>
            <a:pPr marL="457200" lvl="0" indent="-298450" rtl="0">
              <a:spcBef>
                <a:spcPts val="0"/>
              </a:spcBef>
              <a:spcAft>
                <a:spcPts val="0"/>
              </a:spcAft>
              <a:buSzPts val="1100"/>
              <a:buChar char="-"/>
            </a:pPr>
            <a:r>
              <a:rPr lang="en" dirty="0"/>
              <a:t>Stops replication</a:t>
            </a:r>
          </a:p>
          <a:p>
            <a:pPr marL="457200" lvl="0" indent="-298450" rtl="0">
              <a:spcBef>
                <a:spcPts val="0"/>
              </a:spcBef>
              <a:spcAft>
                <a:spcPts val="0"/>
              </a:spcAft>
              <a:buSzPts val="1100"/>
              <a:buChar char="-"/>
            </a:pPr>
            <a:r>
              <a:rPr lang="en" dirty="0"/>
              <a:t>Shuts down </a:t>
            </a:r>
            <a:r>
              <a:rPr lang="en" dirty="0" err="1"/>
              <a:t>mysqld</a:t>
            </a:r>
            <a:endParaRPr lang="en" dirty="0"/>
          </a:p>
          <a:p>
            <a:pPr marL="457200" lvl="0" indent="-298450" rtl="0">
              <a:spcBef>
                <a:spcPts val="0"/>
              </a:spcBef>
              <a:spcAft>
                <a:spcPts val="0"/>
              </a:spcAft>
              <a:buSzPts val="1100"/>
              <a:buChar char="-"/>
            </a:pPr>
            <a:r>
              <a:rPr lang="en" dirty="0"/>
              <a:t>Copies files to backup location</a:t>
            </a:r>
          </a:p>
          <a:p>
            <a:pPr marL="457200" lvl="0" indent="-298450" rtl="0">
              <a:spcBef>
                <a:spcPts val="0"/>
              </a:spcBef>
              <a:spcAft>
                <a:spcPts val="0"/>
              </a:spcAft>
              <a:buSzPts val="1100"/>
              <a:buChar char="-"/>
            </a:pPr>
            <a:r>
              <a:rPr lang="en" dirty="0"/>
              <a:t>Restarts </a:t>
            </a:r>
            <a:r>
              <a:rPr lang="en" dirty="0" err="1"/>
              <a:t>mysql</a:t>
            </a:r>
            <a:endParaRPr lang="en" dirty="0"/>
          </a:p>
          <a:p>
            <a:pPr marL="457200" lvl="0" indent="-298450" rtl="0">
              <a:spcBef>
                <a:spcPts val="0"/>
              </a:spcBef>
              <a:spcAft>
                <a:spcPts val="0"/>
              </a:spcAft>
              <a:buSzPts val="1100"/>
              <a:buChar char="-"/>
            </a:pPr>
            <a:r>
              <a:rPr lang="en" dirty="0"/>
              <a:t>Restarts replication</a:t>
            </a:r>
          </a:p>
          <a:p>
            <a:pPr marL="457200" lvl="0" indent="-298450" rtl="0">
              <a:spcBef>
                <a:spcPts val="0"/>
              </a:spcBef>
              <a:buSzPts val="1100"/>
              <a:buChar char="-"/>
            </a:pPr>
            <a:r>
              <a:rPr lang="en" dirty="0"/>
              <a:t>Switch type back to original type</a:t>
            </a:r>
          </a:p>
          <a:p>
            <a:pPr marL="0" lvl="0" indent="0" rtl="0">
              <a:spcBef>
                <a:spcPts val="0"/>
              </a:spcBef>
              <a:buNone/>
            </a:pPr>
            <a:endParaRPr dirty="0"/>
          </a:p>
          <a:p>
            <a:pPr marL="0" lvl="0" indent="0" rtl="0">
              <a:spcBef>
                <a:spcPts val="0"/>
              </a:spcBef>
              <a:buNone/>
            </a:pPr>
            <a:r>
              <a:rPr lang="en" dirty="0"/>
              <a:t>Backup frequency through </a:t>
            </a:r>
            <a:r>
              <a:rPr lang="en" dirty="0" err="1"/>
              <a:t>cron</a:t>
            </a:r>
            <a:r>
              <a:rPr lang="en" dirty="0"/>
              <a:t> job</a:t>
            </a:r>
          </a:p>
          <a:p>
            <a:pPr marL="0" lvl="0" indent="0" rtl="0">
              <a:spcBef>
                <a:spcPts val="0"/>
              </a:spcBef>
              <a:buNone/>
            </a:pPr>
            <a:endParaRPr dirty="0"/>
          </a:p>
          <a:p>
            <a:pPr marL="0" lvl="0" indent="0" rtl="0">
              <a:spcBef>
                <a:spcPts val="0"/>
              </a:spcBef>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Shape 9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6" name="Shape 9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US" dirty="0" smtClean="0"/>
              <a:t>23-23.5 min 16:13:30</a:t>
            </a:r>
          </a:p>
          <a:p>
            <a:pPr marL="0" lvl="0" indent="0" rtl="0">
              <a:spcBef>
                <a:spcPts val="0"/>
              </a:spcBef>
              <a:buNone/>
            </a:pPr>
            <a:endParaRPr lang="en-US" dirty="0" smtClean="0"/>
          </a:p>
          <a:p>
            <a:pPr marL="0" lvl="0" indent="0" rtl="0">
              <a:spcBef>
                <a:spcPts val="0"/>
              </a:spcBef>
              <a:buNone/>
            </a:pPr>
            <a:r>
              <a:rPr lang="en" dirty="0" smtClean="0"/>
              <a:t>When </a:t>
            </a:r>
            <a:r>
              <a:rPr lang="en" dirty="0"/>
              <a:t>backing up a </a:t>
            </a:r>
            <a:r>
              <a:rPr lang="en" dirty="0" err="1" smtClean="0"/>
              <a:t>vt</a:t>
            </a:r>
            <a:r>
              <a:rPr lang="en-US" dirty="0" smtClean="0"/>
              <a:t>t</a:t>
            </a:r>
            <a:r>
              <a:rPr lang="en" dirty="0" err="1" smtClean="0"/>
              <a:t>ablet</a:t>
            </a:r>
            <a:r>
              <a:rPr lang="en" dirty="0"/>
              <a:t>, </a:t>
            </a:r>
          </a:p>
          <a:p>
            <a:pPr marL="457200" lvl="0" indent="-298450" rtl="0">
              <a:spcBef>
                <a:spcPts val="0"/>
              </a:spcBef>
              <a:spcAft>
                <a:spcPts val="0"/>
              </a:spcAft>
              <a:buSzPts val="1100"/>
              <a:buChar char="-"/>
            </a:pPr>
            <a:r>
              <a:rPr lang="en" dirty="0"/>
              <a:t>Switches type to BACKUP, tablet then not used by </a:t>
            </a:r>
            <a:r>
              <a:rPr lang="en" dirty="0" err="1"/>
              <a:t>vtgate</a:t>
            </a:r>
            <a:r>
              <a:rPr lang="en" dirty="0"/>
              <a:t> for any query</a:t>
            </a:r>
          </a:p>
          <a:p>
            <a:pPr marL="457200" lvl="0" indent="-298450" rtl="0">
              <a:spcBef>
                <a:spcPts val="0"/>
              </a:spcBef>
              <a:spcAft>
                <a:spcPts val="0"/>
              </a:spcAft>
              <a:buSzPts val="1100"/>
              <a:buChar char="-"/>
            </a:pPr>
            <a:r>
              <a:rPr lang="en" dirty="0"/>
              <a:t>Stops replication</a:t>
            </a:r>
          </a:p>
          <a:p>
            <a:pPr marL="457200" lvl="0" indent="-298450" rtl="0">
              <a:spcBef>
                <a:spcPts val="0"/>
              </a:spcBef>
              <a:spcAft>
                <a:spcPts val="0"/>
              </a:spcAft>
              <a:buSzPts val="1100"/>
              <a:buChar char="-"/>
            </a:pPr>
            <a:r>
              <a:rPr lang="en" dirty="0"/>
              <a:t>Shuts down </a:t>
            </a:r>
            <a:r>
              <a:rPr lang="en" dirty="0" err="1"/>
              <a:t>mysqld</a:t>
            </a:r>
            <a:endParaRPr lang="en" dirty="0"/>
          </a:p>
          <a:p>
            <a:pPr marL="457200" lvl="0" indent="-298450" rtl="0">
              <a:spcBef>
                <a:spcPts val="0"/>
              </a:spcBef>
              <a:spcAft>
                <a:spcPts val="0"/>
              </a:spcAft>
              <a:buSzPts val="1100"/>
              <a:buChar char="-"/>
            </a:pPr>
            <a:r>
              <a:rPr lang="en" dirty="0"/>
              <a:t>Copies files to backup location</a:t>
            </a:r>
          </a:p>
          <a:p>
            <a:pPr marL="457200" lvl="0" indent="-298450" rtl="0">
              <a:spcBef>
                <a:spcPts val="0"/>
              </a:spcBef>
              <a:spcAft>
                <a:spcPts val="0"/>
              </a:spcAft>
              <a:buSzPts val="1100"/>
              <a:buChar char="-"/>
            </a:pPr>
            <a:r>
              <a:rPr lang="en" dirty="0"/>
              <a:t>Restarts </a:t>
            </a:r>
            <a:r>
              <a:rPr lang="en" dirty="0" err="1"/>
              <a:t>mysql</a:t>
            </a:r>
            <a:endParaRPr lang="en" dirty="0"/>
          </a:p>
          <a:p>
            <a:pPr marL="457200" lvl="0" indent="-298450" rtl="0">
              <a:spcBef>
                <a:spcPts val="0"/>
              </a:spcBef>
              <a:spcAft>
                <a:spcPts val="0"/>
              </a:spcAft>
              <a:buSzPts val="1100"/>
              <a:buChar char="-"/>
            </a:pPr>
            <a:r>
              <a:rPr lang="en" dirty="0"/>
              <a:t>Restarts replication</a:t>
            </a:r>
          </a:p>
          <a:p>
            <a:pPr marL="457200" lvl="0" indent="-298450" rtl="0">
              <a:spcBef>
                <a:spcPts val="0"/>
              </a:spcBef>
              <a:buSzPts val="1100"/>
              <a:buChar char="-"/>
            </a:pPr>
            <a:r>
              <a:rPr lang="en" dirty="0"/>
              <a:t>Switch type back to original type</a:t>
            </a:r>
          </a:p>
          <a:p>
            <a:pPr marL="0" lvl="0" indent="0" rtl="0">
              <a:spcBef>
                <a:spcPts val="0"/>
              </a:spcBef>
              <a:buNone/>
            </a:pPr>
            <a:endParaRPr dirty="0"/>
          </a:p>
          <a:p>
            <a:pPr marL="0" lvl="0" indent="0" rtl="0">
              <a:spcBef>
                <a:spcPts val="0"/>
              </a:spcBef>
              <a:buNone/>
            </a:pPr>
            <a:r>
              <a:rPr lang="en" dirty="0"/>
              <a:t>Backup frequency through </a:t>
            </a:r>
            <a:r>
              <a:rPr lang="en" dirty="0" err="1"/>
              <a:t>cron</a:t>
            </a:r>
            <a:r>
              <a:rPr lang="en" dirty="0"/>
              <a:t> job</a:t>
            </a:r>
          </a:p>
          <a:p>
            <a:pPr marL="0" lvl="0" indent="0" rtl="0">
              <a:spcBef>
                <a:spcPts val="0"/>
              </a:spcBef>
              <a:buNone/>
            </a:pPr>
            <a:endParaRPr dirty="0"/>
          </a:p>
          <a:p>
            <a:pPr marL="0" lvl="0" indent="0" rtl="0">
              <a:spcBef>
                <a:spcPts val="0"/>
              </a:spcBef>
              <a:buNone/>
            </a:pPr>
            <a:endParaRPr dirty="0"/>
          </a:p>
        </p:txBody>
      </p:sp>
    </p:spTree>
    <p:extLst>
      <p:ext uri="{BB962C8B-B14F-4D97-AF65-F5344CB8AC3E}">
        <p14:creationId xmlns:p14="http://schemas.microsoft.com/office/powerpoint/2010/main" val="317617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9" name="Shape 10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smtClean="0"/>
              <a:t>23.5-29.5</a:t>
            </a:r>
            <a:r>
              <a:rPr lang="en-US" baseline="0" dirty="0" smtClean="0"/>
              <a:t> min 16:19:30</a:t>
            </a:r>
          </a:p>
          <a:p>
            <a:pPr marL="0" lvl="0" indent="0">
              <a:spcBef>
                <a:spcPts val="0"/>
              </a:spcBef>
              <a:buNone/>
            </a:pPr>
            <a:endParaRPr lang="en-US" baseline="0" dirty="0" smtClean="0"/>
          </a:p>
          <a:p>
            <a:pPr marL="0" lvl="0" indent="0">
              <a:spcBef>
                <a:spcPts val="0"/>
              </a:spcBef>
              <a:buNone/>
            </a:pPr>
            <a:r>
              <a:rPr lang="en" dirty="0" err="1" smtClean="0"/>
              <a:t>Statefulsets</a:t>
            </a:r>
            <a:r>
              <a:rPr lang="en" dirty="0"/>
              <a:t>:</a:t>
            </a:r>
            <a:br>
              <a:rPr lang="en" dirty="0"/>
            </a:br>
            <a:r>
              <a:rPr lang="en" dirty="0"/>
              <a:t>1. Restore no longer required as </a:t>
            </a:r>
            <a:r>
              <a:rPr lang="en" dirty="0" err="1"/>
              <a:t>statefulsets</a:t>
            </a:r>
            <a:r>
              <a:rPr lang="en" dirty="0"/>
              <a:t> guarantee storage </a:t>
            </a:r>
            <a:r>
              <a:rPr lang="en" dirty="0" err="1"/>
              <a:t>stickyness</a:t>
            </a:r>
            <a:r>
              <a:rPr lang="en" dirty="0"/>
              <a:t> to pod</a:t>
            </a:r>
          </a:p>
          <a:p>
            <a:pPr marL="0" lvl="0" indent="0">
              <a:spcBef>
                <a:spcPts val="0"/>
              </a:spcBef>
              <a:buNone/>
            </a:pPr>
            <a:r>
              <a:rPr lang="en" dirty="0"/>
              <a:t>2. Scale easily changing </a:t>
            </a:r>
            <a:r>
              <a:rPr lang="en" dirty="0" err="1"/>
              <a:t>statefulset</a:t>
            </a:r>
            <a:r>
              <a:rPr lang="en" dirty="0"/>
              <a:t> vs. create a new pod manually</a:t>
            </a:r>
          </a:p>
          <a:p>
            <a:pPr marL="0" lvl="0" indent="0" rtl="0">
              <a:spcBef>
                <a:spcPts val="0"/>
              </a:spcBef>
              <a:buNone/>
            </a:pPr>
            <a:r>
              <a:rPr lang="en" dirty="0"/>
              <a:t>3. Identities are important to </a:t>
            </a:r>
            <a:r>
              <a:rPr lang="en" dirty="0" err="1"/>
              <a:t>vitess</a:t>
            </a:r>
            <a:r>
              <a:rPr lang="en" dirty="0"/>
              <a:t>, </a:t>
            </a:r>
            <a:r>
              <a:rPr lang="en" dirty="0" err="1"/>
              <a:t>statefulsets</a:t>
            </a:r>
            <a:r>
              <a:rPr lang="en" dirty="0"/>
              <a:t> ensure this as we saw in the demo</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2" name="Shape 10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Shape 10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7" name="Shape 10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2-2.5</a:t>
            </a:r>
            <a:r>
              <a:rPr lang="en-US" sz="825" b="0" i="0" u="none" strike="noStrike" cap="none" baseline="0" dirty="0" smtClean="0">
                <a:solidFill>
                  <a:srgbClr val="000000"/>
                </a:solidFill>
                <a:latin typeface="Calibri"/>
                <a:ea typeface="Calibri"/>
                <a:cs typeface="Calibri"/>
                <a:sym typeface="Calibri"/>
              </a:rPr>
              <a:t> min 15:52:30</a:t>
            </a:r>
            <a:endParaRPr sz="825" b="0" i="0" u="none" strike="noStrike" cap="none" dirty="0">
              <a:solidFill>
                <a:srgbClr val="000000"/>
              </a:solidFill>
              <a:latin typeface="Calibri"/>
              <a:ea typeface="Calibri"/>
              <a:cs typeface="Calibri"/>
              <a:sym typeface="Calibri"/>
            </a:endParaRPr>
          </a:p>
        </p:txBody>
      </p:sp>
      <p:sp>
        <p:nvSpPr>
          <p:cNvPr id="378" name="Shape 37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9586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Shape 10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3" name="Shape 10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Shape 1015"/>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rtl="0">
              <a:buNone/>
            </a:pPr>
            <a:r>
              <a:rPr lang="en-US" sz="800" b="0" i="0" u="none" strike="noStrike" kern="1200" dirty="0" smtClean="0">
                <a:solidFill>
                  <a:schemeClr val="tx1"/>
                </a:solidFill>
                <a:effectLst/>
                <a:latin typeface="+mn-lt"/>
                <a:ea typeface="+mn-ea"/>
                <a:cs typeface="+mn-cs"/>
              </a:rPr>
              <a:t>Simple as writing to </a:t>
            </a:r>
            <a:r>
              <a:rPr lang="en-US" sz="800" b="0" i="0" u="none" strike="noStrike" kern="1200" dirty="0" err="1" smtClean="0">
                <a:solidFill>
                  <a:schemeClr val="tx1"/>
                </a:solidFill>
                <a:effectLst/>
                <a:latin typeface="+mn-lt"/>
                <a:ea typeface="+mn-ea"/>
                <a:cs typeface="+mn-cs"/>
              </a:rPr>
              <a:t>stdout</a:t>
            </a:r>
            <a:r>
              <a:rPr lang="en-US" sz="800" b="0" i="0" u="none" strike="noStrike" kern="1200" dirty="0" smtClean="0">
                <a:solidFill>
                  <a:schemeClr val="tx1"/>
                </a:solidFill>
                <a:effectLst/>
                <a:latin typeface="+mn-lt"/>
                <a:ea typeface="+mn-ea"/>
                <a:cs typeface="+mn-cs"/>
              </a:rPr>
              <a:t> </a:t>
            </a:r>
            <a:endParaRPr lang="en-US" sz="800" b="0" dirty="0" smtClean="0">
              <a:effectLst/>
            </a:endParaRPr>
          </a:p>
          <a:p>
            <a:pPr rtl="0">
              <a:buNone/>
            </a:pPr>
            <a:r>
              <a:rPr lang="en-US" sz="800" b="0" i="0" u="none" strike="noStrike" kern="1200" dirty="0" smtClean="0">
                <a:solidFill>
                  <a:schemeClr val="tx1"/>
                </a:solidFill>
                <a:effectLst/>
                <a:latin typeface="+mn-lt"/>
                <a:ea typeface="+mn-ea"/>
                <a:cs typeface="+mn-cs"/>
              </a:rPr>
              <a:t>For metrics export and endpoint and write an annotation - </a:t>
            </a:r>
            <a:r>
              <a:rPr lang="en-US" sz="800" b="0" i="0" u="none" strike="noStrike" kern="1200" dirty="0" err="1" smtClean="0">
                <a:solidFill>
                  <a:schemeClr val="tx1"/>
                </a:solidFill>
                <a:effectLst/>
                <a:latin typeface="+mn-lt"/>
                <a:ea typeface="+mn-ea"/>
                <a:cs typeface="+mn-cs"/>
              </a:rPr>
              <a:t>io.collectbeat.metrics</a:t>
            </a:r>
            <a:r>
              <a:rPr lang="en-US" sz="800" b="0" i="0" u="none" strike="noStrike" kern="1200" dirty="0" smtClean="0">
                <a:solidFill>
                  <a:schemeClr val="tx1"/>
                </a:solidFill>
                <a:effectLst/>
                <a:latin typeface="+mn-lt"/>
                <a:ea typeface="+mn-ea"/>
                <a:cs typeface="+mn-cs"/>
              </a:rPr>
              <a:t>/endpoints: “:9090”, </a:t>
            </a:r>
            <a:r>
              <a:rPr lang="en-US" sz="800" b="0" i="0" u="none" strike="noStrike" kern="1200" dirty="0" err="1" smtClean="0">
                <a:solidFill>
                  <a:schemeClr val="tx1"/>
                </a:solidFill>
                <a:effectLst/>
                <a:latin typeface="+mn-lt"/>
                <a:ea typeface="+mn-ea"/>
                <a:cs typeface="+mn-cs"/>
              </a:rPr>
              <a:t>io.collectbeat.metrics</a:t>
            </a:r>
            <a:r>
              <a:rPr lang="en-US" sz="800" b="0" i="0" u="none" strike="noStrike" kern="1200" dirty="0" smtClean="0">
                <a:solidFill>
                  <a:schemeClr val="tx1"/>
                </a:solidFill>
                <a:effectLst/>
                <a:latin typeface="+mn-lt"/>
                <a:ea typeface="+mn-ea"/>
                <a:cs typeface="+mn-cs"/>
              </a:rPr>
              <a:t>/type: “</a:t>
            </a:r>
            <a:r>
              <a:rPr lang="en-US" sz="800" b="0" i="0" u="none" strike="noStrike" kern="1200" dirty="0" err="1" smtClean="0">
                <a:solidFill>
                  <a:schemeClr val="tx1"/>
                </a:solidFill>
                <a:effectLst/>
                <a:latin typeface="+mn-lt"/>
                <a:ea typeface="+mn-ea"/>
                <a:cs typeface="+mn-cs"/>
              </a:rPr>
              <a:t>prometheus</a:t>
            </a:r>
            <a:r>
              <a:rPr lang="en-US" sz="800" b="0" i="0" u="none" strike="noStrike" kern="1200" dirty="0" smtClean="0">
                <a:solidFill>
                  <a:schemeClr val="tx1"/>
                </a:solidFill>
                <a:effectLst/>
                <a:latin typeface="+mn-lt"/>
                <a:ea typeface="+mn-ea"/>
                <a:cs typeface="+mn-cs"/>
              </a:rPr>
              <a:t>”</a:t>
            </a:r>
            <a:endParaRPr lang="en-US" sz="800" b="0" dirty="0" smtClean="0">
              <a:effectLst/>
            </a:endParaRPr>
          </a:p>
          <a:p>
            <a:pPr rtl="0">
              <a:buNone/>
            </a:pPr>
            <a:r>
              <a:rPr lang="en-US" sz="800" b="0" i="0" u="none" strike="noStrike" kern="1200" dirty="0" smtClean="0">
                <a:solidFill>
                  <a:schemeClr val="tx1"/>
                </a:solidFill>
                <a:effectLst/>
                <a:latin typeface="+mn-lt"/>
                <a:ea typeface="+mn-ea"/>
                <a:cs typeface="+mn-cs"/>
              </a:rPr>
              <a:t>As long as it has a </a:t>
            </a:r>
            <a:r>
              <a:rPr lang="en-US" sz="800" b="0" i="0" u="none" strike="noStrike" kern="1200" dirty="0" err="1" smtClean="0">
                <a:solidFill>
                  <a:schemeClr val="tx1"/>
                </a:solidFill>
                <a:effectLst/>
                <a:latin typeface="+mn-lt"/>
                <a:ea typeface="+mn-ea"/>
                <a:cs typeface="+mn-cs"/>
              </a:rPr>
              <a:t>prometheus</a:t>
            </a:r>
            <a:r>
              <a:rPr lang="en-US" sz="800" b="0" i="0" u="none" strike="noStrike" kern="1200" dirty="0" smtClean="0">
                <a:solidFill>
                  <a:schemeClr val="tx1"/>
                </a:solidFill>
                <a:effectLst/>
                <a:latin typeface="+mn-lt"/>
                <a:ea typeface="+mn-ea"/>
                <a:cs typeface="+mn-cs"/>
              </a:rPr>
              <a:t> endpoint </a:t>
            </a:r>
            <a:endParaRPr lang="en-US" sz="800" b="0" dirty="0" smtClean="0">
              <a:effectLst/>
            </a:endParaRPr>
          </a:p>
          <a:p>
            <a:pPr rtl="0">
              <a:buNone/>
            </a:pPr>
            <a:r>
              <a:rPr lang="en-US" sz="800" b="0" i="0" u="none" strike="noStrike" kern="1200" dirty="0" smtClean="0">
                <a:solidFill>
                  <a:schemeClr val="tx1"/>
                </a:solidFill>
                <a:effectLst/>
                <a:latin typeface="+mn-lt"/>
                <a:ea typeface="+mn-ea"/>
                <a:cs typeface="+mn-cs"/>
              </a:rPr>
              <a:t>This makes it discoverable (by adding annotation) then we can append </a:t>
            </a:r>
            <a:endParaRPr lang="en-US" sz="800" b="0" dirty="0" smtClean="0">
              <a:effectLst/>
            </a:endParaRPr>
          </a:p>
          <a:p>
            <a:pPr rtl="0">
              <a:buNone/>
            </a:pPr>
            <a:r>
              <a:rPr lang="en-US" sz="800" b="0" i="0" u="none" strike="noStrike" kern="1200" dirty="0" smtClean="0">
                <a:solidFill>
                  <a:schemeClr val="tx1"/>
                </a:solidFill>
                <a:effectLst/>
                <a:latin typeface="+mn-lt"/>
                <a:ea typeface="+mn-ea"/>
                <a:cs typeface="+mn-cs"/>
              </a:rPr>
              <a:t>Makes it possible to to map metric to container and discoverable to the user</a:t>
            </a:r>
            <a:endParaRPr lang="en-US" sz="800" b="0" dirty="0" smtClean="0">
              <a:effectLst/>
            </a:endParaRPr>
          </a:p>
          <a:p>
            <a:pPr rtl="0">
              <a:buNone/>
            </a:pPr>
            <a:r>
              <a:rPr lang="en-US" sz="800" b="0" dirty="0" smtClean="0">
                <a:effectLst/>
              </a:rPr>
              <a:t/>
            </a:r>
            <a:br>
              <a:rPr lang="en-US" sz="800" b="0" dirty="0" smtClean="0">
                <a:effectLst/>
              </a:rPr>
            </a:br>
            <a:r>
              <a:rPr lang="en-US" sz="800" b="0" i="0" u="none" strike="noStrike" kern="1200" dirty="0" smtClean="0">
                <a:solidFill>
                  <a:schemeClr val="tx1"/>
                </a:solidFill>
                <a:effectLst/>
                <a:latin typeface="+mn-lt"/>
                <a:ea typeface="+mn-ea"/>
                <a:cs typeface="+mn-cs"/>
              </a:rPr>
              <a:t>One thing in common is using k8s </a:t>
            </a:r>
            <a:r>
              <a:rPr lang="en-US" sz="800" b="0" i="0" u="none" strike="noStrike" kern="1200" dirty="0" err="1" smtClean="0">
                <a:solidFill>
                  <a:schemeClr val="tx1"/>
                </a:solidFill>
                <a:effectLst/>
                <a:latin typeface="+mn-lt"/>
                <a:ea typeface="+mn-ea"/>
                <a:cs typeface="+mn-cs"/>
              </a:rPr>
              <a:t>api</a:t>
            </a:r>
            <a:r>
              <a:rPr lang="en-US" sz="800" b="0" i="0" u="none" strike="noStrike" kern="1200" dirty="0" smtClean="0">
                <a:solidFill>
                  <a:schemeClr val="tx1"/>
                </a:solidFill>
                <a:effectLst/>
                <a:latin typeface="+mn-lt"/>
                <a:ea typeface="+mn-ea"/>
                <a:cs typeface="+mn-cs"/>
              </a:rPr>
              <a:t> for discovery </a:t>
            </a:r>
            <a:br>
              <a:rPr lang="en-US" sz="800" b="0" i="0" u="none" strike="noStrike" kern="1200" dirty="0" smtClean="0">
                <a:solidFill>
                  <a:schemeClr val="tx1"/>
                </a:solidFill>
                <a:effectLst/>
                <a:latin typeface="+mn-lt"/>
                <a:ea typeface="+mn-ea"/>
                <a:cs typeface="+mn-cs"/>
              </a:rPr>
            </a:br>
            <a:r>
              <a:rPr lang="en-US" sz="800" b="0" i="0" u="none" strike="noStrike" kern="1200" dirty="0" err="1" smtClean="0">
                <a:solidFill>
                  <a:schemeClr val="tx1"/>
                </a:solidFill>
                <a:effectLst/>
                <a:latin typeface="+mn-lt"/>
                <a:ea typeface="+mn-ea"/>
                <a:cs typeface="+mn-cs"/>
              </a:rPr>
              <a:t>Ebay</a:t>
            </a:r>
            <a:r>
              <a:rPr lang="en-US" sz="800" b="0" i="0" u="none" strike="noStrike" kern="1200" dirty="0" smtClean="0">
                <a:solidFill>
                  <a:schemeClr val="tx1"/>
                </a:solidFill>
                <a:effectLst/>
                <a:latin typeface="+mn-lt"/>
                <a:ea typeface="+mn-ea"/>
                <a:cs typeface="+mn-cs"/>
              </a:rPr>
              <a:t> contributed Graphite server as </a:t>
            </a:r>
            <a:r>
              <a:rPr lang="en-US" sz="800" b="0" i="0" u="none" strike="noStrike" kern="1200" dirty="0" err="1" smtClean="0">
                <a:solidFill>
                  <a:schemeClr val="tx1"/>
                </a:solidFill>
                <a:effectLst/>
                <a:latin typeface="+mn-lt"/>
                <a:ea typeface="+mn-ea"/>
                <a:cs typeface="+mn-cs"/>
              </a:rPr>
              <a:t>Metricbeat</a:t>
            </a:r>
            <a:r>
              <a:rPr lang="en-US" sz="800" b="0" i="0" u="none" strike="noStrike" kern="1200" dirty="0" smtClean="0">
                <a:solidFill>
                  <a:schemeClr val="tx1"/>
                </a:solidFill>
                <a:effectLst/>
                <a:latin typeface="+mn-lt"/>
                <a:ea typeface="+mn-ea"/>
                <a:cs typeface="+mn-cs"/>
              </a:rPr>
              <a:t> module</a:t>
            </a:r>
            <a:endParaRPr lang="en-US" sz="800" b="0" dirty="0" smtClean="0">
              <a:effectLst/>
            </a:endParaRPr>
          </a:p>
          <a:p>
            <a:pPr rtl="0">
              <a:buNone/>
            </a:pPr>
            <a:r>
              <a:rPr lang="en-US" sz="800" b="0" i="0" u="none" strike="noStrike" kern="1200" dirty="0" smtClean="0">
                <a:solidFill>
                  <a:schemeClr val="tx1"/>
                </a:solidFill>
                <a:effectLst/>
                <a:latin typeface="+mn-lt"/>
                <a:ea typeface="+mn-ea"/>
                <a:cs typeface="+mn-cs"/>
              </a:rPr>
              <a:t>HTTP server for sending </a:t>
            </a:r>
            <a:r>
              <a:rPr lang="en-US" sz="800" b="0" i="0" u="none" strike="noStrike" kern="1200" dirty="0" err="1" smtClean="0">
                <a:solidFill>
                  <a:schemeClr val="tx1"/>
                </a:solidFill>
                <a:effectLst/>
                <a:latin typeface="+mn-lt"/>
                <a:ea typeface="+mn-ea"/>
                <a:cs typeface="+mn-cs"/>
              </a:rPr>
              <a:t>json</a:t>
            </a:r>
            <a:r>
              <a:rPr lang="en-US" sz="800" b="0" i="0" u="none" strike="noStrike" kern="1200" dirty="0" smtClean="0">
                <a:solidFill>
                  <a:schemeClr val="tx1"/>
                </a:solidFill>
                <a:effectLst/>
                <a:latin typeface="+mn-lt"/>
                <a:ea typeface="+mn-ea"/>
                <a:cs typeface="+mn-cs"/>
              </a:rPr>
              <a:t> payload of metrics to </a:t>
            </a:r>
            <a:r>
              <a:rPr lang="en-US" sz="800" b="0" i="0" u="none" strike="noStrike" kern="1200" dirty="0" err="1" smtClean="0">
                <a:solidFill>
                  <a:schemeClr val="tx1"/>
                </a:solidFill>
                <a:effectLst/>
                <a:latin typeface="+mn-lt"/>
                <a:ea typeface="+mn-ea"/>
                <a:cs typeface="+mn-cs"/>
              </a:rPr>
              <a:t>Metricbeat</a:t>
            </a:r>
            <a:r>
              <a:rPr lang="en-US" sz="800" b="0" i="0" u="none" strike="noStrike" kern="1200" dirty="0" smtClean="0">
                <a:solidFill>
                  <a:schemeClr val="tx1"/>
                </a:solidFill>
                <a:effectLst/>
                <a:latin typeface="+mn-lt"/>
                <a:ea typeface="+mn-ea"/>
                <a:cs typeface="+mn-cs"/>
              </a:rPr>
              <a:t> to be shipped to backend of choice</a:t>
            </a:r>
            <a:endParaRPr lang="en-US" sz="800" b="0" dirty="0" smtClean="0">
              <a:effectLst/>
            </a:endParaRPr>
          </a:p>
          <a:p>
            <a:pPr rtl="0">
              <a:buNone/>
            </a:pPr>
            <a:r>
              <a:rPr lang="en-US" sz="800" b="0" dirty="0" smtClean="0">
                <a:effectLst/>
              </a:rPr>
              <a:t/>
            </a:r>
            <a:br>
              <a:rPr lang="en-US" sz="800" b="0" dirty="0" smtClean="0">
                <a:effectLst/>
              </a:rPr>
            </a:br>
            <a:r>
              <a:rPr lang="en-US" sz="800" b="0" i="0" u="none" strike="noStrike" kern="1200" dirty="0" smtClean="0">
                <a:solidFill>
                  <a:schemeClr val="tx1"/>
                </a:solidFill>
                <a:effectLst/>
                <a:latin typeface="+mn-lt"/>
                <a:ea typeface="+mn-ea"/>
                <a:cs typeface="+mn-cs"/>
              </a:rPr>
              <a:t>With  the combined effort of eBay and the Elastic, Beats will have native </a:t>
            </a:r>
            <a:r>
              <a:rPr lang="en-US" sz="800" b="0" i="0" u="sng" strike="noStrike" kern="1200" dirty="0" smtClean="0">
                <a:solidFill>
                  <a:schemeClr val="tx1"/>
                </a:solidFill>
                <a:effectLst/>
                <a:latin typeface="+mn-lt"/>
                <a:ea typeface="+mn-ea"/>
                <a:cs typeface="+mn-cs"/>
                <a:hlinkClick r:id="rId3"/>
              </a:rPr>
              <a:t>Kubernetes support in 6.0</a:t>
            </a:r>
            <a:r>
              <a:rPr lang="en-US" sz="800" b="0" i="0" u="none" strike="noStrike" kern="1200" dirty="0" smtClean="0">
                <a:solidFill>
                  <a:schemeClr val="tx1"/>
                </a:solidFill>
                <a:effectLst/>
                <a:latin typeface="+mn-lt"/>
                <a:ea typeface="+mn-ea"/>
                <a:cs typeface="+mn-cs"/>
              </a:rPr>
              <a:t>.</a:t>
            </a:r>
            <a:br>
              <a:rPr lang="en-US" sz="800" b="0" i="0" u="none" strike="noStrike" kern="1200" dirty="0" smtClean="0">
                <a:solidFill>
                  <a:schemeClr val="tx1"/>
                </a:solidFill>
                <a:effectLst/>
                <a:latin typeface="+mn-lt"/>
                <a:ea typeface="+mn-ea"/>
                <a:cs typeface="+mn-cs"/>
              </a:rPr>
            </a:br>
            <a:r>
              <a:rPr lang="en-US" sz="800" b="0" i="0" u="none" strike="noStrike" kern="1200" dirty="0" smtClean="0">
                <a:solidFill>
                  <a:schemeClr val="tx1"/>
                </a:solidFill>
                <a:effectLst/>
                <a:latin typeface="+mn-lt"/>
                <a:ea typeface="+mn-ea"/>
                <a:cs typeface="+mn-cs"/>
              </a:rPr>
              <a:t>implemented “</a:t>
            </a:r>
            <a:r>
              <a:rPr lang="en-US" sz="800" b="0" i="0" u="sng" strike="noStrike" kern="1200" dirty="0" smtClean="0">
                <a:solidFill>
                  <a:schemeClr val="tx1"/>
                </a:solidFill>
                <a:effectLst/>
                <a:latin typeface="+mn-lt"/>
                <a:ea typeface="+mn-ea"/>
                <a:cs typeface="+mn-cs"/>
                <a:hlinkClick r:id="rId4"/>
              </a:rPr>
              <a:t>Graphite server</a:t>
            </a:r>
            <a:r>
              <a:rPr lang="en-US" sz="800" b="0" i="0" u="none" strike="noStrike" kern="1200" dirty="0" smtClean="0">
                <a:solidFill>
                  <a:schemeClr val="tx1"/>
                </a:solidFill>
                <a:effectLst/>
                <a:latin typeface="+mn-lt"/>
                <a:ea typeface="+mn-ea"/>
                <a:cs typeface="+mn-cs"/>
              </a:rPr>
              <a:t>” as a </a:t>
            </a:r>
            <a:r>
              <a:rPr lang="en-US" sz="800" b="0" i="0" u="none" strike="noStrike" kern="1200" dirty="0" err="1" smtClean="0">
                <a:solidFill>
                  <a:schemeClr val="tx1"/>
                </a:solidFill>
                <a:effectLst/>
                <a:latin typeface="+mn-lt"/>
                <a:ea typeface="+mn-ea"/>
                <a:cs typeface="+mn-cs"/>
              </a:rPr>
              <a:t>Metricbeat</a:t>
            </a:r>
            <a:r>
              <a:rPr lang="en-US" sz="800" b="0" i="0" u="none" strike="noStrike" kern="1200" dirty="0" smtClean="0">
                <a:solidFill>
                  <a:schemeClr val="tx1"/>
                </a:solidFill>
                <a:effectLst/>
                <a:latin typeface="+mn-lt"/>
                <a:ea typeface="+mn-ea"/>
                <a:cs typeface="+mn-cs"/>
              </a:rPr>
              <a:t> module and contributed it back to Beats</a:t>
            </a:r>
            <a:endParaRPr lang="en-US" sz="800" b="0" dirty="0" smtClean="0">
              <a:effectLst/>
            </a:endParaRPr>
          </a:p>
          <a:p>
            <a:pPr rtl="0">
              <a:buNone/>
            </a:pPr>
            <a:r>
              <a:rPr lang="en-US" sz="800" b="0" dirty="0" smtClean="0">
                <a:effectLst/>
              </a:rPr>
              <a:t/>
            </a:r>
            <a:br>
              <a:rPr lang="en-US" sz="800" b="0" dirty="0" smtClean="0">
                <a:effectLst/>
              </a:rPr>
            </a:br>
            <a:r>
              <a:rPr lang="en-US" sz="800" b="0" i="0" u="none" strike="noStrike" kern="1200" dirty="0" err="1" smtClean="0">
                <a:solidFill>
                  <a:schemeClr val="tx1"/>
                </a:solidFill>
                <a:effectLst/>
                <a:latin typeface="+mn-lt"/>
                <a:ea typeface="+mn-ea"/>
                <a:cs typeface="+mn-cs"/>
              </a:rPr>
              <a:t>Filebeat</a:t>
            </a:r>
            <a:r>
              <a:rPr lang="en-US" sz="800" b="0" i="0" u="none" strike="noStrike" kern="1200" dirty="0" smtClean="0">
                <a:solidFill>
                  <a:schemeClr val="tx1"/>
                </a:solidFill>
                <a:effectLst/>
                <a:latin typeface="+mn-lt"/>
                <a:ea typeface="+mn-ea"/>
                <a:cs typeface="+mn-cs"/>
              </a:rPr>
              <a:t> - process log files </a:t>
            </a:r>
            <a:endParaRPr lang="en-US" sz="800" b="0" dirty="0" smtClean="0">
              <a:effectLst/>
            </a:endParaRPr>
          </a:p>
          <a:p>
            <a:pPr rtl="0">
              <a:buNone/>
            </a:pPr>
            <a:r>
              <a:rPr lang="en-US" sz="800" b="0" i="0" u="none" strike="noStrike" kern="1200" dirty="0" err="1" smtClean="0">
                <a:solidFill>
                  <a:schemeClr val="tx1"/>
                </a:solidFill>
                <a:effectLst/>
                <a:latin typeface="+mn-lt"/>
                <a:ea typeface="+mn-ea"/>
                <a:cs typeface="+mn-cs"/>
              </a:rPr>
              <a:t>Metricbeat</a:t>
            </a:r>
            <a:r>
              <a:rPr lang="en-US" sz="800" b="0" i="0" u="none" strike="noStrike" kern="1200" dirty="0" smtClean="0">
                <a:solidFill>
                  <a:schemeClr val="tx1"/>
                </a:solidFill>
                <a:effectLst/>
                <a:latin typeface="+mn-lt"/>
                <a:ea typeface="+mn-ea"/>
                <a:cs typeface="+mn-cs"/>
              </a:rPr>
              <a:t> - modules collect metrics from pods/apps given port and command to run</a:t>
            </a:r>
            <a:endParaRPr lang="en-US" sz="800" b="0" dirty="0" smtClean="0">
              <a:effectLst/>
            </a:endParaRPr>
          </a:p>
          <a:p>
            <a:pPr rtl="0">
              <a:buNone/>
            </a:pPr>
            <a:r>
              <a:rPr lang="en-US" sz="800" b="0" i="0" u="none" strike="noStrike" kern="1200" dirty="0" err="1" smtClean="0">
                <a:solidFill>
                  <a:schemeClr val="tx1"/>
                </a:solidFill>
                <a:effectLst/>
                <a:latin typeface="+mn-lt"/>
                <a:ea typeface="+mn-ea"/>
                <a:cs typeface="+mn-cs"/>
              </a:rPr>
              <a:t>Ebay</a:t>
            </a:r>
            <a:r>
              <a:rPr lang="en-US" sz="800" b="0" i="0" u="none" strike="noStrike" kern="1200" dirty="0" smtClean="0">
                <a:solidFill>
                  <a:schemeClr val="tx1"/>
                </a:solidFill>
                <a:effectLst/>
                <a:latin typeface="+mn-lt"/>
                <a:ea typeface="+mn-ea"/>
                <a:cs typeface="+mn-cs"/>
              </a:rPr>
              <a:t> built functionality to discover based on presence of 3 mandatory annotations: type of metric, endpoints/ports to look at, namespace to write metrics into</a:t>
            </a:r>
            <a:endParaRPr lang="en-US" sz="800" b="0" dirty="0" smtClean="0">
              <a:effectLst/>
            </a:endParaRPr>
          </a:p>
          <a:p>
            <a:pPr>
              <a:buNone/>
            </a:pPr>
            <a:r>
              <a:rPr lang="en-US" sz="800" dirty="0" smtClean="0"/>
              <a:t/>
            </a:r>
            <a:br>
              <a:rPr lang="en-US" sz="800" dirty="0" smtClean="0"/>
            </a:br>
            <a:endParaRPr lang="en" sz="800" dirty="0">
              <a:solidFill>
                <a:srgbClr val="666666"/>
              </a:solidFill>
              <a:highlight>
                <a:srgbClr val="FFFFFF"/>
              </a:highlight>
            </a:endParaRPr>
          </a:p>
        </p:txBody>
      </p:sp>
      <p:sp>
        <p:nvSpPr>
          <p:cNvPr id="1016" name="Shape 1016"/>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6" name="Shape 10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2-2.5</a:t>
            </a:r>
            <a:r>
              <a:rPr lang="en-US" sz="825" b="0" i="0" u="none" strike="noStrike" cap="none" baseline="0" dirty="0" smtClean="0">
                <a:solidFill>
                  <a:srgbClr val="000000"/>
                </a:solidFill>
                <a:latin typeface="Calibri"/>
                <a:ea typeface="Calibri"/>
                <a:cs typeface="Calibri"/>
                <a:sym typeface="Calibri"/>
              </a:rPr>
              <a:t> min 15:52:30</a:t>
            </a:r>
            <a:endParaRPr sz="825" b="0" i="0" u="none" strike="noStrike" cap="none" dirty="0">
              <a:solidFill>
                <a:srgbClr val="000000"/>
              </a:solidFill>
              <a:latin typeface="Calibri"/>
              <a:ea typeface="Calibri"/>
              <a:cs typeface="Calibri"/>
              <a:sym typeface="Calibri"/>
            </a:endParaRPr>
          </a:p>
        </p:txBody>
      </p:sp>
      <p:sp>
        <p:nvSpPr>
          <p:cNvPr id="378" name="Shape 37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53837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2-2.5</a:t>
            </a:r>
            <a:r>
              <a:rPr lang="en-US" sz="825" b="0" i="0" u="none" strike="noStrike" cap="none" baseline="0" dirty="0" smtClean="0">
                <a:solidFill>
                  <a:srgbClr val="000000"/>
                </a:solidFill>
                <a:latin typeface="Calibri"/>
                <a:ea typeface="Calibri"/>
                <a:cs typeface="Calibri"/>
                <a:sym typeface="Calibri"/>
              </a:rPr>
              <a:t> min 15:52:30</a:t>
            </a:r>
            <a:endParaRPr sz="825" b="0" i="0" u="none" strike="noStrike" cap="none" dirty="0">
              <a:solidFill>
                <a:srgbClr val="000000"/>
              </a:solidFill>
              <a:latin typeface="Calibri"/>
              <a:ea typeface="Calibri"/>
              <a:cs typeface="Calibri"/>
              <a:sym typeface="Calibri"/>
            </a:endParaRPr>
          </a:p>
        </p:txBody>
      </p:sp>
      <p:sp>
        <p:nvSpPr>
          <p:cNvPr id="378" name="Shape 37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6523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184150" lvl="0" indent="0" rtl="0">
              <a:lnSpc>
                <a:spcPct val="90000"/>
              </a:lnSpc>
              <a:spcBef>
                <a:spcPts val="0"/>
              </a:spcBef>
              <a:buClr>
                <a:srgbClr val="9F9F9F"/>
              </a:buClr>
              <a:buSzPts val="700"/>
              <a:buFont typeface="Calibri"/>
              <a:buNone/>
            </a:pPr>
            <a:r>
              <a:rPr lang="en-US" sz="700" b="1" dirty="0" smtClean="0">
                <a:solidFill>
                  <a:schemeClr val="dk1"/>
                </a:solidFill>
                <a:latin typeface="Calibri"/>
                <a:ea typeface="Calibri"/>
                <a:cs typeface="Calibri"/>
                <a:sym typeface="Calibri"/>
              </a:rPr>
              <a:t>3.5-4.5 min 15:54:30</a:t>
            </a:r>
          </a:p>
          <a:p>
            <a:pPr marL="457200" lvl="0" indent="-273050" rtl="0">
              <a:lnSpc>
                <a:spcPct val="90000"/>
              </a:lnSpc>
              <a:spcBef>
                <a:spcPts val="0"/>
              </a:spcBef>
              <a:buClr>
                <a:srgbClr val="9F9F9F"/>
              </a:buClr>
              <a:buSzPts val="700"/>
              <a:buFont typeface="Calibri"/>
              <a:buChar char="•"/>
            </a:pPr>
            <a:endParaRPr lang="en-US" sz="700" b="1" dirty="0" smtClean="0">
              <a:solidFill>
                <a:schemeClr val="dk1"/>
              </a:solidFill>
              <a:latin typeface="Calibri"/>
              <a:ea typeface="Calibri"/>
              <a:cs typeface="Calibri"/>
              <a:sym typeface="Calibri"/>
            </a:endParaRPr>
          </a:p>
          <a:p>
            <a:pPr marL="457200" lvl="0" indent="-273050" rtl="0">
              <a:lnSpc>
                <a:spcPct val="90000"/>
              </a:lnSpc>
              <a:spcBef>
                <a:spcPts val="0"/>
              </a:spcBef>
              <a:buClr>
                <a:srgbClr val="9F9F9F"/>
              </a:buClr>
              <a:buSzPts val="700"/>
              <a:buFont typeface="Calibri"/>
              <a:buChar char="•"/>
            </a:pPr>
            <a:r>
              <a:rPr lang="en" sz="700" b="1" dirty="0" smtClean="0">
                <a:solidFill>
                  <a:schemeClr val="dk1"/>
                </a:solidFill>
                <a:latin typeface="Calibri"/>
                <a:ea typeface="Calibri"/>
                <a:cs typeface="Calibri"/>
                <a:sym typeface="Calibri"/>
              </a:rPr>
              <a:t>Discovery</a:t>
            </a:r>
            <a:r>
              <a:rPr lang="en" sz="700" dirty="0" smtClean="0">
                <a:solidFill>
                  <a:schemeClr val="dk1"/>
                </a:solidFill>
                <a:latin typeface="Calibri"/>
                <a:ea typeface="Calibri"/>
                <a:cs typeface="Calibri"/>
                <a:sym typeface="Calibri"/>
              </a:rPr>
              <a:t> </a:t>
            </a:r>
            <a:r>
              <a:rPr lang="en" sz="700" dirty="0">
                <a:solidFill>
                  <a:schemeClr val="dk1"/>
                </a:solidFill>
                <a:latin typeface="Calibri"/>
                <a:ea typeface="Calibri"/>
                <a:cs typeface="Calibri"/>
                <a:sym typeface="Calibri"/>
              </a:rPr>
              <a:t>- being able to find stuff</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Repeatability</a:t>
            </a:r>
            <a:r>
              <a:rPr lang="en" sz="700" dirty="0">
                <a:solidFill>
                  <a:schemeClr val="dk1"/>
                </a:solidFill>
                <a:latin typeface="Calibri"/>
                <a:ea typeface="Calibri"/>
                <a:cs typeface="Calibri"/>
                <a:sym typeface="Calibri"/>
              </a:rPr>
              <a:t> - can this be created at scale in a way expected?</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Unified interaction/management</a:t>
            </a:r>
            <a:r>
              <a:rPr lang="en" sz="700" dirty="0">
                <a:solidFill>
                  <a:schemeClr val="dk1"/>
                </a:solidFill>
                <a:latin typeface="Calibri"/>
                <a:ea typeface="Calibri"/>
                <a:cs typeface="Calibri"/>
                <a:sym typeface="Calibri"/>
              </a:rPr>
              <a:t>: how many bookmarks?!</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Scale out, in, up, down</a:t>
            </a:r>
            <a:r>
              <a:rPr lang="en" sz="700" dirty="0">
                <a:solidFill>
                  <a:schemeClr val="dk1"/>
                </a:solidFill>
                <a:latin typeface="Calibri"/>
                <a:ea typeface="Calibri"/>
                <a:cs typeface="Calibri"/>
                <a:sym typeface="Calibri"/>
              </a:rPr>
              <a:t> - we need resources! Or, company credit card is not happy </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Ability to debug</a:t>
            </a:r>
            <a:r>
              <a:rPr lang="en" sz="700" dirty="0">
                <a:solidFill>
                  <a:schemeClr val="dk1"/>
                </a:solidFill>
                <a:latin typeface="Calibri"/>
                <a:ea typeface="Calibri"/>
                <a:cs typeface="Calibri"/>
                <a:sym typeface="Calibri"/>
              </a:rPr>
              <a:t> - there’s a problem, how do I dig into these container things to see what’s broken?</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Monitoring</a:t>
            </a:r>
            <a:r>
              <a:rPr lang="en" sz="700" dirty="0">
                <a:solidFill>
                  <a:schemeClr val="dk1"/>
                </a:solidFill>
                <a:latin typeface="Calibri"/>
                <a:ea typeface="Calibri"/>
                <a:cs typeface="Calibri"/>
                <a:sym typeface="Calibri"/>
              </a:rPr>
              <a:t> - can we get paged when things break?</a:t>
            </a:r>
          </a:p>
          <a:p>
            <a:pPr marL="457200" lvl="0" indent="-273050" rtl="0">
              <a:lnSpc>
                <a:spcPct val="90000"/>
              </a:lnSpc>
              <a:spcBef>
                <a:spcPts val="0"/>
              </a:spcBef>
              <a:buClr>
                <a:srgbClr val="9F9F9F"/>
              </a:buClr>
              <a:buSzPts val="700"/>
              <a:buFont typeface="Calibri"/>
              <a:buChar char="•"/>
            </a:pPr>
            <a:r>
              <a:rPr lang="en" sz="700" b="1" dirty="0">
                <a:solidFill>
                  <a:schemeClr val="dk1"/>
                </a:solidFill>
                <a:latin typeface="Calibri"/>
                <a:ea typeface="Calibri"/>
                <a:cs typeface="Calibri"/>
                <a:sym typeface="Calibri"/>
              </a:rPr>
              <a:t>Logging</a:t>
            </a:r>
            <a:r>
              <a:rPr lang="en" sz="700" dirty="0">
                <a:solidFill>
                  <a:schemeClr val="dk1"/>
                </a:solidFill>
                <a:latin typeface="Calibri"/>
                <a:ea typeface="Calibri"/>
                <a:cs typeface="Calibri"/>
                <a:sym typeface="Calibri"/>
              </a:rPr>
              <a:t> - we need to look around in the logs… log audits (ugh)</a:t>
            </a:r>
            <a:br>
              <a:rPr lang="en" sz="700" dirty="0">
                <a:solidFill>
                  <a:schemeClr val="dk1"/>
                </a:solidFill>
                <a:latin typeface="Calibri"/>
                <a:ea typeface="Calibri"/>
                <a:cs typeface="Calibri"/>
                <a:sym typeface="Calibri"/>
              </a:rPr>
            </a:br>
            <a:endParaRPr lang="en" sz="700" dirty="0">
              <a:solidFill>
                <a:schemeClr val="dk1"/>
              </a:solidFill>
              <a:latin typeface="Calibri"/>
              <a:ea typeface="Calibri"/>
              <a:cs typeface="Calibri"/>
              <a:sym typeface="Calibri"/>
            </a:endParaRPr>
          </a:p>
          <a:p>
            <a:pPr marL="0" marR="0" lvl="0" indent="0" algn="l" rtl="0">
              <a:spcBef>
                <a:spcPts val="0"/>
              </a:spcBef>
              <a:buClr>
                <a:srgbClr val="000000"/>
              </a:buClr>
              <a:buFont typeface="Calibri"/>
              <a:buNone/>
            </a:pPr>
            <a:endParaRPr sz="700" dirty="0">
              <a:latin typeface="Calibri"/>
              <a:ea typeface="Calibri"/>
              <a:cs typeface="Calibri"/>
              <a:sym typeface="Calibri"/>
            </a:endParaRPr>
          </a:p>
        </p:txBody>
      </p:sp>
      <p:sp>
        <p:nvSpPr>
          <p:cNvPr id="399" name="Shape 399"/>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3124200"/>
            <a:ext cx="6096000" cy="5334000"/>
          </a:xfrm>
          <a:prstGeom prst="rect">
            <a:avLst/>
          </a:prstGeom>
          <a:noFill/>
          <a:ln>
            <a:noFill/>
          </a:ln>
        </p:spPr>
        <p:txBody>
          <a:bodyPr wrap="square" lIns="91425" tIns="91425" rIns="91425" bIns="91425" anchor="t" anchorCtr="0">
            <a:noAutofit/>
          </a:bodyPr>
          <a:lstStyle/>
          <a:p>
            <a:pPr marL="0" marR="0" lvl="0" indent="0" algn="l" rtl="0">
              <a:spcBef>
                <a:spcPts val="0"/>
              </a:spcBef>
              <a:buClr>
                <a:srgbClr val="000000"/>
              </a:buClr>
              <a:buFont typeface="Calibri"/>
              <a:buNone/>
            </a:pPr>
            <a:r>
              <a:rPr lang="en-US" sz="825" b="0" i="0" u="none" strike="noStrike" cap="none" dirty="0" smtClean="0">
                <a:solidFill>
                  <a:srgbClr val="000000"/>
                </a:solidFill>
                <a:latin typeface="Calibri"/>
                <a:ea typeface="Calibri"/>
                <a:cs typeface="Calibri"/>
                <a:sym typeface="Calibri"/>
              </a:rPr>
              <a:t>2-2.5</a:t>
            </a:r>
            <a:r>
              <a:rPr lang="en-US" sz="825" b="0" i="0" u="none" strike="noStrike" cap="none" baseline="0" dirty="0" smtClean="0">
                <a:solidFill>
                  <a:srgbClr val="000000"/>
                </a:solidFill>
                <a:latin typeface="Calibri"/>
                <a:ea typeface="Calibri"/>
                <a:cs typeface="Calibri"/>
                <a:sym typeface="Calibri"/>
              </a:rPr>
              <a:t> min 15:52:30</a:t>
            </a:r>
            <a:endParaRPr sz="825" b="0" i="0" u="none" strike="noStrike" cap="none" dirty="0">
              <a:solidFill>
                <a:srgbClr val="000000"/>
              </a:solidFill>
              <a:latin typeface="Calibri"/>
              <a:ea typeface="Calibri"/>
              <a:cs typeface="Calibri"/>
              <a:sym typeface="Calibri"/>
            </a:endParaRPr>
          </a:p>
        </p:txBody>
      </p:sp>
      <p:sp>
        <p:nvSpPr>
          <p:cNvPr id="378" name="Shape 378"/>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9515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61" name="Shape 61"/>
          <p:cNvSpPr txBox="1">
            <a:spLocks noGrp="1"/>
          </p:cNvSpPr>
          <p:nvPr>
            <p:ph type="body" idx="1"/>
          </p:nvPr>
        </p:nvSpPr>
        <p:spPr>
          <a:xfrm>
            <a:off x="398466" y="1485900"/>
            <a:ext cx="8347200" cy="29718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r>
              <a:rPr lang="en-US" dirty="0" smtClean="0"/>
              <a:t>.</a:t>
            </a:r>
          </a:p>
          <a:p>
            <a:endParaRPr dirty="0"/>
          </a:p>
        </p:txBody>
      </p:sp>
      <p:sp>
        <p:nvSpPr>
          <p:cNvPr id="63" name="Shape 6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64" name="Shape 64"/>
          <p:cNvSpPr txBox="1">
            <a:spLocks noGrp="1"/>
          </p:cNvSpPr>
          <p:nvPr>
            <p:ph type="body" idx="2"/>
          </p:nvPr>
        </p:nvSpPr>
        <p:spPr>
          <a:xfrm>
            <a:off x="398963" y="1030305"/>
            <a:ext cx="8346000" cy="2574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rgbClr val="9F9F9F"/>
              </a:buClr>
              <a:buSzPts val="2100"/>
              <a:buFont typeface="Arial"/>
              <a:buNone/>
              <a:defRPr sz="1800" b="1"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rgbClr val="9F9F9F"/>
              </a:buClr>
              <a:buSzPts val="1800"/>
              <a:buFont typeface="Arial"/>
              <a:buNone/>
              <a:defRPr sz="1800" b="0" i="0" u="none" strike="noStrike" cap="none">
                <a:solidFill>
                  <a:schemeClr val="dk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rgbClr val="9F9F9F"/>
              </a:buClr>
              <a:buSzPts val="1500"/>
              <a:buFont typeface="Arial"/>
              <a:buNone/>
              <a:defRPr sz="1800" b="0" i="0" u="none" strike="noStrike" cap="none">
                <a:solidFill>
                  <a:schemeClr val="dk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rgbClr val="9F9F9F"/>
              </a:buClr>
              <a:buSzPts val="1302"/>
              <a:buFont typeface="Arial"/>
              <a:buNone/>
              <a:defRPr sz="1800" b="0" i="0" u="none" strike="noStrike" cap="none">
                <a:solidFill>
                  <a:schemeClr val="dk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6pPr>
            <a:lvl7pPr marL="1191" marR="0" lvl="6"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7pPr>
            <a:lvl8pPr marL="1191" marR="0" lvl="7"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8pPr>
            <a:lvl9pPr marL="1191" marR="0" lvl="8"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rogram Agenda">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67" name="Shape 67"/>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69" name="Shape 69"/>
          <p:cNvSpPr txBox="1">
            <a:spLocks noGrp="1"/>
          </p:cNvSpPr>
          <p:nvPr>
            <p:ph type="body" idx="1"/>
          </p:nvPr>
        </p:nvSpPr>
        <p:spPr>
          <a:xfrm>
            <a:off x="2097493" y="1485899"/>
            <a:ext cx="6647400" cy="2971800"/>
          </a:xfrm>
          <a:prstGeom prst="rect">
            <a:avLst/>
          </a:prstGeom>
          <a:noFill/>
          <a:ln>
            <a:noFill/>
          </a:ln>
        </p:spPr>
        <p:txBody>
          <a:bodyPr wrap="square" lIns="91425" tIns="91425" rIns="91425" bIns="91425" anchor="t" anchorCtr="0"/>
          <a:lstStyle>
            <a:lvl1pPr marL="1191" marR="0" lvl="0" indent="-1191" algn="l" rtl="0">
              <a:lnSpc>
                <a:spcPct val="90000"/>
              </a:lnSpc>
              <a:spcBef>
                <a:spcPts val="1800"/>
              </a:spcBef>
              <a:spcAft>
                <a:spcPts val="0"/>
              </a:spcAft>
              <a:buClr>
                <a:srgbClr val="9F9F9F"/>
              </a:buClr>
              <a:buSzPts val="2100"/>
              <a:buFont typeface="Arial"/>
              <a:buNone/>
              <a:defRPr sz="2100" b="0"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1800"/>
              </a:spcBef>
              <a:spcAft>
                <a:spcPts val="0"/>
              </a:spcAft>
              <a:buClr>
                <a:srgbClr val="9F9F9F"/>
              </a:buClr>
              <a:buSzPts val="1800"/>
              <a:buFont typeface="Arial"/>
              <a:buNone/>
              <a:defRPr sz="1800" b="0" i="0" u="none" strike="noStrike" cap="none">
                <a:solidFill>
                  <a:schemeClr val="dk1"/>
                </a:solidFill>
                <a:latin typeface="Source Sans Pro"/>
                <a:ea typeface="Source Sans Pro"/>
                <a:cs typeface="Source Sans Pro"/>
                <a:sym typeface="Source Sans Pro"/>
              </a:defRPr>
            </a:lvl2pPr>
            <a:lvl3pPr marL="1191" marR="0" lvl="2" indent="-1191" algn="l" rtl="0">
              <a:lnSpc>
                <a:spcPct val="90000"/>
              </a:lnSpc>
              <a:spcBef>
                <a:spcPts val="1800"/>
              </a:spcBef>
              <a:spcAft>
                <a:spcPts val="0"/>
              </a:spcAft>
              <a:buClr>
                <a:srgbClr val="9F9F9F"/>
              </a:buClr>
              <a:buSzPts val="1500"/>
              <a:buFont typeface="Arial"/>
              <a:buNone/>
              <a:defRPr sz="1600" b="0" i="0" u="none" strike="noStrike" cap="none">
                <a:solidFill>
                  <a:schemeClr val="dk1"/>
                </a:solidFill>
                <a:latin typeface="Source Sans Pro"/>
                <a:ea typeface="Source Sans Pro"/>
                <a:cs typeface="Source Sans Pro"/>
                <a:sym typeface="Source Sans Pro"/>
              </a:defRPr>
            </a:lvl3pPr>
            <a:lvl4pPr marL="1191" marR="0" lvl="3" indent="-1191" algn="l" rtl="0">
              <a:lnSpc>
                <a:spcPct val="90000"/>
              </a:lnSpc>
              <a:spcBef>
                <a:spcPts val="1800"/>
              </a:spcBef>
              <a:spcAft>
                <a:spcPts val="0"/>
              </a:spcAft>
              <a:buClr>
                <a:srgbClr val="9F9F9F"/>
              </a:buClr>
              <a:buSzPts val="1302"/>
              <a:buFont typeface="Arial"/>
              <a:buNone/>
              <a:defRPr sz="1400" b="0" i="0" u="none" strike="noStrike" cap="none">
                <a:solidFill>
                  <a:schemeClr val="dk1"/>
                </a:solidFill>
                <a:latin typeface="Source Sans Pro"/>
                <a:ea typeface="Source Sans Pro"/>
                <a:cs typeface="Source Sans Pro"/>
                <a:sym typeface="Source Sans Pro"/>
              </a:defRPr>
            </a:lvl4pPr>
            <a:lvl5pPr marL="1191" marR="0" lvl="4" indent="-1191" algn="l" rtl="0">
              <a:lnSpc>
                <a:spcPct val="90000"/>
              </a:lnSpc>
              <a:spcBef>
                <a:spcPts val="1800"/>
              </a:spcBef>
              <a:spcAft>
                <a:spcPts val="0"/>
              </a:spcAft>
              <a:buClr>
                <a:srgbClr val="9F9F9F"/>
              </a:buClr>
              <a:buSzPts val="1200"/>
              <a:buFont typeface="Arial"/>
              <a:buNone/>
              <a:defRPr sz="1200" b="0" i="0" u="none" strike="noStrike" cap="none">
                <a:solidFill>
                  <a:schemeClr val="dk1"/>
                </a:solidFill>
                <a:latin typeface="Source Sans Pro"/>
                <a:ea typeface="Source Sans Pro"/>
                <a:cs typeface="Source Sans Pro"/>
                <a:sym typeface="Source Sans Pro"/>
              </a:defRPr>
            </a:lvl5pPr>
            <a:lvl6pPr marL="1191" marR="0" lvl="5" indent="-1191" algn="l" rtl="0">
              <a:lnSpc>
                <a:spcPct val="90000"/>
              </a:lnSpc>
              <a:spcBef>
                <a:spcPts val="1800"/>
              </a:spcBef>
              <a:spcAft>
                <a:spcPts val="0"/>
              </a:spcAft>
              <a:buClr>
                <a:srgbClr val="9F9F9F"/>
              </a:buClr>
              <a:buSzPts val="1200"/>
              <a:buFont typeface="Arial"/>
              <a:buNone/>
              <a:defRPr sz="2100" b="0" i="0" u="none" strike="noStrike" cap="none">
                <a:solidFill>
                  <a:schemeClr val="dk1"/>
                </a:solidFill>
                <a:latin typeface="Calibri"/>
                <a:ea typeface="Calibri"/>
                <a:cs typeface="Calibri"/>
                <a:sym typeface="Calibri"/>
              </a:defRPr>
            </a:lvl6pPr>
            <a:lvl7pPr marL="1191" marR="0" lvl="6" indent="-1191" algn="l" rtl="0">
              <a:lnSpc>
                <a:spcPct val="90000"/>
              </a:lnSpc>
              <a:spcBef>
                <a:spcPts val="1800"/>
              </a:spcBef>
              <a:spcAft>
                <a:spcPts val="0"/>
              </a:spcAft>
              <a:buClr>
                <a:srgbClr val="9F9F9F"/>
              </a:buClr>
              <a:buSzPts val="1200"/>
              <a:buFont typeface="Arial"/>
              <a:buNone/>
              <a:defRPr sz="2100" b="0" i="0" u="none" strike="noStrike" cap="none">
                <a:solidFill>
                  <a:schemeClr val="dk1"/>
                </a:solidFill>
                <a:latin typeface="Calibri"/>
                <a:ea typeface="Calibri"/>
                <a:cs typeface="Calibri"/>
                <a:sym typeface="Calibri"/>
              </a:defRPr>
            </a:lvl7pPr>
            <a:lvl8pPr marL="1191" marR="0" lvl="7" indent="-1191" algn="l" rtl="0">
              <a:lnSpc>
                <a:spcPct val="90000"/>
              </a:lnSpc>
              <a:spcBef>
                <a:spcPts val="1800"/>
              </a:spcBef>
              <a:spcAft>
                <a:spcPts val="0"/>
              </a:spcAft>
              <a:buClr>
                <a:srgbClr val="9F9F9F"/>
              </a:buClr>
              <a:buSzPts val="1200"/>
              <a:buFont typeface="Arial"/>
              <a:buNone/>
              <a:defRPr sz="2100" b="0" i="0" u="none" strike="noStrike" cap="none">
                <a:solidFill>
                  <a:schemeClr val="dk1"/>
                </a:solidFill>
                <a:latin typeface="Calibri"/>
                <a:ea typeface="Calibri"/>
                <a:cs typeface="Calibri"/>
                <a:sym typeface="Calibri"/>
              </a:defRPr>
            </a:lvl8pPr>
            <a:lvl9pPr marL="1191" marR="0" lvl="8" indent="-1191" algn="l" rtl="0">
              <a:lnSpc>
                <a:spcPct val="90000"/>
              </a:lnSpc>
              <a:spcBef>
                <a:spcPts val="1800"/>
              </a:spcBef>
              <a:spcAft>
                <a:spcPts val="0"/>
              </a:spcAft>
              <a:buClr>
                <a:srgbClr val="9F9F9F"/>
              </a:buClr>
              <a:buSzPts val="1200"/>
              <a:buFont typeface="Arial"/>
              <a:buNone/>
              <a:defRPr sz="21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without Picture">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98963" y="1950242"/>
            <a:ext cx="8346000" cy="10287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6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72" name="Shape 72"/>
          <p:cNvSpPr txBox="1">
            <a:spLocks noGrp="1"/>
          </p:cNvSpPr>
          <p:nvPr>
            <p:ph type="body" idx="1"/>
          </p:nvPr>
        </p:nvSpPr>
        <p:spPr>
          <a:xfrm>
            <a:off x="398963" y="3028949"/>
            <a:ext cx="8346000" cy="6858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1350" b="0" i="0" u="none" strike="noStrike" cap="none">
                <a:solidFill>
                  <a:srgbClr val="9B9B9B"/>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1200" b="0" i="0" u="none" strike="noStrike" cap="none">
                <a:solidFill>
                  <a:srgbClr val="9B9B9B"/>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1050" b="0" i="0" u="none" strike="noStrike" cap="none">
                <a:solidFill>
                  <a:srgbClr val="9B9B9B"/>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9pPr>
          </a:lstStyle>
          <a:p>
            <a:endParaRPr/>
          </a:p>
        </p:txBody>
      </p:sp>
      <p:sp>
        <p:nvSpPr>
          <p:cNvPr id="73" name="Shape 73"/>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Announcem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98962" y="1428750"/>
            <a:ext cx="3601500" cy="12345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6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77" name="Shape 77"/>
          <p:cNvSpPr>
            <a:spLocks noGrp="1"/>
          </p:cNvSpPr>
          <p:nvPr>
            <p:ph type="pic" idx="2"/>
          </p:nvPr>
        </p:nvSpPr>
        <p:spPr>
          <a:xfrm>
            <a:off x="4192433" y="400050"/>
            <a:ext cx="4552499" cy="4057800"/>
          </a:xfrm>
          <a:prstGeom prst="rect">
            <a:avLst/>
          </a:prstGeom>
          <a:no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body" idx="1"/>
          </p:nvPr>
        </p:nvSpPr>
        <p:spPr>
          <a:xfrm>
            <a:off x="398962" y="2743200"/>
            <a:ext cx="3601500" cy="12345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9F9F9F"/>
              </a:buClr>
              <a:buSzPts val="2100"/>
              <a:buFont typeface="Arial"/>
              <a:buNone/>
              <a:defRPr sz="1800" b="1"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Remote Speaker Picture">
    <p:spTree>
      <p:nvGrpSpPr>
        <p:cNvPr id="1" name="Shape 81"/>
        <p:cNvGrpSpPr/>
        <p:nvPr/>
      </p:nvGrpSpPr>
      <p:grpSpPr>
        <a:xfrm>
          <a:off x="0" y="0"/>
          <a:ext cx="0" cy="0"/>
          <a:chOff x="0" y="0"/>
          <a:chExt cx="0" cy="0"/>
        </a:xfrm>
      </p:grpSpPr>
      <p:sp>
        <p:nvSpPr>
          <p:cNvPr id="82" name="Shape 8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84" name="Shape 84"/>
          <p:cNvSpPr>
            <a:spLocks noGrp="1"/>
          </p:cNvSpPr>
          <p:nvPr>
            <p:ph type="pic" idx="2"/>
          </p:nvPr>
        </p:nvSpPr>
        <p:spPr>
          <a:xfrm>
            <a:off x="1714947" y="1371600"/>
            <a:ext cx="2606700" cy="28803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0"/>
              </a:spcBef>
              <a:spcAft>
                <a:spcPts val="0"/>
              </a:spcAft>
              <a:buClr>
                <a:srgbClr val="9F9F9F"/>
              </a:buClr>
              <a:buSzPts val="1400"/>
              <a:buFont typeface="Arial"/>
              <a:buNone/>
              <a:defRPr sz="135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1"/>
          </p:nvPr>
        </p:nvSpPr>
        <p:spPr>
          <a:xfrm>
            <a:off x="4527458" y="1371599"/>
            <a:ext cx="4217699" cy="2880300"/>
          </a:xfrm>
          <a:prstGeom prst="rect">
            <a:avLst/>
          </a:prstGeom>
          <a:noFill/>
          <a:ln>
            <a:noFill/>
          </a:ln>
        </p:spPr>
        <p:txBody>
          <a:bodyPr wrap="square" lIns="91425" tIns="91425" rIns="91425" bIns="91425" anchor="ctr" anchorCtr="0"/>
          <a:lstStyle>
            <a:lvl1pPr marL="171450" marR="0" lvl="0" indent="88900" algn="l" rtl="0">
              <a:lnSpc>
                <a:spcPct val="90000"/>
              </a:lnSpc>
              <a:spcBef>
                <a:spcPts val="0"/>
              </a:spcBef>
              <a:spcAft>
                <a:spcPts val="600"/>
              </a:spcAft>
              <a:buClr>
                <a:schemeClr val="lt1"/>
              </a:buClr>
              <a:buSzPts val="2100"/>
              <a:buFont typeface="Arial"/>
              <a:buChar char="•"/>
              <a:defRPr sz="2100" b="1" i="0" u="none" strike="noStrike" cap="none">
                <a:solidFill>
                  <a:schemeClr val="dk1"/>
                </a:solidFill>
                <a:latin typeface="Source Sans Pro"/>
                <a:ea typeface="Source Sans Pro"/>
                <a:cs typeface="Source Sans Pro"/>
                <a:sym typeface="Source Sans Pro"/>
              </a:defRPr>
            </a:lvl1pPr>
            <a:lvl2pPr marL="171450" marR="0" lvl="1" indent="57150" algn="l" rtl="0">
              <a:lnSpc>
                <a:spcPct val="90000"/>
              </a:lnSpc>
              <a:spcBef>
                <a:spcPts val="0"/>
              </a:spcBef>
              <a:spcAft>
                <a:spcPts val="0"/>
              </a:spcAft>
              <a:buClr>
                <a:schemeClr val="lt1"/>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Quote with Logo">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2515" y="775504"/>
            <a:ext cx="6886800" cy="2310600"/>
          </a:xfrm>
          <a:prstGeom prst="rect">
            <a:avLst/>
          </a:prstGeom>
          <a:noFill/>
          <a:ln>
            <a:noFill/>
          </a:ln>
        </p:spPr>
        <p:txBody>
          <a:bodyPr wrap="square" lIns="91425" tIns="91425" rIns="91425" bIns="91425" anchor="t" anchorCtr="0"/>
          <a:lstStyle>
            <a:lvl1pPr marL="171450" marR="0" lvl="0" indent="-171450" algn="l" rtl="0">
              <a:lnSpc>
                <a:spcPct val="80000"/>
              </a:lnSpc>
              <a:spcBef>
                <a:spcPts val="0"/>
              </a:spcBef>
              <a:spcAft>
                <a:spcPts val="0"/>
              </a:spcAft>
              <a:buClr>
                <a:schemeClr val="dk2"/>
              </a:buClr>
              <a:buSzPts val="1400"/>
              <a:buFont typeface="Source Sans Pro"/>
              <a:buNone/>
              <a:defRPr sz="3600" b="0" i="0" u="none" strike="noStrike" cap="none">
                <a:solidFill>
                  <a:schemeClr val="dk2"/>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89" name="Shape 89"/>
          <p:cNvSpPr txBox="1">
            <a:spLocks noGrp="1"/>
          </p:cNvSpPr>
          <p:nvPr>
            <p:ph type="body" idx="1"/>
          </p:nvPr>
        </p:nvSpPr>
        <p:spPr>
          <a:xfrm>
            <a:off x="312516" y="3143250"/>
            <a:ext cx="6886800" cy="571500"/>
          </a:xfrm>
          <a:prstGeom prst="rect">
            <a:avLst/>
          </a:prstGeom>
          <a:noFill/>
          <a:ln>
            <a:noFill/>
          </a:ln>
        </p:spPr>
        <p:txBody>
          <a:bodyPr wrap="square" lIns="91425" tIns="91425" rIns="91425" bIns="91425" anchor="t" anchorCtr="0"/>
          <a:lstStyle>
            <a:lvl1pPr marL="219075" marR="0" lvl="0" indent="-15875" algn="l" rtl="0">
              <a:lnSpc>
                <a:spcPct val="90000"/>
              </a:lnSpc>
              <a:spcBef>
                <a:spcPts val="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Quote with Picture">
    <p:spTree>
      <p:nvGrpSpPr>
        <p:cNvPr id="1" name="Shape 92"/>
        <p:cNvGrpSpPr/>
        <p:nvPr/>
      </p:nvGrpSpPr>
      <p:grpSpPr>
        <a:xfrm>
          <a:off x="0" y="0"/>
          <a:ext cx="0" cy="0"/>
          <a:chOff x="0" y="0"/>
          <a:chExt cx="0" cy="0"/>
        </a:xfrm>
      </p:grpSpPr>
      <p:sp>
        <p:nvSpPr>
          <p:cNvPr id="93" name="Shape 93"/>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95" name="Shape 95"/>
          <p:cNvSpPr>
            <a:spLocks noGrp="1"/>
          </p:cNvSpPr>
          <p:nvPr>
            <p:ph type="pic" idx="2"/>
          </p:nvPr>
        </p:nvSpPr>
        <p:spPr>
          <a:xfrm>
            <a:off x="398962" y="1428750"/>
            <a:ext cx="1646400" cy="23043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0"/>
              </a:spcBef>
              <a:spcAft>
                <a:spcPts val="0"/>
              </a:spcAft>
              <a:buClr>
                <a:srgbClr val="9F9F9F"/>
              </a:buClr>
              <a:buSzPts val="1400"/>
              <a:buFont typeface="Arial"/>
              <a:buNone/>
              <a:defRPr sz="135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96" name="Shape 96"/>
          <p:cNvSpPr txBox="1"/>
          <p:nvPr/>
        </p:nvSpPr>
        <p:spPr>
          <a:xfrm>
            <a:off x="2399733" y="1428750"/>
            <a:ext cx="5829900" cy="1714500"/>
          </a:xfrm>
          <a:prstGeom prst="rect">
            <a:avLst/>
          </a:prstGeom>
          <a:noFill/>
          <a:ln>
            <a:noFill/>
          </a:ln>
        </p:spPr>
        <p:txBody>
          <a:bodyPr wrap="square" lIns="0" tIns="0" rIns="0" bIns="0" anchor="t" anchorCtr="0">
            <a:noAutofit/>
          </a:bodyPr>
          <a:lstStyle/>
          <a:p>
            <a:pPr marL="171450" marR="0" lvl="0" indent="-171450" algn="l" rtl="0">
              <a:lnSpc>
                <a:spcPct val="80000"/>
              </a:lnSpc>
              <a:spcBef>
                <a:spcPts val="0"/>
              </a:spcBef>
              <a:spcAft>
                <a:spcPts val="0"/>
              </a:spcAft>
              <a:buClr>
                <a:schemeClr val="dk2"/>
              </a:buClr>
              <a:buFont typeface="Source Sans Pro"/>
              <a:buNone/>
            </a:pPr>
            <a:r>
              <a:rPr lang="en" sz="3600" b="0" i="0" u="none" strike="noStrike" cap="none">
                <a:solidFill>
                  <a:schemeClr val="dk2"/>
                </a:solidFill>
                <a:latin typeface="Source Sans Pro"/>
                <a:ea typeface="Source Sans Pro"/>
                <a:cs typeface="Source Sans Pro"/>
                <a:sym typeface="Source Sans Pro"/>
              </a:rPr>
              <a:t>“Click to type customer or partner quote surrounded by quotation marks.”</a:t>
            </a:r>
          </a:p>
        </p:txBody>
      </p:sp>
      <p:sp>
        <p:nvSpPr>
          <p:cNvPr id="97" name="Shape 97"/>
          <p:cNvSpPr txBox="1">
            <a:spLocks noGrp="1"/>
          </p:cNvSpPr>
          <p:nvPr>
            <p:ph type="body" idx="1"/>
          </p:nvPr>
        </p:nvSpPr>
        <p:spPr>
          <a:xfrm>
            <a:off x="3020991" y="3161538"/>
            <a:ext cx="5311500" cy="571500"/>
          </a:xfrm>
          <a:prstGeom prst="rect">
            <a:avLst/>
          </a:prstGeom>
          <a:noFill/>
          <a:ln>
            <a:noFill/>
          </a:ln>
        </p:spPr>
        <p:txBody>
          <a:bodyPr wrap="square" lIns="91425" tIns="91425" rIns="91425" bIns="91425" anchor="t" anchorCtr="0"/>
          <a:lstStyle>
            <a:lvl1pPr marL="219075" marR="0" lvl="0" indent="-15875" algn="l" rtl="0">
              <a:lnSpc>
                <a:spcPct val="90000"/>
              </a:lnSpc>
              <a:spcBef>
                <a:spcPts val="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wo Content">
    <p:spTree>
      <p:nvGrpSpPr>
        <p:cNvPr id="1" name="Shape 98"/>
        <p:cNvGrpSpPr/>
        <p:nvPr/>
      </p:nvGrpSpPr>
      <p:grpSpPr>
        <a:xfrm>
          <a:off x="0" y="0"/>
          <a:ext cx="0" cy="0"/>
          <a:chOff x="0" y="0"/>
          <a:chExt cx="0" cy="0"/>
        </a:xfrm>
      </p:grpSpPr>
      <p:cxnSp>
        <p:nvCxnSpPr>
          <p:cNvPr id="99" name="Shape 99"/>
          <p:cNvCxnSpPr/>
          <p:nvPr/>
        </p:nvCxnSpPr>
        <p:spPr>
          <a:xfrm>
            <a:off x="4572000"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00" name="Shape 100"/>
          <p:cNvSpPr txBox="1">
            <a:spLocks noGrp="1"/>
          </p:cNvSpPr>
          <p:nvPr>
            <p:ph type="body" idx="1"/>
          </p:nvPr>
        </p:nvSpPr>
        <p:spPr>
          <a:xfrm>
            <a:off x="398963" y="1143000"/>
            <a:ext cx="4058700" cy="3314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body" idx="2"/>
          </p:nvPr>
        </p:nvSpPr>
        <p:spPr>
          <a:xfrm>
            <a:off x="4686330" y="1143000"/>
            <a:ext cx="4058699" cy="3314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04" name="Shape 104"/>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ntent">
    <p:spTree>
      <p:nvGrpSpPr>
        <p:cNvPr id="1" name="Shape 105"/>
        <p:cNvGrpSpPr/>
        <p:nvPr/>
      </p:nvGrpSpPr>
      <p:grpSpPr>
        <a:xfrm>
          <a:off x="0" y="0"/>
          <a:ext cx="0" cy="0"/>
          <a:chOff x="0" y="0"/>
          <a:chExt cx="0" cy="0"/>
        </a:xfrm>
      </p:grpSpPr>
      <p:cxnSp>
        <p:nvCxnSpPr>
          <p:cNvPr id="106" name="Shape 106"/>
          <p:cNvCxnSpPr/>
          <p:nvPr/>
        </p:nvCxnSpPr>
        <p:spPr>
          <a:xfrm>
            <a:off x="3142876" y="1143000"/>
            <a:ext cx="0" cy="3314700"/>
          </a:xfrm>
          <a:prstGeom prst="straightConnector1">
            <a:avLst/>
          </a:prstGeom>
          <a:noFill/>
          <a:ln w="19050" cap="flat" cmpd="sng">
            <a:solidFill>
              <a:schemeClr val="lt2"/>
            </a:solidFill>
            <a:prstDash val="solid"/>
            <a:miter lim="8000"/>
            <a:headEnd type="none" w="med" len="med"/>
            <a:tailEnd type="none" w="med" len="med"/>
          </a:ln>
        </p:spPr>
      </p:cxnSp>
      <p:cxnSp>
        <p:nvCxnSpPr>
          <p:cNvPr id="107" name="Shape 107"/>
          <p:cNvCxnSpPr/>
          <p:nvPr/>
        </p:nvCxnSpPr>
        <p:spPr>
          <a:xfrm>
            <a:off x="6001121"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08" name="Shape 108"/>
          <p:cNvSpPr txBox="1">
            <a:spLocks noGrp="1"/>
          </p:cNvSpPr>
          <p:nvPr>
            <p:ph type="body" idx="1"/>
          </p:nvPr>
        </p:nvSpPr>
        <p:spPr>
          <a:xfrm>
            <a:off x="398963" y="1143000"/>
            <a:ext cx="2606700" cy="3314700"/>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3268640" y="1143000"/>
            <a:ext cx="2606700" cy="3314700"/>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12" name="Shape 112"/>
          <p:cNvSpPr txBox="1">
            <a:spLocks noGrp="1"/>
          </p:cNvSpPr>
          <p:nvPr>
            <p:ph type="body" idx="3"/>
          </p:nvPr>
        </p:nvSpPr>
        <p:spPr>
          <a:xfrm>
            <a:off x="6138317" y="1143000"/>
            <a:ext cx="2606700" cy="3314700"/>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our Content">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398963" y="1143000"/>
            <a:ext cx="4058700" cy="1600199"/>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body" idx="2"/>
          </p:nvPr>
        </p:nvSpPr>
        <p:spPr>
          <a:xfrm>
            <a:off x="4686330" y="1143000"/>
            <a:ext cx="4058699" cy="1600199"/>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19" name="Shape 119"/>
          <p:cNvSpPr txBox="1">
            <a:spLocks noGrp="1"/>
          </p:cNvSpPr>
          <p:nvPr>
            <p:ph type="body" idx="3"/>
          </p:nvPr>
        </p:nvSpPr>
        <p:spPr>
          <a:xfrm>
            <a:off x="398963" y="2857500"/>
            <a:ext cx="4058700" cy="1600200"/>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4"/>
          </p:nvPr>
        </p:nvSpPr>
        <p:spPr>
          <a:xfrm>
            <a:off x="4686330" y="2857500"/>
            <a:ext cx="4058699" cy="1600200"/>
          </a:xfrm>
          <a:prstGeom prst="rect">
            <a:avLst/>
          </a:prstGeom>
          <a:noFill/>
          <a:ln>
            <a:noFill/>
          </a:ln>
        </p:spPr>
        <p:txBody>
          <a:bodyPr wrap="square" lIns="91425" tIns="91425" rIns="91425" bIns="91425" anchor="t" anchorCtr="0"/>
          <a:lstStyle>
            <a:lvl1pPr marL="171450" marR="0" lvl="0" indent="57150" algn="l" rtl="0">
              <a:lnSpc>
                <a:spcPct val="90000"/>
              </a:lnSpc>
              <a:spcBef>
                <a:spcPts val="9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377190" marR="0" lvl="1" indent="10159" algn="l" rtl="0">
              <a:lnSpc>
                <a:spcPct val="90000"/>
              </a:lnSpc>
              <a:spcBef>
                <a:spcPts val="6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548640" marR="0" lvl="2" indent="1662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3pPr>
            <a:lvl4pPr marL="720090" marR="0" lvl="3" indent="3809"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4pPr>
            <a:lvl5pPr marL="891539" marR="0" lvl="4"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Source Sans Pro"/>
                <a:ea typeface="Source Sans Pro"/>
                <a:cs typeface="Source Sans Pro"/>
                <a:sym typeface="Source Sans Pro"/>
              </a:defRPr>
            </a:lvl5pPr>
            <a:lvl6pPr marL="1062990" marR="0" lvl="5"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6pPr>
            <a:lvl7pPr marL="1234440" marR="0" lvl="6"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7pPr>
            <a:lvl8pPr marL="1405890" marR="0" lvl="7" indent="-2144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8pPr>
            <a:lvl9pPr marL="1577340" marR="0" lvl="8" indent="-15095" algn="l" rtl="0">
              <a:lnSpc>
                <a:spcPct val="90000"/>
              </a:lnSpc>
              <a:spcBef>
                <a:spcPts val="450"/>
              </a:spcBef>
              <a:spcAft>
                <a:spcPts val="0"/>
              </a:spcAft>
              <a:buClr>
                <a:srgbClr val="9F9F9F"/>
              </a:buClr>
              <a:buSzPts val="1002"/>
              <a:buFont typeface="Arial"/>
              <a:buChar char="•"/>
              <a:defRPr sz="1050" b="0" i="0" u="none" strike="noStrike" cap="none">
                <a:solidFill>
                  <a:schemeClr val="dk1"/>
                </a:solidFill>
                <a:latin typeface="Calibri"/>
                <a:ea typeface="Calibri"/>
                <a:cs typeface="Calibri"/>
                <a:sym typeface="Calibri"/>
              </a:defRPr>
            </a:lvl9pPr>
          </a:lstStyle>
          <a:p>
            <a:endParaRPr/>
          </a:p>
        </p:txBody>
      </p:sp>
      <p:cxnSp>
        <p:nvCxnSpPr>
          <p:cNvPr id="121" name="Shape 121"/>
          <p:cNvCxnSpPr/>
          <p:nvPr/>
        </p:nvCxnSpPr>
        <p:spPr>
          <a:xfrm>
            <a:off x="4572000"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22" name="Shape 122"/>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Quadrant for Infographics">
    <p:spTree>
      <p:nvGrpSpPr>
        <p:cNvPr id="1" name="Shape 123"/>
        <p:cNvGrpSpPr/>
        <p:nvPr/>
      </p:nvGrpSpPr>
      <p:grpSpPr>
        <a:xfrm>
          <a:off x="0" y="0"/>
          <a:ext cx="0" cy="0"/>
          <a:chOff x="0" y="0"/>
          <a:chExt cx="0" cy="0"/>
        </a:xfrm>
      </p:grpSpPr>
      <p:sp>
        <p:nvSpPr>
          <p:cNvPr id="124" name="Shape 124"/>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cxnSp>
        <p:nvCxnSpPr>
          <p:cNvPr id="126" name="Shape 126"/>
          <p:cNvCxnSpPr/>
          <p:nvPr/>
        </p:nvCxnSpPr>
        <p:spPr>
          <a:xfrm>
            <a:off x="4572000"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27" name="Shape 127"/>
          <p:cNvSpPr txBox="1">
            <a:spLocks noGrp="1"/>
          </p:cNvSpPr>
          <p:nvPr>
            <p:ph type="body" idx="1"/>
          </p:nvPr>
        </p:nvSpPr>
        <p:spPr>
          <a:xfrm>
            <a:off x="1828083" y="1143000"/>
            <a:ext cx="2629500" cy="1508699"/>
          </a:xfrm>
          <a:prstGeom prst="rect">
            <a:avLst/>
          </a:prstGeom>
          <a:noFill/>
          <a:ln>
            <a:noFill/>
          </a:ln>
        </p:spPr>
        <p:txBody>
          <a:bodyPr wrap="square" lIns="91425" tIns="91425" rIns="91425" bIns="91425" anchor="ctr" anchorCtr="0"/>
          <a:lstStyle>
            <a:lvl1pPr marL="0" marR="0" lvl="0" indent="0" algn="l" rtl="0">
              <a:lnSpc>
                <a:spcPct val="90000"/>
              </a:lnSpc>
              <a:spcBef>
                <a:spcPts val="90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128587" marR="0" lvl="1"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128587" marR="0" lvl="2"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128587" marR="0" lvl="3"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4pPr>
            <a:lvl5pPr marL="128587" marR="0" lvl="4"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5pPr>
            <a:lvl6pPr marL="128587" marR="0" lvl="5"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6pPr>
            <a:lvl7pPr marL="128587" marR="0" lvl="6"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7pPr>
            <a:lvl8pPr marL="128587" marR="0" lvl="7"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8pPr>
            <a:lvl9pPr marL="128587" marR="0" lvl="8"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128" name="Shape 128"/>
          <p:cNvCxnSpPr/>
          <p:nvPr/>
        </p:nvCxnSpPr>
        <p:spPr>
          <a:xfrm rot="10800000">
            <a:off x="399038" y="2800350"/>
            <a:ext cx="8346000" cy="0"/>
          </a:xfrm>
          <a:prstGeom prst="straightConnector1">
            <a:avLst/>
          </a:prstGeom>
          <a:noFill/>
          <a:ln w="19050" cap="flat" cmpd="sng">
            <a:solidFill>
              <a:schemeClr val="lt2"/>
            </a:solidFill>
            <a:prstDash val="solid"/>
            <a:miter lim="8000"/>
            <a:headEnd type="none" w="med" len="med"/>
            <a:tailEnd type="none" w="med" len="med"/>
          </a:ln>
        </p:spPr>
      </p:cxnSp>
      <p:sp>
        <p:nvSpPr>
          <p:cNvPr id="129" name="Shape 129"/>
          <p:cNvSpPr txBox="1">
            <a:spLocks noGrp="1"/>
          </p:cNvSpPr>
          <p:nvPr>
            <p:ph type="body" idx="2"/>
          </p:nvPr>
        </p:nvSpPr>
        <p:spPr>
          <a:xfrm>
            <a:off x="6115451" y="1143000"/>
            <a:ext cx="2629500" cy="1508699"/>
          </a:xfrm>
          <a:prstGeom prst="rect">
            <a:avLst/>
          </a:prstGeom>
          <a:noFill/>
          <a:ln>
            <a:noFill/>
          </a:ln>
        </p:spPr>
        <p:txBody>
          <a:bodyPr wrap="square" lIns="91425" tIns="91425" rIns="91425" bIns="91425" anchor="ctr" anchorCtr="0"/>
          <a:lstStyle>
            <a:lvl1pPr marL="0" marR="0" lvl="0" indent="0" algn="l" rtl="0">
              <a:lnSpc>
                <a:spcPct val="90000"/>
              </a:lnSpc>
              <a:spcBef>
                <a:spcPts val="90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128587" marR="0" lvl="1"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128587" marR="0" lvl="2"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128587" marR="0" lvl="3"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4pPr>
            <a:lvl5pPr marL="128587" marR="0" lvl="4"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5pPr>
            <a:lvl6pPr marL="128587" marR="0" lvl="5"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6pPr>
            <a:lvl7pPr marL="128587" marR="0" lvl="6"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7pPr>
            <a:lvl8pPr marL="128587" marR="0" lvl="7"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8pPr>
            <a:lvl9pPr marL="128587" marR="0" lvl="8"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0" name="Shape 130"/>
          <p:cNvSpPr txBox="1">
            <a:spLocks noGrp="1"/>
          </p:cNvSpPr>
          <p:nvPr>
            <p:ph type="body" idx="3"/>
          </p:nvPr>
        </p:nvSpPr>
        <p:spPr>
          <a:xfrm>
            <a:off x="1828083" y="2948940"/>
            <a:ext cx="2629500" cy="1508700"/>
          </a:xfrm>
          <a:prstGeom prst="rect">
            <a:avLst/>
          </a:prstGeom>
          <a:noFill/>
          <a:ln>
            <a:noFill/>
          </a:ln>
        </p:spPr>
        <p:txBody>
          <a:bodyPr wrap="square" lIns="91425" tIns="91425" rIns="91425" bIns="91425" anchor="ctr" anchorCtr="0"/>
          <a:lstStyle>
            <a:lvl1pPr marL="0" marR="0" lvl="0" indent="0" algn="l" rtl="0">
              <a:lnSpc>
                <a:spcPct val="90000"/>
              </a:lnSpc>
              <a:spcBef>
                <a:spcPts val="90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128587" marR="0" lvl="1"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128587" marR="0" lvl="2"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128587" marR="0" lvl="3"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4pPr>
            <a:lvl5pPr marL="128587" marR="0" lvl="4"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5pPr>
            <a:lvl6pPr marL="128587" marR="0" lvl="5"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6pPr>
            <a:lvl7pPr marL="128587" marR="0" lvl="6"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7pPr>
            <a:lvl8pPr marL="128587" marR="0" lvl="7"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8pPr>
            <a:lvl9pPr marL="128587" marR="0" lvl="8"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body" idx="4"/>
          </p:nvPr>
        </p:nvSpPr>
        <p:spPr>
          <a:xfrm>
            <a:off x="6115451" y="2948940"/>
            <a:ext cx="2629500" cy="1508700"/>
          </a:xfrm>
          <a:prstGeom prst="rect">
            <a:avLst/>
          </a:prstGeom>
          <a:noFill/>
          <a:ln>
            <a:noFill/>
          </a:ln>
        </p:spPr>
        <p:txBody>
          <a:bodyPr wrap="square" lIns="91425" tIns="91425" rIns="91425" bIns="91425" anchor="ctr" anchorCtr="0"/>
          <a:lstStyle>
            <a:lvl1pPr marL="0" marR="0" lvl="0" indent="0" algn="l" rtl="0">
              <a:lnSpc>
                <a:spcPct val="90000"/>
              </a:lnSpc>
              <a:spcBef>
                <a:spcPts val="90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128587" marR="0" lvl="1"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128587" marR="0" lvl="2"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128587" marR="0" lvl="3"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4pPr>
            <a:lvl5pPr marL="128587" marR="0" lvl="4"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5pPr>
            <a:lvl6pPr marL="128587" marR="0" lvl="5"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6pPr>
            <a:lvl7pPr marL="128587" marR="0" lvl="6"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7pPr>
            <a:lvl8pPr marL="128587" marR="0" lvl="7"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8pPr>
            <a:lvl9pPr marL="128587" marR="0" lvl="8"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etric">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3943187" y="1143000"/>
            <a:ext cx="4115999" cy="2057400"/>
          </a:xfrm>
          <a:prstGeom prst="rect">
            <a:avLst/>
          </a:prstGeom>
          <a:noFill/>
          <a:ln>
            <a:noFill/>
          </a:ln>
        </p:spPr>
        <p:txBody>
          <a:bodyPr wrap="square" lIns="91425" tIns="91425" rIns="91425" bIns="91425" anchor="ctr" anchorCtr="0"/>
          <a:lstStyle>
            <a:lvl1pPr marL="0" marR="0" lvl="0" indent="0" algn="l" rtl="0">
              <a:lnSpc>
                <a:spcPct val="90000"/>
              </a:lnSpc>
              <a:spcBef>
                <a:spcPts val="900"/>
              </a:spcBef>
              <a:spcAft>
                <a:spcPts val="0"/>
              </a:spcAft>
              <a:buClr>
                <a:srgbClr val="9F9F9F"/>
              </a:buClr>
              <a:buSzPts val="2100"/>
              <a:buFont typeface="Arial"/>
              <a:buNone/>
              <a:defRPr sz="2100" b="0" i="0" u="none" strike="noStrike" cap="none">
                <a:solidFill>
                  <a:schemeClr val="dk1"/>
                </a:solidFill>
                <a:latin typeface="Source Sans Pro"/>
                <a:ea typeface="Source Sans Pro"/>
                <a:cs typeface="Source Sans Pro"/>
                <a:sym typeface="Source Sans Pro"/>
              </a:defRPr>
            </a:lvl1pPr>
            <a:lvl2pPr marL="128587" marR="0" lvl="1"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2pPr>
            <a:lvl3pPr marL="128587" marR="0" lvl="2"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128587" marR="0" lvl="3"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4pPr>
            <a:lvl5pPr marL="128587" marR="0" lvl="4"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5pPr>
            <a:lvl6pPr marL="128587" marR="0" lvl="5"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6pPr>
            <a:lvl7pPr marL="128587" marR="0" lvl="6"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7pPr>
            <a:lvl8pPr marL="128587" marR="0" lvl="7"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8pPr>
            <a:lvl9pPr marL="128587" marR="0" lvl="8" indent="55562" algn="l" rtl="0">
              <a:lnSpc>
                <a:spcPct val="90000"/>
              </a:lnSpc>
              <a:spcBef>
                <a:spcPts val="900"/>
              </a:spcBef>
              <a:spcAft>
                <a:spcPts val="0"/>
              </a:spcAft>
              <a:buClr>
                <a:srgbClr val="9F9F9F"/>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5" name="Shape 135"/>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37" name="Shape 137"/>
          <p:cNvSpPr txBox="1">
            <a:spLocks noGrp="1"/>
          </p:cNvSpPr>
          <p:nvPr>
            <p:ph type="title"/>
          </p:nvPr>
        </p:nvSpPr>
        <p:spPr>
          <a:xfrm>
            <a:off x="570458" y="1143000"/>
            <a:ext cx="3058200" cy="2057400"/>
          </a:xfrm>
          <a:prstGeom prst="rect">
            <a:avLst/>
          </a:prstGeom>
          <a:noFill/>
          <a:ln>
            <a:noFill/>
          </a:ln>
        </p:spPr>
        <p:txBody>
          <a:bodyPr wrap="square" lIns="91425" tIns="91425" rIns="91425" bIns="91425" anchor="ctr" anchorCtr="0"/>
          <a:lstStyle>
            <a:lvl1pPr marL="0" marR="0" lvl="0" indent="0" algn="r" rtl="0">
              <a:lnSpc>
                <a:spcPct val="80000"/>
              </a:lnSpc>
              <a:spcBef>
                <a:spcPts val="0"/>
              </a:spcBef>
              <a:spcAft>
                <a:spcPts val="0"/>
              </a:spcAft>
              <a:buClr>
                <a:srgbClr val="FF0000"/>
              </a:buClr>
              <a:buSzPts val="1400"/>
              <a:buFont typeface="Source Sans Pro"/>
              <a:buNone/>
              <a:defRPr sz="12450" b="1" i="0" u="none" strike="noStrike" cap="none">
                <a:solidFill>
                  <a:srgbClr val="FF0000"/>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mparison">
    <p:spTree>
      <p:nvGrpSpPr>
        <p:cNvPr id="1" name="Shape 138"/>
        <p:cNvGrpSpPr/>
        <p:nvPr/>
      </p:nvGrpSpPr>
      <p:grpSpPr>
        <a:xfrm>
          <a:off x="0" y="0"/>
          <a:ext cx="0" cy="0"/>
          <a:chOff x="0" y="0"/>
          <a:chExt cx="0" cy="0"/>
        </a:xfrm>
      </p:grpSpPr>
      <p:cxnSp>
        <p:nvCxnSpPr>
          <p:cNvPr id="139" name="Shape 139"/>
          <p:cNvCxnSpPr/>
          <p:nvPr/>
        </p:nvCxnSpPr>
        <p:spPr>
          <a:xfrm>
            <a:off x="4572000"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40" name="Shape 140"/>
          <p:cNvSpPr txBox="1">
            <a:spLocks noGrp="1"/>
          </p:cNvSpPr>
          <p:nvPr>
            <p:ph type="body" idx="1"/>
          </p:nvPr>
        </p:nvSpPr>
        <p:spPr>
          <a:xfrm>
            <a:off x="398962" y="1143000"/>
            <a:ext cx="4061100" cy="57150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rgbClr val="9F9F9F"/>
              </a:buClr>
              <a:buSzPts val="2100"/>
              <a:buFont typeface="Arial"/>
              <a:buNone/>
              <a:defRPr sz="2100" b="1"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1500" b="1"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1350" b="1"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1200" b="1"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body" idx="2"/>
          </p:nvPr>
        </p:nvSpPr>
        <p:spPr>
          <a:xfrm>
            <a:off x="398962" y="1771650"/>
            <a:ext cx="4061100" cy="26859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body" idx="3"/>
          </p:nvPr>
        </p:nvSpPr>
        <p:spPr>
          <a:xfrm>
            <a:off x="4684042" y="1143000"/>
            <a:ext cx="4061100" cy="57150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rgbClr val="9F9F9F"/>
              </a:buClr>
              <a:buSzPts val="2100"/>
              <a:buFont typeface="Arial"/>
              <a:buNone/>
              <a:defRPr sz="2100" b="1"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1500" b="1"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1350" b="1"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1200" b="1"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body" idx="4"/>
          </p:nvPr>
        </p:nvSpPr>
        <p:spPr>
          <a:xfrm>
            <a:off x="4684042" y="1771650"/>
            <a:ext cx="4061100" cy="26859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46" name="Shape 146"/>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Only">
    <p:spTree>
      <p:nvGrpSpPr>
        <p:cNvPr id="1" name="Shape 147"/>
        <p:cNvGrpSpPr/>
        <p:nvPr/>
      </p:nvGrpSpPr>
      <p:grpSpPr>
        <a:xfrm>
          <a:off x="0" y="0"/>
          <a:ext cx="0" cy="0"/>
          <a:chOff x="0" y="0"/>
          <a:chExt cx="0" cy="0"/>
        </a:xfrm>
      </p:grpSpPr>
      <p:sp>
        <p:nvSpPr>
          <p:cNvPr id="148" name="Shape 148"/>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50" name="Shape 150"/>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Subtitle">
    <p:spTree>
      <p:nvGrpSpPr>
        <p:cNvPr id="1" name="Shape 151"/>
        <p:cNvGrpSpPr/>
        <p:nvPr/>
      </p:nvGrpSpPr>
      <p:grpSpPr>
        <a:xfrm>
          <a:off x="0" y="0"/>
          <a:ext cx="0" cy="0"/>
          <a:chOff x="0" y="0"/>
          <a:chExt cx="0" cy="0"/>
        </a:xfrm>
      </p:grpSpPr>
      <p:sp>
        <p:nvSpPr>
          <p:cNvPr id="152" name="Shape 15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54" name="Shape 154"/>
          <p:cNvSpPr txBox="1">
            <a:spLocks noGrp="1"/>
          </p:cNvSpPr>
          <p:nvPr>
            <p:ph type="body" idx="1"/>
          </p:nvPr>
        </p:nvSpPr>
        <p:spPr>
          <a:xfrm>
            <a:off x="398963" y="1030305"/>
            <a:ext cx="8346000" cy="2574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rgbClr val="9F9F9F"/>
              </a:buClr>
              <a:buSzPts val="2100"/>
              <a:buFont typeface="Arial"/>
              <a:buNone/>
              <a:defRPr sz="1800" b="1"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rgbClr val="9F9F9F"/>
              </a:buClr>
              <a:buSzPts val="1800"/>
              <a:buFont typeface="Arial"/>
              <a:buNone/>
              <a:defRPr sz="1800" b="0" i="0" u="none" strike="noStrike" cap="none">
                <a:solidFill>
                  <a:schemeClr val="dk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rgbClr val="9F9F9F"/>
              </a:buClr>
              <a:buSzPts val="1500"/>
              <a:buFont typeface="Arial"/>
              <a:buNone/>
              <a:defRPr sz="1800" b="0" i="0" u="none" strike="noStrike" cap="none">
                <a:solidFill>
                  <a:schemeClr val="dk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rgbClr val="9F9F9F"/>
              </a:buClr>
              <a:buSzPts val="1302"/>
              <a:buFont typeface="Arial"/>
              <a:buNone/>
              <a:defRPr sz="1800" b="0" i="0" u="none" strike="noStrike" cap="none">
                <a:solidFill>
                  <a:schemeClr val="dk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6pPr>
            <a:lvl7pPr marL="1191" marR="0" lvl="6"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7pPr>
            <a:lvl8pPr marL="1191" marR="0" lvl="7"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8pPr>
            <a:lvl9pPr marL="1191" marR="0" lvl="8"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6"/>
        <p:cNvGrpSpPr/>
        <p:nvPr/>
      </p:nvGrpSpPr>
      <p:grpSpPr>
        <a:xfrm>
          <a:off x="0" y="0"/>
          <a:ext cx="0" cy="0"/>
          <a:chOff x="0" y="0"/>
          <a:chExt cx="0" cy="0"/>
        </a:xfrm>
      </p:grpSpPr>
      <p:sp>
        <p:nvSpPr>
          <p:cNvPr id="157" name="Shape 157"/>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58" name="Shape 158"/>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398850" y="1143000"/>
            <a:ext cx="5830800" cy="3314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61" name="Shape 161"/>
          <p:cNvSpPr txBox="1">
            <a:spLocks noGrp="1"/>
          </p:cNvSpPr>
          <p:nvPr>
            <p:ph type="body" idx="2"/>
          </p:nvPr>
        </p:nvSpPr>
        <p:spPr>
          <a:xfrm>
            <a:off x="6584681" y="1143000"/>
            <a:ext cx="2229300" cy="33147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64" name="Shape 164"/>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165"/>
        <p:cNvGrpSpPr/>
        <p:nvPr/>
      </p:nvGrpSpPr>
      <p:grpSpPr>
        <a:xfrm>
          <a:off x="0" y="0"/>
          <a:ext cx="0" cy="0"/>
          <a:chOff x="0" y="0"/>
          <a:chExt cx="0" cy="0"/>
        </a:xfrm>
      </p:grpSpPr>
      <p:sp>
        <p:nvSpPr>
          <p:cNvPr id="166" name="Shape 166"/>
          <p:cNvSpPr>
            <a:spLocks noGrp="1"/>
          </p:cNvSpPr>
          <p:nvPr>
            <p:ph type="pic" idx="2"/>
          </p:nvPr>
        </p:nvSpPr>
        <p:spPr>
          <a:xfrm>
            <a:off x="398963" y="1143000"/>
            <a:ext cx="4573200" cy="33126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body" idx="1"/>
          </p:nvPr>
        </p:nvSpPr>
        <p:spPr>
          <a:xfrm>
            <a:off x="5257978" y="1143000"/>
            <a:ext cx="3487200" cy="33147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69" name="Shape 16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70" name="Shape 170"/>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wo Pictures with Captions">
    <p:spTree>
      <p:nvGrpSpPr>
        <p:cNvPr id="1" name="Shape 171"/>
        <p:cNvGrpSpPr/>
        <p:nvPr/>
      </p:nvGrpSpPr>
      <p:grpSpPr>
        <a:xfrm>
          <a:off x="0" y="0"/>
          <a:ext cx="0" cy="0"/>
          <a:chOff x="0" y="0"/>
          <a:chExt cx="0" cy="0"/>
        </a:xfrm>
      </p:grpSpPr>
      <p:cxnSp>
        <p:nvCxnSpPr>
          <p:cNvPr id="172" name="Shape 172"/>
          <p:cNvCxnSpPr/>
          <p:nvPr/>
        </p:nvCxnSpPr>
        <p:spPr>
          <a:xfrm>
            <a:off x="4572000"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73" name="Shape 173"/>
          <p:cNvSpPr>
            <a:spLocks noGrp="1"/>
          </p:cNvSpPr>
          <p:nvPr>
            <p:ph type="pic" idx="2"/>
          </p:nvPr>
        </p:nvSpPr>
        <p:spPr>
          <a:xfrm>
            <a:off x="398962" y="1143000"/>
            <a:ext cx="4061100" cy="26061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body" idx="1"/>
          </p:nvPr>
        </p:nvSpPr>
        <p:spPr>
          <a:xfrm>
            <a:off x="398962" y="3829050"/>
            <a:ext cx="4058700" cy="6285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35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76" name="Shape 17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77" name="Shape 177"/>
          <p:cNvSpPr>
            <a:spLocks noGrp="1"/>
          </p:cNvSpPr>
          <p:nvPr>
            <p:ph type="pic" idx="3"/>
          </p:nvPr>
        </p:nvSpPr>
        <p:spPr>
          <a:xfrm>
            <a:off x="4686328" y="1143000"/>
            <a:ext cx="4061100" cy="26061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78" name="Shape 178"/>
          <p:cNvSpPr txBox="1">
            <a:spLocks noGrp="1"/>
          </p:cNvSpPr>
          <p:nvPr>
            <p:ph type="body" idx="4"/>
          </p:nvPr>
        </p:nvSpPr>
        <p:spPr>
          <a:xfrm>
            <a:off x="4686328" y="3829050"/>
            <a:ext cx="4058700" cy="6285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35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79" name="Shape 179"/>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hree Pictures with Captions">
    <p:spTree>
      <p:nvGrpSpPr>
        <p:cNvPr id="1" name="Shape 180"/>
        <p:cNvGrpSpPr/>
        <p:nvPr/>
      </p:nvGrpSpPr>
      <p:grpSpPr>
        <a:xfrm>
          <a:off x="0" y="0"/>
          <a:ext cx="0" cy="0"/>
          <a:chOff x="0" y="0"/>
          <a:chExt cx="0" cy="0"/>
        </a:xfrm>
      </p:grpSpPr>
      <p:cxnSp>
        <p:nvCxnSpPr>
          <p:cNvPr id="181" name="Shape 181"/>
          <p:cNvCxnSpPr/>
          <p:nvPr/>
        </p:nvCxnSpPr>
        <p:spPr>
          <a:xfrm>
            <a:off x="3142876" y="1143000"/>
            <a:ext cx="0" cy="3314700"/>
          </a:xfrm>
          <a:prstGeom prst="straightConnector1">
            <a:avLst/>
          </a:prstGeom>
          <a:noFill/>
          <a:ln w="19050" cap="flat" cmpd="sng">
            <a:solidFill>
              <a:schemeClr val="lt2"/>
            </a:solidFill>
            <a:prstDash val="solid"/>
            <a:miter lim="8000"/>
            <a:headEnd type="none" w="med" len="med"/>
            <a:tailEnd type="none" w="med" len="med"/>
          </a:ln>
        </p:spPr>
      </p:cxnSp>
      <p:cxnSp>
        <p:nvCxnSpPr>
          <p:cNvPr id="182" name="Shape 182"/>
          <p:cNvCxnSpPr/>
          <p:nvPr/>
        </p:nvCxnSpPr>
        <p:spPr>
          <a:xfrm>
            <a:off x="6001121" y="1143000"/>
            <a:ext cx="0" cy="3314700"/>
          </a:xfrm>
          <a:prstGeom prst="straightConnector1">
            <a:avLst/>
          </a:prstGeom>
          <a:noFill/>
          <a:ln w="19050" cap="flat" cmpd="sng">
            <a:solidFill>
              <a:schemeClr val="lt2"/>
            </a:solidFill>
            <a:prstDash val="solid"/>
            <a:miter lim="8000"/>
            <a:headEnd type="none" w="med" len="med"/>
            <a:tailEnd type="none" w="med" len="med"/>
          </a:ln>
        </p:spPr>
      </p:cxnSp>
      <p:sp>
        <p:nvSpPr>
          <p:cNvPr id="183" name="Shape 183"/>
          <p:cNvSpPr>
            <a:spLocks noGrp="1"/>
          </p:cNvSpPr>
          <p:nvPr>
            <p:ph type="pic" idx="2"/>
          </p:nvPr>
        </p:nvSpPr>
        <p:spPr>
          <a:xfrm>
            <a:off x="398963" y="1143000"/>
            <a:ext cx="2606700" cy="22860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84" name="Shape 184"/>
          <p:cNvSpPr txBox="1">
            <a:spLocks noGrp="1"/>
          </p:cNvSpPr>
          <p:nvPr>
            <p:ph type="body" idx="1"/>
          </p:nvPr>
        </p:nvSpPr>
        <p:spPr>
          <a:xfrm>
            <a:off x="398962" y="3526046"/>
            <a:ext cx="2606700" cy="9318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35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85" name="Shape 185"/>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187" name="Shape 187"/>
          <p:cNvSpPr>
            <a:spLocks noGrp="1"/>
          </p:cNvSpPr>
          <p:nvPr>
            <p:ph type="pic" idx="3"/>
          </p:nvPr>
        </p:nvSpPr>
        <p:spPr>
          <a:xfrm>
            <a:off x="3268640" y="1143000"/>
            <a:ext cx="2606700" cy="22860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88" name="Shape 188"/>
          <p:cNvSpPr txBox="1">
            <a:spLocks noGrp="1"/>
          </p:cNvSpPr>
          <p:nvPr>
            <p:ph type="body" idx="4"/>
          </p:nvPr>
        </p:nvSpPr>
        <p:spPr>
          <a:xfrm>
            <a:off x="3268640" y="3526046"/>
            <a:ext cx="2606700" cy="9318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35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89" name="Shape 189"/>
          <p:cNvSpPr>
            <a:spLocks noGrp="1"/>
          </p:cNvSpPr>
          <p:nvPr>
            <p:ph type="pic" idx="5"/>
          </p:nvPr>
        </p:nvSpPr>
        <p:spPr>
          <a:xfrm>
            <a:off x="6138317" y="1143000"/>
            <a:ext cx="2606700" cy="2286000"/>
          </a:xfrm>
          <a:prstGeom prst="rect">
            <a:avLst/>
          </a:prstGeom>
          <a:solidFill>
            <a:schemeClr val="lt2"/>
          </a:solidFill>
          <a:ln>
            <a:noFill/>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90" name="Shape 190"/>
          <p:cNvSpPr txBox="1">
            <a:spLocks noGrp="1"/>
          </p:cNvSpPr>
          <p:nvPr>
            <p:ph type="body" idx="6"/>
          </p:nvPr>
        </p:nvSpPr>
        <p:spPr>
          <a:xfrm>
            <a:off x="6138317" y="3526046"/>
            <a:ext cx="2606700" cy="931800"/>
          </a:xfrm>
          <a:prstGeom prst="rect">
            <a:avLst/>
          </a:prstGeom>
          <a:noFill/>
          <a:ln>
            <a:noFill/>
          </a:ln>
        </p:spPr>
        <p:txBody>
          <a:bodyPr wrap="square" lIns="91425" tIns="91425" rIns="91425" bIns="91425" anchor="t" anchorCtr="0"/>
          <a:lstStyle>
            <a:lvl1pPr marL="0" marR="0" lvl="0" indent="0" algn="l" rtl="0">
              <a:lnSpc>
                <a:spcPct val="90000"/>
              </a:lnSpc>
              <a:spcBef>
                <a:spcPts val="900"/>
              </a:spcBef>
              <a:spcAft>
                <a:spcPts val="0"/>
              </a:spcAft>
              <a:buClr>
                <a:srgbClr val="9F9F9F"/>
              </a:buClr>
              <a:buSzPts val="2100"/>
              <a:buFont typeface="Arial"/>
              <a:buNone/>
              <a:defRPr sz="135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9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75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675"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675" b="0" i="0" u="none" strike="noStrike" cap="none">
                <a:solidFill>
                  <a:schemeClr val="dk1"/>
                </a:solidFill>
                <a:latin typeface="Calibri"/>
                <a:ea typeface="Calibri"/>
                <a:cs typeface="Calibri"/>
                <a:sym typeface="Calibri"/>
              </a:defRPr>
            </a:lvl9pPr>
          </a:lstStyle>
          <a:p>
            <a:endParaRPr/>
          </a:p>
        </p:txBody>
      </p:sp>
      <p:sp>
        <p:nvSpPr>
          <p:cNvPr id="191" name="Shape 191"/>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194" name="Shape 194"/>
          <p:cNvSpPr txBox="1">
            <a:spLocks noGrp="1"/>
          </p:cNvSpPr>
          <p:nvPr>
            <p:ph type="body" idx="1"/>
          </p:nvPr>
        </p:nvSpPr>
        <p:spPr>
          <a:xfrm rot="5400000">
            <a:off x="2914582" y="-1373249"/>
            <a:ext cx="3314700" cy="83472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95" name="Shape 195"/>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196" name="Shape 19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rot="5400000">
            <a:off x="6201636" y="1914450"/>
            <a:ext cx="4057800" cy="10290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199" name="Shape 199"/>
          <p:cNvSpPr txBox="1">
            <a:spLocks noGrp="1"/>
          </p:cNvSpPr>
          <p:nvPr>
            <p:ph type="body" idx="1"/>
          </p:nvPr>
        </p:nvSpPr>
        <p:spPr>
          <a:xfrm rot="5400000">
            <a:off x="1942824" y="-1143900"/>
            <a:ext cx="4057800" cy="7145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200" name="Shape 200"/>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01" name="Shape 20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New Template_Content 1 Line Title">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406401" y="1509713"/>
            <a:ext cx="4194300" cy="2365500"/>
          </a:xfrm>
          <a:prstGeom prst="rect">
            <a:avLst/>
          </a:prstGeom>
          <a:noFill/>
          <a:ln>
            <a:noFill/>
          </a:ln>
        </p:spPr>
        <p:txBody>
          <a:bodyPr wrap="square" lIns="91425" tIns="91425" rIns="91425" bIns="91425" anchor="t" anchorCtr="0"/>
          <a:lstStyle>
            <a:lvl1pPr marL="171450" marR="0" lvl="0" indent="-171450" algn="l" rtl="0">
              <a:lnSpc>
                <a:spcPct val="100000"/>
              </a:lnSpc>
              <a:spcBef>
                <a:spcPts val="900"/>
              </a:spcBef>
              <a:spcAft>
                <a:spcPts val="0"/>
              </a:spcAft>
              <a:buClr>
                <a:srgbClr val="9F9F9F"/>
              </a:buClr>
              <a:buSzPts val="2100"/>
              <a:buFont typeface="Arial"/>
              <a:buNone/>
              <a:defRPr sz="1800" b="0" i="0" u="none" strike="noStrike" cap="none">
                <a:solidFill>
                  <a:srgbClr val="5E5F60"/>
                </a:solidFill>
                <a:latin typeface="Calibri"/>
                <a:ea typeface="Calibri"/>
                <a:cs typeface="Calibri"/>
                <a:sym typeface="Calibri"/>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204" name="Shape 204"/>
          <p:cNvSpPr txBox="1">
            <a:spLocks noGrp="1"/>
          </p:cNvSpPr>
          <p:nvPr>
            <p:ph type="body" idx="2"/>
          </p:nvPr>
        </p:nvSpPr>
        <p:spPr>
          <a:xfrm>
            <a:off x="5486401" y="1509713"/>
            <a:ext cx="2714099" cy="2365500"/>
          </a:xfrm>
          <a:prstGeom prst="rect">
            <a:avLst/>
          </a:prstGeom>
          <a:noFill/>
          <a:ln>
            <a:noFill/>
          </a:ln>
        </p:spPr>
        <p:txBody>
          <a:bodyPr wrap="square" lIns="91425" tIns="91425" rIns="91425" bIns="91425" anchor="t" anchorCtr="0"/>
          <a:lstStyle>
            <a:lvl1pPr marL="171450" marR="0" lvl="0" indent="-171450" algn="l" rtl="0">
              <a:lnSpc>
                <a:spcPct val="100000"/>
              </a:lnSpc>
              <a:spcBef>
                <a:spcPts val="900"/>
              </a:spcBef>
              <a:spcAft>
                <a:spcPts val="0"/>
              </a:spcAft>
              <a:buClr>
                <a:srgbClr val="9F9F9F"/>
              </a:buClr>
              <a:buSzPts val="2100"/>
              <a:buFont typeface="Arial"/>
              <a:buNone/>
              <a:defRPr sz="1800" b="0" i="0" u="none" strike="noStrike" cap="none">
                <a:solidFill>
                  <a:srgbClr val="5E5F60"/>
                </a:solidFill>
                <a:latin typeface="Calibri"/>
                <a:ea typeface="Calibri"/>
                <a:cs typeface="Calibri"/>
                <a:sym typeface="Calibri"/>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205" name="Shape 205"/>
          <p:cNvSpPr txBox="1">
            <a:spLocks noGrp="1"/>
          </p:cNvSpPr>
          <p:nvPr>
            <p:ph type="body" idx="3"/>
          </p:nvPr>
        </p:nvSpPr>
        <p:spPr>
          <a:xfrm>
            <a:off x="406401" y="4120026"/>
            <a:ext cx="4194300" cy="168900"/>
          </a:xfrm>
          <a:prstGeom prst="rect">
            <a:avLst/>
          </a:prstGeom>
          <a:noFill/>
          <a:ln>
            <a:noFill/>
          </a:ln>
        </p:spPr>
        <p:txBody>
          <a:bodyPr wrap="square" lIns="91425" tIns="91425" rIns="91425" bIns="91425" anchor="t" anchorCtr="0"/>
          <a:lstStyle>
            <a:lvl1pPr marL="171450" marR="0" lvl="0" indent="-171450" algn="l" rtl="0">
              <a:lnSpc>
                <a:spcPct val="100000"/>
              </a:lnSpc>
              <a:spcBef>
                <a:spcPts val="900"/>
              </a:spcBef>
              <a:spcAft>
                <a:spcPts val="0"/>
              </a:spcAft>
              <a:buClr>
                <a:srgbClr val="9F9F9F"/>
              </a:buClr>
              <a:buSzPts val="2100"/>
              <a:buFont typeface="Arial"/>
              <a:buNone/>
              <a:defRPr sz="825" b="0" i="1" u="none" strike="noStrike" cap="none">
                <a:solidFill>
                  <a:srgbClr val="5E5F60"/>
                </a:solidFill>
                <a:latin typeface="Calibri"/>
                <a:ea typeface="Calibri"/>
                <a:cs typeface="Calibri"/>
                <a:sym typeface="Calibri"/>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206" name="Shape 206"/>
          <p:cNvSpPr txBox="1">
            <a:spLocks noGrp="1"/>
          </p:cNvSpPr>
          <p:nvPr>
            <p:ph type="title"/>
          </p:nvPr>
        </p:nvSpPr>
        <p:spPr>
          <a:xfrm>
            <a:off x="391653" y="383104"/>
            <a:ext cx="8229600" cy="406500"/>
          </a:xfrm>
          <a:prstGeom prst="rect">
            <a:avLst/>
          </a:prstGeom>
          <a:noFill/>
          <a:ln>
            <a:noFill/>
          </a:ln>
        </p:spPr>
        <p:txBody>
          <a:bodyPr wrap="square" lIns="91425" tIns="91425" rIns="91425" bIns="91425" anchor="t"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09" name="Shape 209"/>
          <p:cNvSpPr txBox="1">
            <a:spLocks noGrp="1"/>
          </p:cNvSpPr>
          <p:nvPr>
            <p:ph type="body" idx="1"/>
          </p:nvPr>
        </p:nvSpPr>
        <p:spPr>
          <a:xfrm>
            <a:off x="398466" y="1143000"/>
            <a:ext cx="8347200" cy="3314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210" name="Shape 210"/>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11" name="Shape 21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with Picture">
    <p:bg>
      <p:bgPr>
        <a:blipFill rotWithShape="1">
          <a:blip r:embed="rId2">
            <a:alphaModFix amt="50000"/>
          </a:blip>
          <a:stretch>
            <a:fillRect t="-2998" b="-2997"/>
          </a:stretch>
        </a:blipFill>
        <a:effectLst/>
      </p:bgPr>
    </p:bg>
    <p:spTree>
      <p:nvGrpSpPr>
        <p:cNvPr id="1" name="Shape 212"/>
        <p:cNvGrpSpPr/>
        <p:nvPr/>
      </p:nvGrpSpPr>
      <p:grpSpPr>
        <a:xfrm>
          <a:off x="0" y="0"/>
          <a:ext cx="0" cy="0"/>
          <a:chOff x="0" y="0"/>
          <a:chExt cx="0" cy="0"/>
        </a:xfrm>
      </p:grpSpPr>
      <p:sp>
        <p:nvSpPr>
          <p:cNvPr id="213" name="Shape 213"/>
          <p:cNvSpPr/>
          <p:nvPr/>
        </p:nvSpPr>
        <p:spPr>
          <a:xfrm>
            <a:off x="0" y="0"/>
            <a:ext cx="9144000" cy="669900"/>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214" name="Shape 214"/>
          <p:cNvSpPr txBox="1">
            <a:spLocks noGrp="1"/>
          </p:cNvSpPr>
          <p:nvPr>
            <p:ph type="ctrTitle"/>
          </p:nvPr>
        </p:nvSpPr>
        <p:spPr>
          <a:xfrm>
            <a:off x="888023" y="1839514"/>
            <a:ext cx="3854100" cy="8079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0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15" name="Shape 215"/>
          <p:cNvSpPr txBox="1">
            <a:spLocks noGrp="1"/>
          </p:cNvSpPr>
          <p:nvPr>
            <p:ph type="subTitle" idx="1"/>
          </p:nvPr>
        </p:nvSpPr>
        <p:spPr>
          <a:xfrm>
            <a:off x="888023" y="2983463"/>
            <a:ext cx="3854100" cy="5253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SzPts val="2100"/>
              <a:buFont typeface="Arial"/>
              <a:buNone/>
              <a:defRPr sz="1600" b="1" i="0" u="none" strike="noStrike" cap="none">
                <a:solidFill>
                  <a:schemeClr val="dk1"/>
                </a:solidFill>
                <a:latin typeface="Source Sans Pro"/>
                <a:ea typeface="Source Sans Pro"/>
                <a:cs typeface="Source Sans Pro"/>
                <a:sym typeface="Source Sans Pro"/>
              </a:defRPr>
            </a:lvl1pPr>
            <a:lvl2pPr marL="342900" marR="0" lvl="1" indent="0" algn="ctr"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685800" marR="0" lvl="2" indent="0" algn="ctr" rtl="0">
              <a:lnSpc>
                <a:spcPct val="90000"/>
              </a:lnSpc>
              <a:spcBef>
                <a:spcPts val="450"/>
              </a:spcBef>
              <a:spcAft>
                <a:spcPts val="0"/>
              </a:spcAft>
              <a:buClr>
                <a:schemeClr val="lt1"/>
              </a:buClr>
              <a:buSzPts val="1500"/>
              <a:buFont typeface="Arial"/>
              <a:buNone/>
              <a:defRPr sz="1500" b="0" i="0" u="none" strike="noStrike" cap="none">
                <a:solidFill>
                  <a:schemeClr val="lt1"/>
                </a:solidFill>
                <a:latin typeface="Source Sans Pro"/>
                <a:ea typeface="Source Sans Pro"/>
                <a:cs typeface="Source Sans Pro"/>
                <a:sym typeface="Source Sans Pro"/>
              </a:defRPr>
            </a:lvl3pPr>
            <a:lvl4pPr marL="1028700" marR="0" lvl="3" indent="0" algn="ctr" rtl="0">
              <a:lnSpc>
                <a:spcPct val="90000"/>
              </a:lnSpc>
              <a:spcBef>
                <a:spcPts val="450"/>
              </a:spcBef>
              <a:spcAft>
                <a:spcPts val="0"/>
              </a:spcAft>
              <a:buClr>
                <a:schemeClr val="lt1"/>
              </a:buClr>
              <a:buSzPts val="1302"/>
              <a:buFont typeface="Arial"/>
              <a:buNone/>
              <a:defRPr sz="1350" b="0" i="0" u="none" strike="noStrike" cap="none">
                <a:solidFill>
                  <a:schemeClr val="lt1"/>
                </a:solidFill>
                <a:latin typeface="Source Sans Pro"/>
                <a:ea typeface="Source Sans Pro"/>
                <a:cs typeface="Source Sans Pro"/>
                <a:sym typeface="Source Sans Pro"/>
              </a:defRPr>
            </a:lvl4pPr>
            <a:lvl5pPr marL="1371600" marR="0" lvl="4"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Source Sans Pro"/>
                <a:ea typeface="Source Sans Pro"/>
                <a:cs typeface="Source Sans Pro"/>
                <a:sym typeface="Source Sans Pro"/>
              </a:defRPr>
            </a:lvl5pPr>
            <a:lvl6pPr marL="1714500" marR="0" lvl="5"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L="2057400" marR="0" lvl="6"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L="2400300" marR="0" lvl="7"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L="2743200" marR="0" lvl="8"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216" name="Shape 216"/>
          <p:cNvSpPr txBox="1">
            <a:spLocks noGrp="1"/>
          </p:cNvSpPr>
          <p:nvPr>
            <p:ph type="body" idx="2"/>
          </p:nvPr>
        </p:nvSpPr>
        <p:spPr>
          <a:xfrm>
            <a:off x="398964" y="262446"/>
            <a:ext cx="5098200" cy="1686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chemeClr val="lt1"/>
              </a:buClr>
              <a:buSzPts val="2100"/>
              <a:buFont typeface="Arial"/>
              <a:buNone/>
              <a:defRPr sz="1100" b="0" i="0" u="none" strike="noStrike" cap="none">
                <a:solidFill>
                  <a:schemeClr val="dk2"/>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chemeClr val="lt1"/>
              </a:buClr>
              <a:buSzPts val="1500"/>
              <a:buFont typeface="Arial"/>
              <a:buNone/>
              <a:defRPr sz="1800" b="0" i="0" u="none" strike="noStrike" cap="none">
                <a:solidFill>
                  <a:schemeClr val="lt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chemeClr val="lt1"/>
              </a:buClr>
              <a:buSzPts val="1302"/>
              <a:buFont typeface="Arial"/>
              <a:buNone/>
              <a:defRPr sz="1800" b="0" i="0" u="none" strike="noStrike" cap="none">
                <a:solidFill>
                  <a:schemeClr val="lt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6pPr>
            <a:lvl7pPr marL="1191" marR="0" lvl="6"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7pPr>
            <a:lvl8pPr marL="1191" marR="0" lvl="7"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8pPr>
            <a:lvl9pPr marL="1191" marR="0" lvl="8"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17" name="Shape 217"/>
          <p:cNvSpPr txBox="1"/>
          <p:nvPr/>
        </p:nvSpPr>
        <p:spPr>
          <a:xfrm>
            <a:off x="4033555" y="4917185"/>
            <a:ext cx="24009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2"/>
              </a:buClr>
              <a:buFont typeface="Calibri"/>
              <a:buNone/>
            </a:pPr>
            <a:r>
              <a:rPr lang="en" sz="638" b="0" i="0" u="none" strike="noStrike" cap="none">
                <a:solidFill>
                  <a:schemeClr val="dk2"/>
                </a:solidFill>
                <a:latin typeface="Calibri"/>
                <a:ea typeface="Calibri"/>
                <a:cs typeface="Calibri"/>
                <a:sym typeface="Calibri"/>
              </a:rPr>
              <a:t>Copyright © 2016, Oracle and/or its affiliates. All rights reserved.</a:t>
            </a:r>
          </a:p>
        </p:txBody>
      </p:sp>
      <p:sp>
        <p:nvSpPr>
          <p:cNvPr id="218" name="Shape 218"/>
          <p:cNvSpPr txBox="1">
            <a:spLocks noGrp="1"/>
          </p:cNvSpPr>
          <p:nvPr>
            <p:ph type="body" idx="3"/>
          </p:nvPr>
        </p:nvSpPr>
        <p:spPr>
          <a:xfrm>
            <a:off x="888023" y="3735698"/>
            <a:ext cx="3854100" cy="1089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chemeClr val="lt1"/>
              </a:buClr>
              <a:buSzPts val="2100"/>
              <a:buFont typeface="Arial"/>
              <a:buNone/>
              <a:defRPr sz="1100" b="0"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chemeClr val="lt1"/>
              </a:buClr>
              <a:buSzPts val="1500"/>
              <a:buFont typeface="Arial"/>
              <a:buNone/>
              <a:defRPr sz="1800" b="0" i="0" u="none" strike="noStrike" cap="none">
                <a:solidFill>
                  <a:schemeClr val="lt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chemeClr val="lt1"/>
              </a:buClr>
              <a:buSzPts val="1302"/>
              <a:buFont typeface="Arial"/>
              <a:buNone/>
              <a:defRPr sz="1800" b="0" i="0" u="none" strike="noStrike" cap="none">
                <a:solidFill>
                  <a:schemeClr val="lt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6pPr>
            <a:lvl7pPr marL="1191" marR="0" lvl="6"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7pPr>
            <a:lvl8pPr marL="1191" marR="0" lvl="7"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8pPr>
            <a:lvl9pPr marL="1191" marR="0" lvl="8"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9pPr>
          </a:lstStyle>
          <a:p>
            <a:endParaRPr/>
          </a:p>
        </p:txBody>
      </p:sp>
      <p:cxnSp>
        <p:nvCxnSpPr>
          <p:cNvPr id="219" name="Shape 219"/>
          <p:cNvCxnSpPr/>
          <p:nvPr/>
        </p:nvCxnSpPr>
        <p:spPr>
          <a:xfrm>
            <a:off x="0" y="669852"/>
            <a:ext cx="9144000" cy="0"/>
          </a:xfrm>
          <a:prstGeom prst="straightConnector1">
            <a:avLst/>
          </a:prstGeom>
          <a:noFill/>
          <a:ln w="19050" cap="flat" cmpd="sng">
            <a:solidFill>
              <a:schemeClr val="accent1"/>
            </a:solidFill>
            <a:prstDash val="solid"/>
            <a:miter lim="8000"/>
            <a:headEnd type="none" w="med" len="med"/>
            <a:tailEnd type="none" w="med" len="med"/>
          </a:ln>
        </p:spPr>
      </p:cxnSp>
      <p:sp>
        <p:nvSpPr>
          <p:cNvPr id="220" name="Shape 220"/>
          <p:cNvSpPr/>
          <p:nvPr/>
        </p:nvSpPr>
        <p:spPr>
          <a:xfrm>
            <a:off x="0" y="4848446"/>
            <a:ext cx="9144000" cy="295200"/>
          </a:xfrm>
          <a:prstGeom prst="rect">
            <a:avLst/>
          </a:prstGeom>
          <a:solidFill>
            <a:schemeClr val="lt2"/>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221" name="Shape 221"/>
          <p:cNvSpPr txBox="1">
            <a:spLocks noGrp="1"/>
          </p:cNvSpPr>
          <p:nvPr>
            <p:ph type="sldNum" idx="12"/>
          </p:nvPr>
        </p:nvSpPr>
        <p:spPr>
          <a:xfrm>
            <a:off x="8459211" y="4951053"/>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lt1"/>
              </a:buClr>
              <a:buFont typeface="Source Sans Pro"/>
              <a:buNone/>
            </a:pPr>
            <a:fld id="{00000000-1234-1234-1234-123412341234}" type="slidenum">
              <a:rPr lang="en" sz="638" b="0" i="0" u="none" strike="noStrike" cap="none">
                <a:solidFill>
                  <a:schemeClr val="lt1"/>
                </a:solidFill>
                <a:latin typeface="Source Sans Pro"/>
                <a:ea typeface="Source Sans Pro"/>
                <a:cs typeface="Source Sans Pro"/>
                <a:sym typeface="Source Sans Pro"/>
              </a:rPr>
              <a:t>‹#›</a:t>
            </a:fld>
            <a:endParaRPr lang="en" sz="638" b="0" i="0" u="none" strike="noStrike" cap="none">
              <a:solidFill>
                <a:schemeClr val="lt1"/>
              </a:solidFill>
              <a:latin typeface="Source Sans Pro"/>
              <a:ea typeface="Source Sans Pro"/>
              <a:cs typeface="Source Sans Pro"/>
              <a:sym typeface="Source Sans Pro"/>
            </a:endParaRPr>
          </a:p>
        </p:txBody>
      </p:sp>
      <p:pic>
        <p:nvPicPr>
          <p:cNvPr id="222" name="Shape 222"/>
          <p:cNvPicPr preferRelativeResize="0"/>
          <p:nvPr/>
        </p:nvPicPr>
        <p:blipFill rotWithShape="1">
          <a:blip r:embed="rId3">
            <a:alphaModFix/>
          </a:blip>
          <a:srcRect/>
          <a:stretch/>
        </p:blipFill>
        <p:spPr>
          <a:xfrm>
            <a:off x="888023" y="4928796"/>
            <a:ext cx="3330300" cy="134387"/>
          </a:xfrm>
          <a:prstGeom prst="rect">
            <a:avLst/>
          </a:prstGeom>
          <a:noFill/>
          <a:ln>
            <a:noFill/>
          </a:ln>
        </p:spPr>
      </p:pic>
      <p:cxnSp>
        <p:nvCxnSpPr>
          <p:cNvPr id="223" name="Shape 223"/>
          <p:cNvCxnSpPr/>
          <p:nvPr/>
        </p:nvCxnSpPr>
        <p:spPr>
          <a:xfrm>
            <a:off x="888023" y="2803452"/>
            <a:ext cx="3883500" cy="0"/>
          </a:xfrm>
          <a:prstGeom prst="straightConnector1">
            <a:avLst/>
          </a:prstGeom>
          <a:noFill/>
          <a:ln w="19050" cap="flat" cmpd="sng">
            <a:solidFill>
              <a:schemeClr val="lt1"/>
            </a:solidFill>
            <a:prstDash val="solid"/>
            <a:miter lim="8000"/>
            <a:headEnd type="none" w="med" len="med"/>
            <a:tailEnd type="none" w="med" len="med"/>
          </a:ln>
        </p:spPr>
      </p:cxnSp>
      <p:cxnSp>
        <p:nvCxnSpPr>
          <p:cNvPr id="224" name="Shape 224"/>
          <p:cNvCxnSpPr/>
          <p:nvPr/>
        </p:nvCxnSpPr>
        <p:spPr>
          <a:xfrm>
            <a:off x="0" y="4848446"/>
            <a:ext cx="9144000" cy="0"/>
          </a:xfrm>
          <a:prstGeom prst="straightConnector1">
            <a:avLst/>
          </a:prstGeom>
          <a:noFill/>
          <a:ln w="19050" cap="flat" cmpd="sng">
            <a:solidFill>
              <a:schemeClr val="lt1"/>
            </a:solidFill>
            <a:prstDash val="solid"/>
            <a:miter lim="8000"/>
            <a:headEnd type="none" w="med" len="med"/>
            <a:tailEnd type="none" w="med" len="med"/>
          </a:ln>
        </p:spPr>
      </p:cxnSp>
      <p:pic>
        <p:nvPicPr>
          <p:cNvPr id="225" name="Shape 225"/>
          <p:cNvPicPr preferRelativeResize="0"/>
          <p:nvPr/>
        </p:nvPicPr>
        <p:blipFill rotWithShape="1">
          <a:blip r:embed="rId4">
            <a:alphaModFix/>
          </a:blip>
          <a:srcRect/>
          <a:stretch/>
        </p:blipFill>
        <p:spPr>
          <a:xfrm>
            <a:off x="314960" y="1214667"/>
            <a:ext cx="2296117" cy="487800"/>
          </a:xfrm>
          <a:prstGeom prst="rect">
            <a:avLst/>
          </a:prstGeom>
          <a:noFill/>
          <a:ln>
            <a:noFill/>
          </a:ln>
        </p:spPr>
      </p:pic>
      <p:sp>
        <p:nvSpPr>
          <p:cNvPr id="226" name="Shape 226"/>
          <p:cNvSpPr/>
          <p:nvPr/>
        </p:nvSpPr>
        <p:spPr>
          <a:xfrm>
            <a:off x="0" y="4858605"/>
            <a:ext cx="630000" cy="295200"/>
          </a:xfrm>
          <a:prstGeom prst="rect">
            <a:avLst/>
          </a:prstGeom>
          <a:solidFill>
            <a:srgbClr val="FF0000"/>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ection Header with Picture">
    <p:bg>
      <p:bgPr>
        <a:blipFill rotWithShape="1">
          <a:blip r:embed="rId2">
            <a:alphaModFix amt="50000"/>
          </a:blip>
          <a:stretch>
            <a:fillRect t="-2998" b="-2997"/>
          </a:stretch>
        </a:blipFill>
        <a:effectLst/>
      </p:bgPr>
    </p:bg>
    <p:spTree>
      <p:nvGrpSpPr>
        <p:cNvPr id="1" name="Shape 227"/>
        <p:cNvGrpSpPr/>
        <p:nvPr/>
      </p:nvGrpSpPr>
      <p:grpSpPr>
        <a:xfrm>
          <a:off x="0" y="0"/>
          <a:ext cx="0" cy="0"/>
          <a:chOff x="0" y="0"/>
          <a:chExt cx="0" cy="0"/>
        </a:xfrm>
      </p:grpSpPr>
      <p:sp>
        <p:nvSpPr>
          <p:cNvPr id="228" name="Shape 228"/>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rgbClr val="5F5F5F"/>
              </a:buClr>
              <a:buFont typeface="Source Sans Pro"/>
              <a:buNone/>
            </a:pPr>
            <a:fld id="{00000000-1234-1234-1234-123412341234}" type="slidenum">
              <a:rPr lang="en" sz="638" b="0" i="0" u="none" strike="noStrike" cap="none">
                <a:solidFill>
                  <a:srgbClr val="5F5F5F"/>
                </a:solidFill>
                <a:latin typeface="Source Sans Pro"/>
                <a:ea typeface="Source Sans Pro"/>
                <a:cs typeface="Source Sans Pro"/>
                <a:sym typeface="Source Sans Pro"/>
              </a:rPr>
              <a:t>‹#›</a:t>
            </a:fld>
            <a:endParaRPr lang="en" sz="638" b="0" i="0" u="none" strike="noStrike" cap="none">
              <a:solidFill>
                <a:srgbClr val="5F5F5F"/>
              </a:solidFill>
              <a:latin typeface="Source Sans Pro"/>
              <a:ea typeface="Source Sans Pro"/>
              <a:cs typeface="Source Sans Pro"/>
              <a:sym typeface="Source Sans Pro"/>
            </a:endParaRPr>
          </a:p>
        </p:txBody>
      </p:sp>
      <p:sp>
        <p:nvSpPr>
          <p:cNvPr id="229" name="Shape 229"/>
          <p:cNvSpPr/>
          <p:nvPr/>
        </p:nvSpPr>
        <p:spPr>
          <a:xfrm>
            <a:off x="0" y="0"/>
            <a:ext cx="9144000" cy="669900"/>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230" name="Shape 230"/>
          <p:cNvSpPr txBox="1">
            <a:spLocks noGrp="1"/>
          </p:cNvSpPr>
          <p:nvPr>
            <p:ph type="ctrTitle"/>
          </p:nvPr>
        </p:nvSpPr>
        <p:spPr>
          <a:xfrm>
            <a:off x="888023" y="1839514"/>
            <a:ext cx="3854100" cy="8079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0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31" name="Shape 231"/>
          <p:cNvSpPr txBox="1">
            <a:spLocks noGrp="1"/>
          </p:cNvSpPr>
          <p:nvPr>
            <p:ph type="subTitle" idx="1"/>
          </p:nvPr>
        </p:nvSpPr>
        <p:spPr>
          <a:xfrm>
            <a:off x="888023" y="2983463"/>
            <a:ext cx="3854100" cy="5253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SzPts val="2100"/>
              <a:buFont typeface="Arial"/>
              <a:buNone/>
              <a:defRPr sz="1600" b="1" i="0" u="none" strike="noStrike" cap="none">
                <a:solidFill>
                  <a:schemeClr val="dk1"/>
                </a:solidFill>
                <a:latin typeface="Source Sans Pro"/>
                <a:ea typeface="Source Sans Pro"/>
                <a:cs typeface="Source Sans Pro"/>
                <a:sym typeface="Source Sans Pro"/>
              </a:defRPr>
            </a:lvl1pPr>
            <a:lvl2pPr marL="342900" marR="0" lvl="1" indent="0" algn="ctr"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685800" marR="0" lvl="2" indent="0" algn="ctr" rtl="0">
              <a:lnSpc>
                <a:spcPct val="90000"/>
              </a:lnSpc>
              <a:spcBef>
                <a:spcPts val="450"/>
              </a:spcBef>
              <a:spcAft>
                <a:spcPts val="0"/>
              </a:spcAft>
              <a:buClr>
                <a:schemeClr val="lt1"/>
              </a:buClr>
              <a:buSzPts val="1500"/>
              <a:buFont typeface="Arial"/>
              <a:buNone/>
              <a:defRPr sz="1500" b="0" i="0" u="none" strike="noStrike" cap="none">
                <a:solidFill>
                  <a:schemeClr val="lt1"/>
                </a:solidFill>
                <a:latin typeface="Source Sans Pro"/>
                <a:ea typeface="Source Sans Pro"/>
                <a:cs typeface="Source Sans Pro"/>
                <a:sym typeface="Source Sans Pro"/>
              </a:defRPr>
            </a:lvl3pPr>
            <a:lvl4pPr marL="1028700" marR="0" lvl="3" indent="0" algn="ctr" rtl="0">
              <a:lnSpc>
                <a:spcPct val="90000"/>
              </a:lnSpc>
              <a:spcBef>
                <a:spcPts val="450"/>
              </a:spcBef>
              <a:spcAft>
                <a:spcPts val="0"/>
              </a:spcAft>
              <a:buClr>
                <a:schemeClr val="lt1"/>
              </a:buClr>
              <a:buSzPts val="1302"/>
              <a:buFont typeface="Arial"/>
              <a:buNone/>
              <a:defRPr sz="1350" b="0" i="0" u="none" strike="noStrike" cap="none">
                <a:solidFill>
                  <a:schemeClr val="lt1"/>
                </a:solidFill>
                <a:latin typeface="Source Sans Pro"/>
                <a:ea typeface="Source Sans Pro"/>
                <a:cs typeface="Source Sans Pro"/>
                <a:sym typeface="Source Sans Pro"/>
              </a:defRPr>
            </a:lvl4pPr>
            <a:lvl5pPr marL="1371600" marR="0" lvl="4"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Source Sans Pro"/>
                <a:ea typeface="Source Sans Pro"/>
                <a:cs typeface="Source Sans Pro"/>
                <a:sym typeface="Source Sans Pro"/>
              </a:defRPr>
            </a:lvl5pPr>
            <a:lvl6pPr marL="1714500" marR="0" lvl="5"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L="2057400" marR="0" lvl="6"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L="2400300" marR="0" lvl="7"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L="2743200" marR="0" lvl="8"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232" name="Shape 232"/>
          <p:cNvSpPr txBox="1"/>
          <p:nvPr/>
        </p:nvSpPr>
        <p:spPr>
          <a:xfrm>
            <a:off x="8459211" y="4951053"/>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lt1"/>
              </a:buClr>
              <a:buFont typeface="Source Sans Pro"/>
              <a:buNone/>
            </a:pPr>
            <a:fld id="{00000000-1234-1234-1234-123412341234}" type="slidenum">
              <a:rPr lang="en" sz="638" b="0" i="0" u="none" strike="noStrike" cap="none">
                <a:solidFill>
                  <a:schemeClr val="lt1"/>
                </a:solidFill>
                <a:latin typeface="Source Sans Pro"/>
                <a:ea typeface="Source Sans Pro"/>
                <a:cs typeface="Source Sans Pro"/>
                <a:sym typeface="Source Sans Pro"/>
              </a:rPr>
              <a:t>‹#›</a:t>
            </a:fld>
            <a:endParaRPr lang="en" sz="638" b="0" i="0" u="none" strike="noStrike" cap="none">
              <a:solidFill>
                <a:schemeClr val="lt1"/>
              </a:solidFill>
              <a:latin typeface="Source Sans Pro"/>
              <a:ea typeface="Source Sans Pro"/>
              <a:cs typeface="Source Sans Pro"/>
              <a:sym typeface="Source Sans Pro"/>
            </a:endParaRPr>
          </a:p>
        </p:txBody>
      </p:sp>
      <p:cxnSp>
        <p:nvCxnSpPr>
          <p:cNvPr id="233" name="Shape 233"/>
          <p:cNvCxnSpPr/>
          <p:nvPr/>
        </p:nvCxnSpPr>
        <p:spPr>
          <a:xfrm>
            <a:off x="888023" y="2803452"/>
            <a:ext cx="3883500" cy="0"/>
          </a:xfrm>
          <a:prstGeom prst="straightConnector1">
            <a:avLst/>
          </a:prstGeom>
          <a:noFill/>
          <a:ln w="19050" cap="flat" cmpd="sng">
            <a:solidFill>
              <a:schemeClr val="lt1"/>
            </a:solidFill>
            <a:prstDash val="solid"/>
            <a:miter lim="8000"/>
            <a:headEnd type="none" w="med" len="med"/>
            <a:tailEnd type="none" w="med" len="med"/>
          </a:ln>
        </p:spPr>
      </p:cxnSp>
      <p:cxnSp>
        <p:nvCxnSpPr>
          <p:cNvPr id="234" name="Shape 234"/>
          <p:cNvCxnSpPr/>
          <p:nvPr/>
        </p:nvCxnSpPr>
        <p:spPr>
          <a:xfrm>
            <a:off x="0" y="4848446"/>
            <a:ext cx="9144000" cy="0"/>
          </a:xfrm>
          <a:prstGeom prst="straightConnector1">
            <a:avLst/>
          </a:prstGeom>
          <a:noFill/>
          <a:ln w="19050" cap="flat" cmpd="sng">
            <a:solidFill>
              <a:schemeClr val="lt1"/>
            </a:solidFill>
            <a:prstDash val="solid"/>
            <a:miter lim="8000"/>
            <a:headEnd type="none" w="med" len="med"/>
            <a:tailEnd type="none" w="med" len="med"/>
          </a:ln>
        </p:spPr>
      </p:cxnSp>
      <p:cxnSp>
        <p:nvCxnSpPr>
          <p:cNvPr id="235" name="Shape 235"/>
          <p:cNvCxnSpPr/>
          <p:nvPr/>
        </p:nvCxnSpPr>
        <p:spPr>
          <a:xfrm>
            <a:off x="0" y="669852"/>
            <a:ext cx="9144000" cy="0"/>
          </a:xfrm>
          <a:prstGeom prst="straightConnector1">
            <a:avLst/>
          </a:prstGeom>
          <a:noFill/>
          <a:ln w="19050" cap="flat" cmpd="sng">
            <a:solidFill>
              <a:schemeClr val="accent1"/>
            </a:solidFill>
            <a:prstDash val="solid"/>
            <a:miter lim="8000"/>
            <a:headEnd type="none" w="med" len="med"/>
            <a:tailEnd type="none" w="med" len="med"/>
          </a:ln>
        </p:spPr>
      </p:cxnSp>
      <p:sp>
        <p:nvSpPr>
          <p:cNvPr id="236" name="Shape 236"/>
          <p:cNvSpPr/>
          <p:nvPr/>
        </p:nvSpPr>
        <p:spPr>
          <a:xfrm>
            <a:off x="0" y="4848446"/>
            <a:ext cx="9144000" cy="295200"/>
          </a:xfrm>
          <a:prstGeom prst="rect">
            <a:avLst/>
          </a:prstGeom>
          <a:solidFill>
            <a:schemeClr val="lt2"/>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pic>
        <p:nvPicPr>
          <p:cNvPr id="237" name="Shape 237"/>
          <p:cNvPicPr preferRelativeResize="0"/>
          <p:nvPr/>
        </p:nvPicPr>
        <p:blipFill rotWithShape="1">
          <a:blip r:embed="rId3">
            <a:alphaModFix/>
          </a:blip>
          <a:srcRect/>
          <a:stretch/>
        </p:blipFill>
        <p:spPr>
          <a:xfrm>
            <a:off x="888023" y="4928796"/>
            <a:ext cx="3330300" cy="134387"/>
          </a:xfrm>
          <a:prstGeom prst="rect">
            <a:avLst/>
          </a:prstGeom>
          <a:noFill/>
          <a:ln>
            <a:noFill/>
          </a:ln>
        </p:spPr>
      </p:pic>
      <p:pic>
        <p:nvPicPr>
          <p:cNvPr id="238" name="Shape 238"/>
          <p:cNvPicPr preferRelativeResize="0"/>
          <p:nvPr/>
        </p:nvPicPr>
        <p:blipFill rotWithShape="1">
          <a:blip r:embed="rId4">
            <a:alphaModFix/>
          </a:blip>
          <a:srcRect/>
          <a:stretch/>
        </p:blipFill>
        <p:spPr>
          <a:xfrm>
            <a:off x="314960" y="1214667"/>
            <a:ext cx="2296117" cy="487800"/>
          </a:xfrm>
          <a:prstGeom prst="rect">
            <a:avLst/>
          </a:prstGeom>
          <a:noFill/>
          <a:ln>
            <a:noFill/>
          </a:ln>
        </p:spPr>
      </p:pic>
      <p:sp>
        <p:nvSpPr>
          <p:cNvPr id="239" name="Shape 239"/>
          <p:cNvSpPr/>
          <p:nvPr/>
        </p:nvSpPr>
        <p:spPr>
          <a:xfrm>
            <a:off x="0" y="4858605"/>
            <a:ext cx="630000" cy="295200"/>
          </a:xfrm>
          <a:prstGeom prst="rect">
            <a:avLst/>
          </a:prstGeom>
          <a:solidFill>
            <a:srgbClr val="FF0000"/>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42" name="Shape 242"/>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43" name="Shape 24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iOS Smartphone and Tablet: Horizontal">
    <p:spTree>
      <p:nvGrpSpPr>
        <p:cNvPr id="1" name="Shape 244"/>
        <p:cNvGrpSpPr/>
        <p:nvPr/>
      </p:nvGrpSpPr>
      <p:grpSpPr>
        <a:xfrm>
          <a:off x="0" y="0"/>
          <a:ext cx="0" cy="0"/>
          <a:chOff x="0" y="0"/>
          <a:chExt cx="0" cy="0"/>
        </a:xfrm>
      </p:grpSpPr>
      <p:pic>
        <p:nvPicPr>
          <p:cNvPr id="245" name="Shape 245" descr="Photos, screen captures, graphics can be inserted in a white mobile phone and tablet"/>
          <p:cNvPicPr preferRelativeResize="0"/>
          <p:nvPr/>
        </p:nvPicPr>
        <p:blipFill rotWithShape="1">
          <a:blip r:embed="rId2">
            <a:alphaModFix/>
          </a:blip>
          <a:srcRect/>
          <a:stretch/>
        </p:blipFill>
        <p:spPr>
          <a:xfrm>
            <a:off x="2938302" y="1142120"/>
            <a:ext cx="4855601" cy="3407258"/>
          </a:xfrm>
          <a:prstGeom prst="rect">
            <a:avLst/>
          </a:prstGeom>
          <a:noFill/>
          <a:ln>
            <a:noFill/>
          </a:ln>
        </p:spPr>
      </p:pic>
      <p:pic>
        <p:nvPicPr>
          <p:cNvPr id="246" name="Shape 246"/>
          <p:cNvPicPr preferRelativeResize="0"/>
          <p:nvPr/>
        </p:nvPicPr>
        <p:blipFill rotWithShape="1">
          <a:blip r:embed="rId3">
            <a:alphaModFix/>
          </a:blip>
          <a:srcRect/>
          <a:stretch/>
        </p:blipFill>
        <p:spPr>
          <a:xfrm>
            <a:off x="1328216" y="1370895"/>
            <a:ext cx="1380152" cy="2914234"/>
          </a:xfrm>
          <a:prstGeom prst="rect">
            <a:avLst/>
          </a:prstGeom>
          <a:noFill/>
          <a:ln>
            <a:noFill/>
          </a:ln>
        </p:spPr>
      </p:pic>
      <p:sp>
        <p:nvSpPr>
          <p:cNvPr id="247" name="Shape 247"/>
          <p:cNvSpPr>
            <a:spLocks noGrp="1"/>
          </p:cNvSpPr>
          <p:nvPr>
            <p:ph type="pic" idx="2"/>
          </p:nvPr>
        </p:nvSpPr>
        <p:spPr>
          <a:xfrm>
            <a:off x="1417211" y="1773436"/>
            <a:ext cx="1214100" cy="21252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48" name="Shape 248"/>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49" name="Shape 24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250" name="Shape 250"/>
          <p:cNvSpPr>
            <a:spLocks noGrp="1"/>
          </p:cNvSpPr>
          <p:nvPr>
            <p:ph type="pic" idx="3"/>
          </p:nvPr>
        </p:nvSpPr>
        <p:spPr>
          <a:xfrm>
            <a:off x="3400119" y="1387673"/>
            <a:ext cx="3936000" cy="29772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51" name="Shape 251"/>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iOS Smartphone and Tablet: Vertical">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2">
            <a:alphaModFix/>
          </a:blip>
          <a:srcRect r="7517"/>
          <a:stretch/>
        </p:blipFill>
        <p:spPr>
          <a:xfrm rot="5400000">
            <a:off x="4330085" y="835942"/>
            <a:ext cx="4489406" cy="3408153"/>
          </a:xfrm>
          <a:prstGeom prst="rect">
            <a:avLst/>
          </a:prstGeom>
          <a:noFill/>
          <a:ln>
            <a:noFill/>
          </a:ln>
        </p:spPr>
      </p:pic>
      <p:sp>
        <p:nvSpPr>
          <p:cNvPr id="254" name="Shape 254"/>
          <p:cNvSpPr txBox="1">
            <a:spLocks noGrp="1"/>
          </p:cNvSpPr>
          <p:nvPr>
            <p:ph type="title"/>
          </p:nvPr>
        </p:nvSpPr>
        <p:spPr>
          <a:xfrm>
            <a:off x="398962" y="304800"/>
            <a:ext cx="44589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55" name="Shape 255"/>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56" name="Shape 25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257" name="Shape 257"/>
          <p:cNvSpPr>
            <a:spLocks noGrp="1"/>
          </p:cNvSpPr>
          <p:nvPr>
            <p:ph type="pic" idx="2"/>
          </p:nvPr>
        </p:nvSpPr>
        <p:spPr>
          <a:xfrm>
            <a:off x="5062073" y="759858"/>
            <a:ext cx="2972399" cy="39393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pic>
        <p:nvPicPr>
          <p:cNvPr id="258" name="Shape 258" descr="Photos, screen captures, graphics can be inserted in a white mobile phone and tablet"/>
          <p:cNvPicPr preferRelativeResize="0"/>
          <p:nvPr/>
        </p:nvPicPr>
        <p:blipFill rotWithShape="1">
          <a:blip r:embed="rId3">
            <a:alphaModFix/>
          </a:blip>
          <a:srcRect/>
          <a:stretch/>
        </p:blipFill>
        <p:spPr>
          <a:xfrm>
            <a:off x="2971383" y="1428750"/>
            <a:ext cx="1380152" cy="2914234"/>
          </a:xfrm>
          <a:prstGeom prst="rect">
            <a:avLst/>
          </a:prstGeom>
          <a:noFill/>
          <a:ln>
            <a:noFill/>
          </a:ln>
        </p:spPr>
      </p:pic>
      <p:sp>
        <p:nvSpPr>
          <p:cNvPr id="259" name="Shape 259"/>
          <p:cNvSpPr>
            <a:spLocks noGrp="1"/>
          </p:cNvSpPr>
          <p:nvPr>
            <p:ph type="pic" idx="3"/>
          </p:nvPr>
        </p:nvSpPr>
        <p:spPr>
          <a:xfrm>
            <a:off x="3060378" y="1836648"/>
            <a:ext cx="1214100" cy="21261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Android Smartphone and Tablet: Horizontal">
    <p:spTree>
      <p:nvGrpSpPr>
        <p:cNvPr id="1" name="Shape 260"/>
        <p:cNvGrpSpPr/>
        <p:nvPr/>
      </p:nvGrpSpPr>
      <p:grpSpPr>
        <a:xfrm>
          <a:off x="0" y="0"/>
          <a:ext cx="0" cy="0"/>
          <a:chOff x="0" y="0"/>
          <a:chExt cx="0" cy="0"/>
        </a:xfrm>
      </p:grpSpPr>
      <p:pic>
        <p:nvPicPr>
          <p:cNvPr id="261" name="Shape 261"/>
          <p:cNvPicPr preferRelativeResize="0"/>
          <p:nvPr/>
        </p:nvPicPr>
        <p:blipFill rotWithShape="1">
          <a:blip r:embed="rId2">
            <a:alphaModFix/>
          </a:blip>
          <a:srcRect/>
          <a:stretch/>
        </p:blipFill>
        <p:spPr>
          <a:xfrm>
            <a:off x="1340395" y="1508358"/>
            <a:ext cx="1365000" cy="2637476"/>
          </a:xfrm>
          <a:prstGeom prst="rect">
            <a:avLst/>
          </a:prstGeom>
          <a:noFill/>
          <a:ln>
            <a:noFill/>
          </a:ln>
        </p:spPr>
      </p:pic>
      <p:pic>
        <p:nvPicPr>
          <p:cNvPr id="262" name="Shape 262" descr="Photos, screen captures, graphics can be inserted in a white mobile phone and tablet"/>
          <p:cNvPicPr preferRelativeResize="0"/>
          <p:nvPr/>
        </p:nvPicPr>
        <p:blipFill rotWithShape="1">
          <a:blip r:embed="rId3">
            <a:alphaModFix/>
          </a:blip>
          <a:srcRect/>
          <a:stretch/>
        </p:blipFill>
        <p:spPr>
          <a:xfrm>
            <a:off x="3182321" y="1188991"/>
            <a:ext cx="4363989" cy="3066922"/>
          </a:xfrm>
          <a:prstGeom prst="rect">
            <a:avLst/>
          </a:prstGeom>
          <a:noFill/>
          <a:ln>
            <a:noFill/>
          </a:ln>
        </p:spPr>
      </p:pic>
      <p:sp>
        <p:nvSpPr>
          <p:cNvPr id="263" name="Shape 263"/>
          <p:cNvSpPr>
            <a:spLocks noGrp="1"/>
          </p:cNvSpPr>
          <p:nvPr>
            <p:ph type="pic" idx="2"/>
          </p:nvPr>
        </p:nvSpPr>
        <p:spPr>
          <a:xfrm>
            <a:off x="1433001" y="1773436"/>
            <a:ext cx="1179900" cy="21252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64" name="Shape 264"/>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65" name="Shape 26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266" name="Shape 266"/>
          <p:cNvSpPr>
            <a:spLocks noGrp="1"/>
          </p:cNvSpPr>
          <p:nvPr>
            <p:ph type="pic" idx="3"/>
          </p:nvPr>
        </p:nvSpPr>
        <p:spPr>
          <a:xfrm>
            <a:off x="3400119" y="1481328"/>
            <a:ext cx="3937499" cy="24963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67" name="Shape 267"/>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Android Smartphone and Tablet: Vertical">
    <p:spTree>
      <p:nvGrpSpPr>
        <p:cNvPr id="1" name="Shape 268"/>
        <p:cNvGrpSpPr/>
        <p:nvPr/>
      </p:nvGrpSpPr>
      <p:grpSpPr>
        <a:xfrm>
          <a:off x="0" y="0"/>
          <a:ext cx="0" cy="0"/>
          <a:chOff x="0" y="0"/>
          <a:chExt cx="0" cy="0"/>
        </a:xfrm>
      </p:grpSpPr>
      <p:pic>
        <p:nvPicPr>
          <p:cNvPr id="269" name="Shape 269"/>
          <p:cNvPicPr preferRelativeResize="0"/>
          <p:nvPr/>
        </p:nvPicPr>
        <p:blipFill rotWithShape="1">
          <a:blip r:embed="rId2">
            <a:alphaModFix/>
          </a:blip>
          <a:srcRect r="2902"/>
          <a:stretch/>
        </p:blipFill>
        <p:spPr>
          <a:xfrm rot="5400000">
            <a:off x="4431697" y="1128912"/>
            <a:ext cx="4246634" cy="3075286"/>
          </a:xfrm>
          <a:prstGeom prst="rect">
            <a:avLst/>
          </a:prstGeom>
          <a:noFill/>
          <a:ln>
            <a:noFill/>
          </a:ln>
        </p:spPr>
      </p:pic>
      <p:sp>
        <p:nvSpPr>
          <p:cNvPr id="270" name="Shape 270"/>
          <p:cNvSpPr txBox="1">
            <a:spLocks noGrp="1"/>
          </p:cNvSpPr>
          <p:nvPr>
            <p:ph type="title"/>
          </p:nvPr>
        </p:nvSpPr>
        <p:spPr>
          <a:xfrm>
            <a:off x="398962" y="304800"/>
            <a:ext cx="44589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71" name="Shape 271"/>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72" name="Shape 27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273" name="Shape 273"/>
          <p:cNvSpPr>
            <a:spLocks noGrp="1"/>
          </p:cNvSpPr>
          <p:nvPr>
            <p:ph type="pic" idx="2"/>
          </p:nvPr>
        </p:nvSpPr>
        <p:spPr>
          <a:xfrm>
            <a:off x="5297657" y="759858"/>
            <a:ext cx="2485800" cy="39393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pic>
        <p:nvPicPr>
          <p:cNvPr id="274" name="Shape 274" descr="Photos, screen captures, graphics can be inserted in a white mobile phone and tablet"/>
          <p:cNvPicPr preferRelativeResize="0"/>
          <p:nvPr/>
        </p:nvPicPr>
        <p:blipFill rotWithShape="1">
          <a:blip r:embed="rId3">
            <a:alphaModFix/>
          </a:blip>
          <a:srcRect/>
          <a:stretch/>
        </p:blipFill>
        <p:spPr>
          <a:xfrm>
            <a:off x="2978242" y="1572287"/>
            <a:ext cx="1365000" cy="2637476"/>
          </a:xfrm>
          <a:prstGeom prst="rect">
            <a:avLst/>
          </a:prstGeom>
          <a:noFill/>
          <a:ln>
            <a:noFill/>
          </a:ln>
        </p:spPr>
      </p:pic>
      <p:sp>
        <p:nvSpPr>
          <p:cNvPr id="275" name="Shape 275"/>
          <p:cNvSpPr>
            <a:spLocks noGrp="1"/>
          </p:cNvSpPr>
          <p:nvPr>
            <p:ph type="pic" idx="3"/>
          </p:nvPr>
        </p:nvSpPr>
        <p:spPr>
          <a:xfrm>
            <a:off x="3070849" y="1837365"/>
            <a:ext cx="1179900" cy="2125200"/>
          </a:xfrm>
          <a:prstGeom prst="rect">
            <a:avLst/>
          </a:prstGeom>
          <a:solidFill>
            <a:schemeClr val="lt2"/>
          </a:solidFill>
          <a:ln w="127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lnSpc>
                <a:spcPct val="90000"/>
              </a:lnSpc>
              <a:spcBef>
                <a:spcPts val="90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400"/>
              <a:buFont typeface="Arial"/>
              <a:buNone/>
              <a:defRPr sz="2100" b="0" i="0" u="none" strike="noStrike" cap="none">
                <a:solidFill>
                  <a:schemeClr val="dk1"/>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Metric with Picture">
    <p:bg>
      <p:bgPr>
        <a:solidFill>
          <a:schemeClr val="lt1"/>
        </a:solidFill>
        <a:effectLst/>
      </p:bgPr>
    </p:bg>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570456" y="2000249"/>
            <a:ext cx="3772800" cy="14706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chemeClr val="lt1"/>
              </a:buClr>
              <a:buSzPts val="2100"/>
              <a:buFont typeface="Arial"/>
              <a:buNone/>
              <a:defRPr sz="2100" b="0" i="0" u="none" strike="noStrike" cap="none">
                <a:solidFill>
                  <a:schemeClr val="lt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chemeClr val="lt1"/>
              </a:buClr>
              <a:buSzPts val="1500"/>
              <a:buFont typeface="Arial"/>
              <a:buNone/>
              <a:defRPr sz="1800" b="0" i="0" u="none" strike="noStrike" cap="none">
                <a:solidFill>
                  <a:schemeClr val="lt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chemeClr val="lt1"/>
              </a:buClr>
              <a:buSzPts val="1302"/>
              <a:buFont typeface="Arial"/>
              <a:buNone/>
              <a:defRPr sz="1800" b="0" i="0" u="none" strike="noStrike" cap="none">
                <a:solidFill>
                  <a:schemeClr val="lt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6pPr>
            <a:lvl7pPr marL="1191" marR="0" lvl="6"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7pPr>
            <a:lvl8pPr marL="1191" marR="0" lvl="7"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8pPr>
            <a:lvl9pPr marL="1191" marR="0" lvl="8"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78" name="Shape 278"/>
          <p:cNvSpPr txBox="1">
            <a:spLocks noGrp="1"/>
          </p:cNvSpPr>
          <p:nvPr>
            <p:ph type="title"/>
          </p:nvPr>
        </p:nvSpPr>
        <p:spPr>
          <a:xfrm>
            <a:off x="570456" y="457200"/>
            <a:ext cx="3772800" cy="1533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lt1"/>
              </a:buClr>
              <a:buSzPts val="1400"/>
              <a:buFont typeface="Source Sans Pro"/>
              <a:buNone/>
              <a:defRPr sz="10350" b="1" i="0" u="none" strike="noStrike" cap="none">
                <a:solidFill>
                  <a:schemeClr val="lt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Section Header with Picture">
    <p:bg>
      <p:bgPr>
        <a:blipFill rotWithShape="1">
          <a:blip r:embed="rId2">
            <a:alphaModFix amt="50000"/>
          </a:blip>
          <a:stretch>
            <a:fillRect t="-2998" b="-2997"/>
          </a:stretch>
        </a:blipFill>
        <a:effectLst/>
      </p:bgPr>
    </p:bg>
    <p:spTree>
      <p:nvGrpSpPr>
        <p:cNvPr id="1" name="Shape 279"/>
        <p:cNvGrpSpPr/>
        <p:nvPr/>
      </p:nvGrpSpPr>
      <p:grpSpPr>
        <a:xfrm>
          <a:off x="0" y="0"/>
          <a:ext cx="0" cy="0"/>
          <a:chOff x="0" y="0"/>
          <a:chExt cx="0" cy="0"/>
        </a:xfrm>
      </p:grpSpPr>
      <p:sp>
        <p:nvSpPr>
          <p:cNvPr id="280" name="Shape 280"/>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rgbClr val="5F5F5F"/>
              </a:buClr>
              <a:buFont typeface="Source Sans Pro"/>
              <a:buNone/>
            </a:pPr>
            <a:fld id="{00000000-1234-1234-1234-123412341234}" type="slidenum">
              <a:rPr lang="en" sz="638" b="0" i="0" u="none" strike="noStrike" cap="none">
                <a:solidFill>
                  <a:srgbClr val="5F5F5F"/>
                </a:solidFill>
                <a:latin typeface="Source Sans Pro"/>
                <a:ea typeface="Source Sans Pro"/>
                <a:cs typeface="Source Sans Pro"/>
                <a:sym typeface="Source Sans Pro"/>
              </a:rPr>
              <a:t>‹#›</a:t>
            </a:fld>
            <a:endParaRPr lang="en" sz="638" b="0" i="0" u="none" strike="noStrike" cap="none">
              <a:solidFill>
                <a:srgbClr val="5F5F5F"/>
              </a:solidFill>
              <a:latin typeface="Source Sans Pro"/>
              <a:ea typeface="Source Sans Pro"/>
              <a:cs typeface="Source Sans Pro"/>
              <a:sym typeface="Source Sans Pro"/>
            </a:endParaRPr>
          </a:p>
        </p:txBody>
      </p:sp>
      <p:sp>
        <p:nvSpPr>
          <p:cNvPr id="281" name="Shape 281"/>
          <p:cNvSpPr/>
          <p:nvPr/>
        </p:nvSpPr>
        <p:spPr>
          <a:xfrm>
            <a:off x="0" y="4848446"/>
            <a:ext cx="399000" cy="300000"/>
          </a:xfrm>
          <a:prstGeom prst="rect">
            <a:avLst/>
          </a:prstGeom>
          <a:solidFill>
            <a:srgbClr val="DFDFDF"/>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282" name="Shape 282"/>
          <p:cNvSpPr txBox="1"/>
          <p:nvPr/>
        </p:nvSpPr>
        <p:spPr>
          <a:xfrm>
            <a:off x="8459211" y="4951053"/>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lt1"/>
              </a:buClr>
              <a:buFont typeface="Source Sans Pro"/>
              <a:buNone/>
            </a:pPr>
            <a:fld id="{00000000-1234-1234-1234-123412341234}" type="slidenum">
              <a:rPr lang="en" sz="638" b="0" i="0" u="none" strike="noStrike" cap="none">
                <a:solidFill>
                  <a:schemeClr val="lt1"/>
                </a:solidFill>
                <a:latin typeface="Source Sans Pro"/>
                <a:ea typeface="Source Sans Pro"/>
                <a:cs typeface="Source Sans Pro"/>
                <a:sym typeface="Source Sans Pro"/>
              </a:rPr>
              <a:t>‹#›</a:t>
            </a:fld>
            <a:endParaRPr lang="en" sz="638" b="0" i="0" u="none" strike="noStrike" cap="none">
              <a:solidFill>
                <a:schemeClr val="lt1"/>
              </a:solidFill>
              <a:latin typeface="Source Sans Pro"/>
              <a:ea typeface="Source Sans Pro"/>
              <a:cs typeface="Source Sans Pro"/>
              <a:sym typeface="Source Sans Pro"/>
            </a:endParaRPr>
          </a:p>
        </p:txBody>
      </p:sp>
      <p:pic>
        <p:nvPicPr>
          <p:cNvPr id="283" name="Shape 283"/>
          <p:cNvPicPr preferRelativeResize="0"/>
          <p:nvPr/>
        </p:nvPicPr>
        <p:blipFill rotWithShape="1">
          <a:blip r:embed="rId3">
            <a:alphaModFix/>
          </a:blip>
          <a:srcRect/>
          <a:stretch/>
        </p:blipFill>
        <p:spPr>
          <a:xfrm>
            <a:off x="888023" y="4928796"/>
            <a:ext cx="3330300" cy="134387"/>
          </a:xfrm>
          <a:prstGeom prst="rect">
            <a:avLst/>
          </a:prstGeom>
          <a:noFill/>
          <a:ln>
            <a:noFill/>
          </a:ln>
        </p:spPr>
      </p:pic>
      <p:cxnSp>
        <p:nvCxnSpPr>
          <p:cNvPr id="284" name="Shape 284"/>
          <p:cNvCxnSpPr/>
          <p:nvPr/>
        </p:nvCxnSpPr>
        <p:spPr>
          <a:xfrm>
            <a:off x="0" y="4848446"/>
            <a:ext cx="9144000" cy="0"/>
          </a:xfrm>
          <a:prstGeom prst="straightConnector1">
            <a:avLst/>
          </a:prstGeom>
          <a:noFill/>
          <a:ln w="19050" cap="flat" cmpd="sng">
            <a:solidFill>
              <a:schemeClr val="lt1"/>
            </a:solidFill>
            <a:prstDash val="solid"/>
            <a:miter lim="8000"/>
            <a:headEnd type="none" w="med" len="med"/>
            <a:tailEnd type="none" w="med" len="med"/>
          </a:ln>
        </p:spPr>
      </p:cxnSp>
      <p:sp>
        <p:nvSpPr>
          <p:cNvPr id="285" name="Shape 285"/>
          <p:cNvSpPr txBox="1">
            <a:spLocks noGrp="1"/>
          </p:cNvSpPr>
          <p:nvPr>
            <p:ph type="body" idx="1"/>
          </p:nvPr>
        </p:nvSpPr>
        <p:spPr>
          <a:xfrm>
            <a:off x="582031" y="2795342"/>
            <a:ext cx="3772800" cy="14706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chemeClr val="lt1"/>
              </a:buClr>
              <a:buSzPts val="2100"/>
              <a:buFont typeface="Arial"/>
              <a:buNone/>
              <a:defRPr sz="2100" b="0"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chemeClr val="lt1"/>
              </a:buClr>
              <a:buSzPts val="1500"/>
              <a:buFont typeface="Arial"/>
              <a:buNone/>
              <a:defRPr sz="1800" b="0" i="0" u="none" strike="noStrike" cap="none">
                <a:solidFill>
                  <a:schemeClr val="lt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chemeClr val="lt1"/>
              </a:buClr>
              <a:buSzPts val="1302"/>
              <a:buFont typeface="Arial"/>
              <a:buNone/>
              <a:defRPr sz="1800" b="0" i="0" u="none" strike="noStrike" cap="none">
                <a:solidFill>
                  <a:schemeClr val="lt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6pPr>
            <a:lvl7pPr marL="1191" marR="0" lvl="6"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7pPr>
            <a:lvl8pPr marL="1191" marR="0" lvl="7"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8pPr>
            <a:lvl9pPr marL="1191" marR="0" lvl="8"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286" name="Shape 286"/>
          <p:cNvSpPr txBox="1">
            <a:spLocks noGrp="1"/>
          </p:cNvSpPr>
          <p:nvPr>
            <p:ph type="title"/>
          </p:nvPr>
        </p:nvSpPr>
        <p:spPr>
          <a:xfrm>
            <a:off x="582031" y="1252294"/>
            <a:ext cx="3772800" cy="1533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10350" b="1"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287" name="Shape 287"/>
          <p:cNvSpPr/>
          <p:nvPr/>
        </p:nvSpPr>
        <p:spPr>
          <a:xfrm>
            <a:off x="0" y="0"/>
            <a:ext cx="9144000" cy="669900"/>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cxnSp>
        <p:nvCxnSpPr>
          <p:cNvPr id="288" name="Shape 288"/>
          <p:cNvCxnSpPr/>
          <p:nvPr/>
        </p:nvCxnSpPr>
        <p:spPr>
          <a:xfrm>
            <a:off x="0" y="669852"/>
            <a:ext cx="9144000" cy="0"/>
          </a:xfrm>
          <a:prstGeom prst="straightConnector1">
            <a:avLst/>
          </a:prstGeom>
          <a:noFill/>
          <a:ln w="19050" cap="flat" cmpd="sng">
            <a:solidFill>
              <a:schemeClr val="accent1"/>
            </a:solidFill>
            <a:prstDash val="solid"/>
            <a:miter lim="8000"/>
            <a:headEnd type="none" w="med" len="med"/>
            <a:tailEnd type="none" w="med" len="med"/>
          </a:ln>
        </p:spPr>
      </p:cxnSp>
      <p:sp>
        <p:nvSpPr>
          <p:cNvPr id="289" name="Shape 289"/>
          <p:cNvSpPr/>
          <p:nvPr/>
        </p:nvSpPr>
        <p:spPr>
          <a:xfrm>
            <a:off x="0" y="4848446"/>
            <a:ext cx="9144000" cy="295200"/>
          </a:xfrm>
          <a:prstGeom prst="rect">
            <a:avLst/>
          </a:prstGeom>
          <a:solidFill>
            <a:schemeClr val="lt2"/>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pic>
        <p:nvPicPr>
          <p:cNvPr id="290" name="Shape 290"/>
          <p:cNvPicPr preferRelativeResize="0"/>
          <p:nvPr/>
        </p:nvPicPr>
        <p:blipFill rotWithShape="1">
          <a:blip r:embed="rId4">
            <a:alphaModFix/>
          </a:blip>
          <a:srcRect/>
          <a:stretch/>
        </p:blipFill>
        <p:spPr>
          <a:xfrm>
            <a:off x="888023" y="4928796"/>
            <a:ext cx="3330300" cy="134387"/>
          </a:xfrm>
          <a:prstGeom prst="rect">
            <a:avLst/>
          </a:prstGeom>
          <a:noFill/>
          <a:ln>
            <a:noFill/>
          </a:ln>
        </p:spPr>
      </p:pic>
      <p:sp>
        <p:nvSpPr>
          <p:cNvPr id="291" name="Shape 291"/>
          <p:cNvSpPr/>
          <p:nvPr/>
        </p:nvSpPr>
        <p:spPr>
          <a:xfrm>
            <a:off x="0" y="4858605"/>
            <a:ext cx="630000" cy="295200"/>
          </a:xfrm>
          <a:prstGeom prst="rect">
            <a:avLst/>
          </a:prstGeom>
          <a:solidFill>
            <a:srgbClr val="FF0000"/>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afe Harbor Front">
    <p:spTree>
      <p:nvGrpSpPr>
        <p:cNvPr id="1" name="Shape 292"/>
        <p:cNvGrpSpPr/>
        <p:nvPr/>
      </p:nvGrpSpPr>
      <p:grpSpPr>
        <a:xfrm>
          <a:off x="0" y="0"/>
          <a:ext cx="0" cy="0"/>
          <a:chOff x="0" y="0"/>
          <a:chExt cx="0" cy="0"/>
        </a:xfrm>
      </p:grpSpPr>
      <p:sp>
        <p:nvSpPr>
          <p:cNvPr id="293" name="Shape 293"/>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94" name="Shape 294"/>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295" name="Shape 295"/>
          <p:cNvSpPr txBox="1"/>
          <p:nvPr/>
        </p:nvSpPr>
        <p:spPr>
          <a:xfrm>
            <a:off x="398962" y="1028700"/>
            <a:ext cx="8346000" cy="666600"/>
          </a:xfrm>
          <a:prstGeom prst="rect">
            <a:avLst/>
          </a:prstGeom>
          <a:noFill/>
          <a:ln>
            <a:noFill/>
          </a:ln>
        </p:spPr>
        <p:txBody>
          <a:bodyPr wrap="square" lIns="0" tIns="0" rIns="0" bIns="0" anchor="b" anchorCtr="0">
            <a:noAutofit/>
          </a:bodyPr>
          <a:lstStyle/>
          <a:p>
            <a:pPr marL="0" marR="0" lvl="0" indent="0" algn="l" rtl="0">
              <a:lnSpc>
                <a:spcPct val="90000"/>
              </a:lnSpc>
              <a:spcBef>
                <a:spcPts val="0"/>
              </a:spcBef>
              <a:spcAft>
                <a:spcPts val="0"/>
              </a:spcAft>
              <a:buClr>
                <a:schemeClr val="dk1"/>
              </a:buClr>
              <a:buFont typeface="Source Sans Pro"/>
              <a:buNone/>
            </a:pPr>
            <a:r>
              <a:rPr lang="en" sz="2400" b="0" i="0" u="none" strike="noStrike" cap="none">
                <a:solidFill>
                  <a:schemeClr val="dk1"/>
                </a:solidFill>
                <a:latin typeface="Source Sans Pro"/>
                <a:ea typeface="Source Sans Pro"/>
                <a:cs typeface="Source Sans Pro"/>
                <a:sym typeface="Source Sans Pro"/>
              </a:rPr>
              <a:t>Safe Harbor Statement</a:t>
            </a:r>
          </a:p>
        </p:txBody>
      </p:sp>
      <p:sp>
        <p:nvSpPr>
          <p:cNvPr id="296" name="Shape 296"/>
          <p:cNvSpPr txBox="1"/>
          <p:nvPr/>
        </p:nvSpPr>
        <p:spPr>
          <a:xfrm>
            <a:off x="398963" y="1885950"/>
            <a:ext cx="6238799" cy="17145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chemeClr val="dk1"/>
              </a:buClr>
              <a:buFont typeface="Source Sans Pro"/>
              <a:buNone/>
            </a:pPr>
            <a:r>
              <a:rPr lang="en" sz="1800" b="0" i="0" u="none" strike="noStrike" cap="none">
                <a:solidFill>
                  <a:schemeClr val="dk1"/>
                </a:solidFill>
                <a:latin typeface="Source Sans Pro"/>
                <a:ea typeface="Source Sans Pro"/>
                <a:cs typeface="Source Sans Pro"/>
                <a:sym typeface="Source Sans Pro"/>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afe Harbor End">
    <p:spTree>
      <p:nvGrpSpPr>
        <p:cNvPr id="1" name="Shape 297"/>
        <p:cNvGrpSpPr/>
        <p:nvPr/>
      </p:nvGrpSpPr>
      <p:grpSpPr>
        <a:xfrm>
          <a:off x="0" y="0"/>
          <a:ext cx="0" cy="0"/>
          <a:chOff x="0" y="0"/>
          <a:chExt cx="0" cy="0"/>
        </a:xfrm>
      </p:grpSpPr>
      <p:sp>
        <p:nvSpPr>
          <p:cNvPr id="298" name="Shape 298"/>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299" name="Shape 29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300" name="Shape 300"/>
          <p:cNvSpPr txBox="1"/>
          <p:nvPr/>
        </p:nvSpPr>
        <p:spPr>
          <a:xfrm>
            <a:off x="398962" y="1028700"/>
            <a:ext cx="8346000" cy="666600"/>
          </a:xfrm>
          <a:prstGeom prst="rect">
            <a:avLst/>
          </a:prstGeom>
          <a:noFill/>
          <a:ln>
            <a:noFill/>
          </a:ln>
        </p:spPr>
        <p:txBody>
          <a:bodyPr wrap="square" lIns="0" tIns="0" rIns="0" bIns="0" anchor="b" anchorCtr="0">
            <a:noAutofit/>
          </a:bodyPr>
          <a:lstStyle/>
          <a:p>
            <a:pPr marL="0" marR="0" lvl="0" indent="0" algn="l" rtl="0">
              <a:lnSpc>
                <a:spcPct val="90000"/>
              </a:lnSpc>
              <a:spcBef>
                <a:spcPts val="0"/>
              </a:spcBef>
              <a:spcAft>
                <a:spcPts val="0"/>
              </a:spcAft>
              <a:buClr>
                <a:schemeClr val="dk1"/>
              </a:buClr>
              <a:buFont typeface="Source Sans Pro"/>
              <a:buNone/>
            </a:pPr>
            <a:r>
              <a:rPr lang="en" sz="2400" b="0" i="0" u="none" strike="noStrike" cap="none">
                <a:solidFill>
                  <a:schemeClr val="dk1"/>
                </a:solidFill>
                <a:latin typeface="Source Sans Pro"/>
                <a:ea typeface="Source Sans Pro"/>
                <a:cs typeface="Source Sans Pro"/>
                <a:sym typeface="Source Sans Pro"/>
              </a:rPr>
              <a:t>Safe Harbor Statement</a:t>
            </a:r>
          </a:p>
        </p:txBody>
      </p:sp>
      <p:sp>
        <p:nvSpPr>
          <p:cNvPr id="301" name="Shape 301"/>
          <p:cNvSpPr txBox="1"/>
          <p:nvPr/>
        </p:nvSpPr>
        <p:spPr>
          <a:xfrm>
            <a:off x="398963" y="1885950"/>
            <a:ext cx="6281099" cy="17145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chemeClr val="dk1"/>
              </a:buClr>
              <a:buFont typeface="Source Sans Pro"/>
              <a:buNone/>
            </a:pPr>
            <a:r>
              <a:rPr lang="en" sz="1800" b="0" i="0" u="none" strike="noStrike" cap="none">
                <a:solidFill>
                  <a:schemeClr val="dk1"/>
                </a:solidFill>
                <a:latin typeface="Source Sans Pro"/>
                <a:ea typeface="Source Sans Pro"/>
                <a:cs typeface="Source Sans Pro"/>
                <a:sym typeface="Source Sans Pro"/>
              </a:rPr>
              <a:t>The preceeding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302"/>
        <p:cNvGrpSpPr/>
        <p:nvPr/>
      </p:nvGrpSpPr>
      <p:grpSpPr>
        <a:xfrm>
          <a:off x="0" y="0"/>
          <a:ext cx="0" cy="0"/>
          <a:chOff x="0" y="0"/>
          <a:chExt cx="0" cy="0"/>
        </a:xfrm>
      </p:grpSpPr>
      <p:sp>
        <p:nvSpPr>
          <p:cNvPr id="303" name="Shape 303"/>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304" name="Shape 304"/>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pic>
        <p:nvPicPr>
          <p:cNvPr id="305" name="Shape 305"/>
          <p:cNvPicPr preferRelativeResize="0"/>
          <p:nvPr/>
        </p:nvPicPr>
        <p:blipFill rotWithShape="1">
          <a:blip r:embed="rId2">
            <a:alphaModFix/>
          </a:blip>
          <a:srcRect/>
          <a:stretch/>
        </p:blipFill>
        <p:spPr>
          <a:xfrm>
            <a:off x="326882" y="1720383"/>
            <a:ext cx="8267638" cy="1756200"/>
          </a:xfrm>
          <a:prstGeom prst="rect">
            <a:avLst/>
          </a:prstGeom>
          <a:noFill/>
          <a:ln>
            <a:noFill/>
          </a:ln>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Title Slide with Picture">
    <p:bg>
      <p:bgPr>
        <a:blipFill rotWithShape="1">
          <a:blip r:embed="rId2">
            <a:alphaModFix amt="50000"/>
          </a:blip>
          <a:stretch>
            <a:fillRect t="-2998" b="-2997"/>
          </a:stretch>
        </a:blipFill>
        <a:effectLst/>
      </p:bgPr>
    </p:bg>
    <p:spTree>
      <p:nvGrpSpPr>
        <p:cNvPr id="1" name="Shape 306"/>
        <p:cNvGrpSpPr/>
        <p:nvPr/>
      </p:nvGrpSpPr>
      <p:grpSpPr>
        <a:xfrm>
          <a:off x="0" y="0"/>
          <a:ext cx="0" cy="0"/>
          <a:chOff x="0" y="0"/>
          <a:chExt cx="0" cy="0"/>
        </a:xfrm>
      </p:grpSpPr>
      <p:sp>
        <p:nvSpPr>
          <p:cNvPr id="307" name="Shape 307"/>
          <p:cNvSpPr/>
          <p:nvPr/>
        </p:nvSpPr>
        <p:spPr>
          <a:xfrm>
            <a:off x="0" y="0"/>
            <a:ext cx="9144000" cy="669900"/>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308" name="Shape 308"/>
          <p:cNvSpPr txBox="1">
            <a:spLocks noGrp="1"/>
          </p:cNvSpPr>
          <p:nvPr>
            <p:ph type="ctrTitle"/>
          </p:nvPr>
        </p:nvSpPr>
        <p:spPr>
          <a:xfrm>
            <a:off x="888023" y="1839514"/>
            <a:ext cx="3854100" cy="8079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0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309" name="Shape 309"/>
          <p:cNvSpPr txBox="1">
            <a:spLocks noGrp="1"/>
          </p:cNvSpPr>
          <p:nvPr>
            <p:ph type="subTitle" idx="1"/>
          </p:nvPr>
        </p:nvSpPr>
        <p:spPr>
          <a:xfrm>
            <a:off x="888023" y="2983463"/>
            <a:ext cx="3854100" cy="5253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lt1"/>
              </a:buClr>
              <a:buSzPts val="2100"/>
              <a:buFont typeface="Arial"/>
              <a:buNone/>
              <a:defRPr sz="1600" b="1" i="0" u="none" strike="noStrike" cap="none">
                <a:solidFill>
                  <a:schemeClr val="dk1"/>
                </a:solidFill>
                <a:latin typeface="Source Sans Pro"/>
                <a:ea typeface="Source Sans Pro"/>
                <a:cs typeface="Source Sans Pro"/>
                <a:sym typeface="Source Sans Pro"/>
              </a:defRPr>
            </a:lvl1pPr>
            <a:lvl2pPr marL="342900" marR="0" lvl="1" indent="0" algn="ctr"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685800" marR="0" lvl="2" indent="0" algn="ctr" rtl="0">
              <a:lnSpc>
                <a:spcPct val="90000"/>
              </a:lnSpc>
              <a:spcBef>
                <a:spcPts val="450"/>
              </a:spcBef>
              <a:spcAft>
                <a:spcPts val="0"/>
              </a:spcAft>
              <a:buClr>
                <a:schemeClr val="lt1"/>
              </a:buClr>
              <a:buSzPts val="1500"/>
              <a:buFont typeface="Arial"/>
              <a:buNone/>
              <a:defRPr sz="1500" b="0" i="0" u="none" strike="noStrike" cap="none">
                <a:solidFill>
                  <a:schemeClr val="lt1"/>
                </a:solidFill>
                <a:latin typeface="Source Sans Pro"/>
                <a:ea typeface="Source Sans Pro"/>
                <a:cs typeface="Source Sans Pro"/>
                <a:sym typeface="Source Sans Pro"/>
              </a:defRPr>
            </a:lvl3pPr>
            <a:lvl4pPr marL="1028700" marR="0" lvl="3" indent="0" algn="ctr" rtl="0">
              <a:lnSpc>
                <a:spcPct val="90000"/>
              </a:lnSpc>
              <a:spcBef>
                <a:spcPts val="450"/>
              </a:spcBef>
              <a:spcAft>
                <a:spcPts val="0"/>
              </a:spcAft>
              <a:buClr>
                <a:schemeClr val="lt1"/>
              </a:buClr>
              <a:buSzPts val="1302"/>
              <a:buFont typeface="Arial"/>
              <a:buNone/>
              <a:defRPr sz="1350" b="0" i="0" u="none" strike="noStrike" cap="none">
                <a:solidFill>
                  <a:schemeClr val="lt1"/>
                </a:solidFill>
                <a:latin typeface="Source Sans Pro"/>
                <a:ea typeface="Source Sans Pro"/>
                <a:cs typeface="Source Sans Pro"/>
                <a:sym typeface="Source Sans Pro"/>
              </a:defRPr>
            </a:lvl4pPr>
            <a:lvl5pPr marL="1371600" marR="0" lvl="4"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Source Sans Pro"/>
                <a:ea typeface="Source Sans Pro"/>
                <a:cs typeface="Source Sans Pro"/>
                <a:sym typeface="Source Sans Pro"/>
              </a:defRPr>
            </a:lvl5pPr>
            <a:lvl6pPr marL="1714500" marR="0" lvl="5"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L="2057400" marR="0" lvl="6"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L="2400300" marR="0" lvl="7"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L="2743200" marR="0" lvl="8" indent="0" algn="ctr" rtl="0">
              <a:lnSpc>
                <a:spcPct val="90000"/>
              </a:lnSpc>
              <a:spcBef>
                <a:spcPts val="45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310" name="Shape 310"/>
          <p:cNvSpPr txBox="1">
            <a:spLocks noGrp="1"/>
          </p:cNvSpPr>
          <p:nvPr>
            <p:ph type="body" idx="2"/>
          </p:nvPr>
        </p:nvSpPr>
        <p:spPr>
          <a:xfrm>
            <a:off x="888023" y="3491030"/>
            <a:ext cx="5098200" cy="5631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chemeClr val="lt1"/>
              </a:buClr>
              <a:buSzPts val="2100"/>
              <a:buFont typeface="Arial"/>
              <a:buNone/>
              <a:defRPr sz="1100" b="0"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chemeClr val="lt1"/>
              </a:buClr>
              <a:buSzPts val="1500"/>
              <a:buFont typeface="Arial"/>
              <a:buNone/>
              <a:defRPr sz="1800" b="0" i="0" u="none" strike="noStrike" cap="none">
                <a:solidFill>
                  <a:schemeClr val="lt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chemeClr val="lt1"/>
              </a:buClr>
              <a:buSzPts val="1302"/>
              <a:buFont typeface="Arial"/>
              <a:buNone/>
              <a:defRPr sz="1800" b="0" i="0" u="none" strike="noStrike" cap="none">
                <a:solidFill>
                  <a:schemeClr val="lt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6pPr>
            <a:lvl7pPr marL="1191" marR="0" lvl="6"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7pPr>
            <a:lvl8pPr marL="1191" marR="0" lvl="7"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8pPr>
            <a:lvl9pPr marL="1191" marR="0" lvl="8" indent="-1191" algn="l" rtl="0">
              <a:lnSpc>
                <a:spcPct val="90000"/>
              </a:lnSpc>
              <a:spcBef>
                <a:spcPts val="450"/>
              </a:spcBef>
              <a:spcAft>
                <a:spcPts val="0"/>
              </a:spcAft>
              <a:buClr>
                <a:schemeClr val="lt1"/>
              </a:buClr>
              <a:buSzPts val="12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311" name="Shape 311"/>
          <p:cNvSpPr txBox="1"/>
          <p:nvPr/>
        </p:nvSpPr>
        <p:spPr>
          <a:xfrm>
            <a:off x="4033555" y="4917185"/>
            <a:ext cx="24009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2"/>
              </a:buClr>
              <a:buFont typeface="Calibri"/>
              <a:buNone/>
            </a:pPr>
            <a:r>
              <a:rPr lang="en" sz="638" b="0" i="0" u="none" strike="noStrike" cap="none">
                <a:solidFill>
                  <a:schemeClr val="dk2"/>
                </a:solidFill>
                <a:latin typeface="Calibri"/>
                <a:ea typeface="Calibri"/>
                <a:cs typeface="Calibri"/>
                <a:sym typeface="Calibri"/>
              </a:rPr>
              <a:t>Copyright © 2016, Oracle and/or its affiliates. All rights reserved.</a:t>
            </a:r>
          </a:p>
        </p:txBody>
      </p:sp>
      <p:sp>
        <p:nvSpPr>
          <p:cNvPr id="312" name="Shape 312"/>
          <p:cNvSpPr txBox="1">
            <a:spLocks noGrp="1"/>
          </p:cNvSpPr>
          <p:nvPr>
            <p:ph type="sldNum" idx="12"/>
          </p:nvPr>
        </p:nvSpPr>
        <p:spPr>
          <a:xfrm>
            <a:off x="8459211" y="4951053"/>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lt1"/>
              </a:buClr>
              <a:buFont typeface="Source Sans Pro"/>
              <a:buNone/>
            </a:pPr>
            <a:fld id="{00000000-1234-1234-1234-123412341234}" type="slidenum">
              <a:rPr lang="en" sz="638" b="0" i="0" u="none" strike="noStrike" cap="none">
                <a:solidFill>
                  <a:schemeClr val="lt1"/>
                </a:solidFill>
                <a:latin typeface="Source Sans Pro"/>
                <a:ea typeface="Source Sans Pro"/>
                <a:cs typeface="Source Sans Pro"/>
                <a:sym typeface="Source Sans Pro"/>
              </a:rPr>
              <a:t>‹#›</a:t>
            </a:fld>
            <a:endParaRPr lang="en" sz="638" b="0" i="0" u="none" strike="noStrike" cap="none">
              <a:solidFill>
                <a:schemeClr val="lt1"/>
              </a:solidFill>
              <a:latin typeface="Source Sans Pro"/>
              <a:ea typeface="Source Sans Pro"/>
              <a:cs typeface="Source Sans Pro"/>
              <a:sym typeface="Source Sans Pro"/>
            </a:endParaRPr>
          </a:p>
        </p:txBody>
      </p:sp>
      <p:pic>
        <p:nvPicPr>
          <p:cNvPr id="313" name="Shape 313"/>
          <p:cNvPicPr preferRelativeResize="0"/>
          <p:nvPr/>
        </p:nvPicPr>
        <p:blipFill rotWithShape="1">
          <a:blip r:embed="rId3">
            <a:alphaModFix/>
          </a:blip>
          <a:srcRect/>
          <a:stretch/>
        </p:blipFill>
        <p:spPr>
          <a:xfrm>
            <a:off x="888023" y="4928796"/>
            <a:ext cx="3330300" cy="134387"/>
          </a:xfrm>
          <a:prstGeom prst="rect">
            <a:avLst/>
          </a:prstGeom>
          <a:noFill/>
          <a:ln>
            <a:noFill/>
          </a:ln>
        </p:spPr>
      </p:pic>
      <p:cxnSp>
        <p:nvCxnSpPr>
          <p:cNvPr id="314" name="Shape 314"/>
          <p:cNvCxnSpPr/>
          <p:nvPr/>
        </p:nvCxnSpPr>
        <p:spPr>
          <a:xfrm>
            <a:off x="888023" y="2803452"/>
            <a:ext cx="3883500" cy="0"/>
          </a:xfrm>
          <a:prstGeom prst="straightConnector1">
            <a:avLst/>
          </a:prstGeom>
          <a:noFill/>
          <a:ln w="19050" cap="flat" cmpd="sng">
            <a:solidFill>
              <a:schemeClr val="lt1"/>
            </a:solidFill>
            <a:prstDash val="solid"/>
            <a:miter lim="8000"/>
            <a:headEnd type="none" w="med" len="med"/>
            <a:tailEnd type="none" w="med" len="med"/>
          </a:ln>
        </p:spPr>
      </p:cxnSp>
      <p:cxnSp>
        <p:nvCxnSpPr>
          <p:cNvPr id="315" name="Shape 315"/>
          <p:cNvCxnSpPr/>
          <p:nvPr/>
        </p:nvCxnSpPr>
        <p:spPr>
          <a:xfrm>
            <a:off x="0" y="4848446"/>
            <a:ext cx="9144000" cy="0"/>
          </a:xfrm>
          <a:prstGeom prst="straightConnector1">
            <a:avLst/>
          </a:prstGeom>
          <a:noFill/>
          <a:ln w="19050" cap="flat" cmpd="sng">
            <a:solidFill>
              <a:schemeClr val="lt1"/>
            </a:solidFill>
            <a:prstDash val="solid"/>
            <a:miter lim="8000"/>
            <a:headEnd type="none" w="med" len="med"/>
            <a:tailEnd type="none" w="med" len="med"/>
          </a:ln>
        </p:spPr>
      </p:cxnSp>
      <p:cxnSp>
        <p:nvCxnSpPr>
          <p:cNvPr id="316" name="Shape 316"/>
          <p:cNvCxnSpPr/>
          <p:nvPr/>
        </p:nvCxnSpPr>
        <p:spPr>
          <a:xfrm>
            <a:off x="0" y="669852"/>
            <a:ext cx="9144000" cy="0"/>
          </a:xfrm>
          <a:prstGeom prst="straightConnector1">
            <a:avLst/>
          </a:prstGeom>
          <a:noFill/>
          <a:ln w="19050" cap="flat" cmpd="sng">
            <a:solidFill>
              <a:schemeClr val="accent1"/>
            </a:solidFill>
            <a:prstDash val="solid"/>
            <a:miter lim="8000"/>
            <a:headEnd type="none" w="med" len="med"/>
            <a:tailEnd type="none" w="med" len="med"/>
          </a:ln>
        </p:spPr>
      </p:cxnSp>
      <p:sp>
        <p:nvSpPr>
          <p:cNvPr id="317" name="Shape 317"/>
          <p:cNvSpPr/>
          <p:nvPr/>
        </p:nvSpPr>
        <p:spPr>
          <a:xfrm>
            <a:off x="0" y="4848446"/>
            <a:ext cx="9144000" cy="295200"/>
          </a:xfrm>
          <a:prstGeom prst="rect">
            <a:avLst/>
          </a:prstGeom>
          <a:solidFill>
            <a:schemeClr val="lt2"/>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pic>
        <p:nvPicPr>
          <p:cNvPr id="318" name="Shape 318"/>
          <p:cNvPicPr preferRelativeResize="0"/>
          <p:nvPr/>
        </p:nvPicPr>
        <p:blipFill rotWithShape="1">
          <a:blip r:embed="rId4">
            <a:alphaModFix/>
          </a:blip>
          <a:srcRect/>
          <a:stretch/>
        </p:blipFill>
        <p:spPr>
          <a:xfrm>
            <a:off x="888023" y="4928796"/>
            <a:ext cx="3330300" cy="134387"/>
          </a:xfrm>
          <a:prstGeom prst="rect">
            <a:avLst/>
          </a:prstGeom>
          <a:noFill/>
          <a:ln>
            <a:noFill/>
          </a:ln>
        </p:spPr>
      </p:pic>
      <p:pic>
        <p:nvPicPr>
          <p:cNvPr id="319" name="Shape 319"/>
          <p:cNvPicPr preferRelativeResize="0"/>
          <p:nvPr/>
        </p:nvPicPr>
        <p:blipFill rotWithShape="1">
          <a:blip r:embed="rId5">
            <a:alphaModFix/>
          </a:blip>
          <a:srcRect/>
          <a:stretch/>
        </p:blipFill>
        <p:spPr>
          <a:xfrm>
            <a:off x="314960" y="1214667"/>
            <a:ext cx="2296117" cy="487800"/>
          </a:xfrm>
          <a:prstGeom prst="rect">
            <a:avLst/>
          </a:prstGeom>
          <a:noFill/>
          <a:ln>
            <a:noFill/>
          </a:ln>
        </p:spPr>
      </p:pic>
      <p:sp>
        <p:nvSpPr>
          <p:cNvPr id="320" name="Shape 320"/>
          <p:cNvSpPr/>
          <p:nvPr/>
        </p:nvSpPr>
        <p:spPr>
          <a:xfrm>
            <a:off x="0" y="4858605"/>
            <a:ext cx="630000" cy="295200"/>
          </a:xfrm>
          <a:prstGeom prst="rect">
            <a:avLst/>
          </a:prstGeom>
          <a:solidFill>
            <a:srgbClr val="FF0000"/>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Slide without Picture">
    <p:bg>
      <p:bgPr>
        <a:solidFill>
          <a:schemeClr val="lt1"/>
        </a:solidFill>
        <a:effectLst/>
      </p:bgPr>
    </p:bg>
    <p:spTree>
      <p:nvGrpSpPr>
        <p:cNvPr id="1" name="Shape 321"/>
        <p:cNvGrpSpPr/>
        <p:nvPr/>
      </p:nvGrpSpPr>
      <p:grpSpPr>
        <a:xfrm>
          <a:off x="0" y="0"/>
          <a:ext cx="0" cy="0"/>
          <a:chOff x="0" y="0"/>
          <a:chExt cx="0" cy="0"/>
        </a:xfrm>
      </p:grpSpPr>
      <p:sp>
        <p:nvSpPr>
          <p:cNvPr id="322" name="Shape 322"/>
          <p:cNvSpPr txBox="1">
            <a:spLocks noGrp="1"/>
          </p:cNvSpPr>
          <p:nvPr>
            <p:ph type="ctrTitle"/>
          </p:nvPr>
        </p:nvSpPr>
        <p:spPr>
          <a:xfrm>
            <a:off x="398963" y="554831"/>
            <a:ext cx="8346000" cy="11025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36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323" name="Shape 323"/>
          <p:cNvSpPr txBox="1">
            <a:spLocks noGrp="1"/>
          </p:cNvSpPr>
          <p:nvPr>
            <p:ph type="subTitle" idx="1"/>
          </p:nvPr>
        </p:nvSpPr>
        <p:spPr>
          <a:xfrm>
            <a:off x="398926" y="1714500"/>
            <a:ext cx="8347200" cy="68580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rgbClr val="9F9F9F"/>
              </a:buClr>
              <a:buSzPts val="2100"/>
              <a:buFont typeface="Arial"/>
              <a:buNone/>
              <a:defRPr sz="1800" b="1" i="0" u="none" strike="noStrike" cap="none">
                <a:solidFill>
                  <a:schemeClr val="dk1"/>
                </a:solidFill>
                <a:latin typeface="Source Sans Pro"/>
                <a:ea typeface="Source Sans Pro"/>
                <a:cs typeface="Source Sans Pro"/>
                <a:sym typeface="Source Sans Pro"/>
              </a:defRPr>
            </a:lvl1pPr>
            <a:lvl2pPr marL="342900" marR="0" lvl="1" indent="0" algn="ctr" rtl="0">
              <a:lnSpc>
                <a:spcPct val="90000"/>
              </a:lnSpc>
              <a:spcBef>
                <a:spcPts val="600"/>
              </a:spcBef>
              <a:spcAft>
                <a:spcPts val="0"/>
              </a:spcAft>
              <a:buClr>
                <a:srgbClr val="9F9F9F"/>
              </a:buClr>
              <a:buSzPts val="1800"/>
              <a:buFont typeface="Arial"/>
              <a:buNone/>
              <a:defRPr sz="1800" b="0" i="0" u="none" strike="noStrike" cap="none">
                <a:solidFill>
                  <a:srgbClr val="9B9B9B"/>
                </a:solidFill>
                <a:latin typeface="Source Sans Pro"/>
                <a:ea typeface="Source Sans Pro"/>
                <a:cs typeface="Source Sans Pro"/>
                <a:sym typeface="Source Sans Pro"/>
              </a:defRPr>
            </a:lvl2pPr>
            <a:lvl3pPr marL="685800" marR="0" lvl="2" indent="0" algn="ctr" rtl="0">
              <a:lnSpc>
                <a:spcPct val="90000"/>
              </a:lnSpc>
              <a:spcBef>
                <a:spcPts val="450"/>
              </a:spcBef>
              <a:spcAft>
                <a:spcPts val="0"/>
              </a:spcAft>
              <a:buClr>
                <a:srgbClr val="9F9F9F"/>
              </a:buClr>
              <a:buSzPts val="1500"/>
              <a:buFont typeface="Arial"/>
              <a:buNone/>
              <a:defRPr sz="1500" b="0" i="0" u="none" strike="noStrike" cap="none">
                <a:solidFill>
                  <a:srgbClr val="9B9B9B"/>
                </a:solidFill>
                <a:latin typeface="Source Sans Pro"/>
                <a:ea typeface="Source Sans Pro"/>
                <a:cs typeface="Source Sans Pro"/>
                <a:sym typeface="Source Sans Pro"/>
              </a:defRPr>
            </a:lvl3pPr>
            <a:lvl4pPr marL="1028700" marR="0" lvl="3" indent="0" algn="ctr" rtl="0">
              <a:lnSpc>
                <a:spcPct val="90000"/>
              </a:lnSpc>
              <a:spcBef>
                <a:spcPts val="450"/>
              </a:spcBef>
              <a:spcAft>
                <a:spcPts val="0"/>
              </a:spcAft>
              <a:buClr>
                <a:srgbClr val="9F9F9F"/>
              </a:buClr>
              <a:buSzPts val="1302"/>
              <a:buFont typeface="Arial"/>
              <a:buNone/>
              <a:defRPr sz="1350" b="0" i="0" u="none" strike="noStrike" cap="none">
                <a:solidFill>
                  <a:srgbClr val="9B9B9B"/>
                </a:solidFill>
                <a:latin typeface="Source Sans Pro"/>
                <a:ea typeface="Source Sans Pro"/>
                <a:cs typeface="Source Sans Pro"/>
                <a:sym typeface="Source Sans Pro"/>
              </a:defRPr>
            </a:lvl4pPr>
            <a:lvl5pPr marL="1371600" marR="0" lvl="4" indent="0" algn="ctr" rtl="0">
              <a:lnSpc>
                <a:spcPct val="90000"/>
              </a:lnSpc>
              <a:spcBef>
                <a:spcPts val="450"/>
              </a:spcBef>
              <a:spcAft>
                <a:spcPts val="0"/>
              </a:spcAft>
              <a:buClr>
                <a:srgbClr val="9F9F9F"/>
              </a:buClr>
              <a:buSzPts val="1200"/>
              <a:buFont typeface="Arial"/>
              <a:buNone/>
              <a:defRPr sz="1200" b="0" i="0" u="none" strike="noStrike" cap="none">
                <a:solidFill>
                  <a:srgbClr val="9B9B9B"/>
                </a:solidFill>
                <a:latin typeface="Source Sans Pro"/>
                <a:ea typeface="Source Sans Pro"/>
                <a:cs typeface="Source Sans Pro"/>
                <a:sym typeface="Source Sans Pro"/>
              </a:defRPr>
            </a:lvl5pPr>
            <a:lvl6pPr marL="1714500" marR="0" lvl="5" indent="0" algn="ctr" rtl="0">
              <a:lnSpc>
                <a:spcPct val="90000"/>
              </a:lnSpc>
              <a:spcBef>
                <a:spcPts val="450"/>
              </a:spcBef>
              <a:spcAft>
                <a:spcPts val="0"/>
              </a:spcAft>
              <a:buClr>
                <a:srgbClr val="9F9F9F"/>
              </a:buClr>
              <a:buSzPts val="1200"/>
              <a:buFont typeface="Arial"/>
              <a:buNone/>
              <a:defRPr sz="1200" b="0" i="0" u="none" strike="noStrike" cap="none">
                <a:solidFill>
                  <a:srgbClr val="9B9B9B"/>
                </a:solidFill>
                <a:latin typeface="Calibri"/>
                <a:ea typeface="Calibri"/>
                <a:cs typeface="Calibri"/>
                <a:sym typeface="Calibri"/>
              </a:defRPr>
            </a:lvl6pPr>
            <a:lvl7pPr marL="2057400" marR="0" lvl="6" indent="0" algn="ctr" rtl="0">
              <a:lnSpc>
                <a:spcPct val="90000"/>
              </a:lnSpc>
              <a:spcBef>
                <a:spcPts val="450"/>
              </a:spcBef>
              <a:spcAft>
                <a:spcPts val="0"/>
              </a:spcAft>
              <a:buClr>
                <a:srgbClr val="9F9F9F"/>
              </a:buClr>
              <a:buSzPts val="1200"/>
              <a:buFont typeface="Arial"/>
              <a:buNone/>
              <a:defRPr sz="1200" b="0" i="0" u="none" strike="noStrike" cap="none">
                <a:solidFill>
                  <a:srgbClr val="9B9B9B"/>
                </a:solidFill>
                <a:latin typeface="Calibri"/>
                <a:ea typeface="Calibri"/>
                <a:cs typeface="Calibri"/>
                <a:sym typeface="Calibri"/>
              </a:defRPr>
            </a:lvl7pPr>
            <a:lvl8pPr marL="2400300" marR="0" lvl="7" indent="0" algn="ctr" rtl="0">
              <a:lnSpc>
                <a:spcPct val="90000"/>
              </a:lnSpc>
              <a:spcBef>
                <a:spcPts val="450"/>
              </a:spcBef>
              <a:spcAft>
                <a:spcPts val="0"/>
              </a:spcAft>
              <a:buClr>
                <a:srgbClr val="9F9F9F"/>
              </a:buClr>
              <a:buSzPts val="1200"/>
              <a:buFont typeface="Arial"/>
              <a:buNone/>
              <a:defRPr sz="1200" b="0" i="0" u="none" strike="noStrike" cap="none">
                <a:solidFill>
                  <a:srgbClr val="9B9B9B"/>
                </a:solidFill>
                <a:latin typeface="Calibri"/>
                <a:ea typeface="Calibri"/>
                <a:cs typeface="Calibri"/>
                <a:sym typeface="Calibri"/>
              </a:defRPr>
            </a:lvl8pPr>
            <a:lvl9pPr marL="2743200" marR="0" lvl="8" indent="0" algn="ctr" rtl="0">
              <a:lnSpc>
                <a:spcPct val="90000"/>
              </a:lnSpc>
              <a:spcBef>
                <a:spcPts val="450"/>
              </a:spcBef>
              <a:spcAft>
                <a:spcPts val="0"/>
              </a:spcAft>
              <a:buClr>
                <a:srgbClr val="9F9F9F"/>
              </a:buClr>
              <a:buSzPts val="1200"/>
              <a:buFont typeface="Arial"/>
              <a:buNone/>
              <a:defRPr sz="1200" b="0" i="0" u="none" strike="noStrike" cap="none">
                <a:solidFill>
                  <a:srgbClr val="9B9B9B"/>
                </a:solidFill>
                <a:latin typeface="Calibri"/>
                <a:ea typeface="Calibri"/>
                <a:cs typeface="Calibri"/>
                <a:sym typeface="Calibri"/>
              </a:defRPr>
            </a:lvl9pPr>
          </a:lstStyle>
          <a:p>
            <a:endParaRPr/>
          </a:p>
        </p:txBody>
      </p:sp>
      <p:sp>
        <p:nvSpPr>
          <p:cNvPr id="324" name="Shape 324"/>
          <p:cNvSpPr txBox="1">
            <a:spLocks noGrp="1"/>
          </p:cNvSpPr>
          <p:nvPr>
            <p:ph type="body" idx="2"/>
          </p:nvPr>
        </p:nvSpPr>
        <p:spPr>
          <a:xfrm>
            <a:off x="398963" y="2572089"/>
            <a:ext cx="8346000" cy="1885500"/>
          </a:xfrm>
          <a:prstGeom prst="rect">
            <a:avLst/>
          </a:prstGeom>
          <a:noFill/>
          <a:ln>
            <a:noFill/>
          </a:ln>
        </p:spPr>
        <p:txBody>
          <a:bodyPr wrap="square" lIns="91425" tIns="91425" rIns="91425" bIns="91425" anchor="t" anchorCtr="0"/>
          <a:lstStyle>
            <a:lvl1pPr marL="1191" marR="0" lvl="0" indent="-1191" algn="l" rtl="0">
              <a:lnSpc>
                <a:spcPct val="90000"/>
              </a:lnSpc>
              <a:spcBef>
                <a:spcPts val="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1191" marR="0" lvl="1" indent="-1191" algn="l" rtl="0">
              <a:lnSpc>
                <a:spcPct val="90000"/>
              </a:lnSpc>
              <a:spcBef>
                <a:spcPts val="600"/>
              </a:spcBef>
              <a:spcAft>
                <a:spcPts val="0"/>
              </a:spcAft>
              <a:buClr>
                <a:srgbClr val="9F9F9F"/>
              </a:buClr>
              <a:buSzPts val="1800"/>
              <a:buFont typeface="Arial"/>
              <a:buNone/>
              <a:defRPr sz="1800" b="0" i="0" u="none" strike="noStrike" cap="none">
                <a:solidFill>
                  <a:schemeClr val="dk1"/>
                </a:solidFill>
                <a:latin typeface="Source Sans Pro"/>
                <a:ea typeface="Source Sans Pro"/>
                <a:cs typeface="Source Sans Pro"/>
                <a:sym typeface="Source Sans Pro"/>
              </a:defRPr>
            </a:lvl2pPr>
            <a:lvl3pPr marL="1191" marR="0" lvl="2" indent="-1191" algn="l" rtl="0">
              <a:lnSpc>
                <a:spcPct val="90000"/>
              </a:lnSpc>
              <a:spcBef>
                <a:spcPts val="450"/>
              </a:spcBef>
              <a:spcAft>
                <a:spcPts val="0"/>
              </a:spcAft>
              <a:buClr>
                <a:srgbClr val="9F9F9F"/>
              </a:buClr>
              <a:buSzPts val="1500"/>
              <a:buFont typeface="Arial"/>
              <a:buNone/>
              <a:defRPr sz="1800" b="0" i="0" u="none" strike="noStrike" cap="none">
                <a:solidFill>
                  <a:schemeClr val="dk1"/>
                </a:solidFill>
                <a:latin typeface="Source Sans Pro"/>
                <a:ea typeface="Source Sans Pro"/>
                <a:cs typeface="Source Sans Pro"/>
                <a:sym typeface="Source Sans Pro"/>
              </a:defRPr>
            </a:lvl3pPr>
            <a:lvl4pPr marL="1191" marR="0" lvl="3" indent="-1191" algn="l" rtl="0">
              <a:lnSpc>
                <a:spcPct val="90000"/>
              </a:lnSpc>
              <a:spcBef>
                <a:spcPts val="450"/>
              </a:spcBef>
              <a:spcAft>
                <a:spcPts val="0"/>
              </a:spcAft>
              <a:buClr>
                <a:srgbClr val="9F9F9F"/>
              </a:buClr>
              <a:buSzPts val="1302"/>
              <a:buFont typeface="Arial"/>
              <a:buNone/>
              <a:defRPr sz="1800" b="0" i="0" u="none" strike="noStrike" cap="none">
                <a:solidFill>
                  <a:schemeClr val="dk1"/>
                </a:solidFill>
                <a:latin typeface="Source Sans Pro"/>
                <a:ea typeface="Source Sans Pro"/>
                <a:cs typeface="Source Sans Pro"/>
                <a:sym typeface="Source Sans Pro"/>
              </a:defRPr>
            </a:lvl4pPr>
            <a:lvl5pPr marL="1191" marR="0" lvl="4"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Source Sans Pro"/>
                <a:ea typeface="Source Sans Pro"/>
                <a:cs typeface="Source Sans Pro"/>
                <a:sym typeface="Source Sans Pro"/>
              </a:defRPr>
            </a:lvl5pPr>
            <a:lvl6pPr marL="1191" marR="0" lvl="5"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6pPr>
            <a:lvl7pPr marL="1191" marR="0" lvl="6"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7pPr>
            <a:lvl8pPr marL="1191" marR="0" lvl="7"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8pPr>
            <a:lvl9pPr marL="1191" marR="0" lvl="8" indent="-1191" algn="l" rtl="0">
              <a:lnSpc>
                <a:spcPct val="90000"/>
              </a:lnSpc>
              <a:spcBef>
                <a:spcPts val="450"/>
              </a:spcBef>
              <a:spcAft>
                <a:spcPts val="0"/>
              </a:spcAft>
              <a:buClr>
                <a:srgbClr val="9F9F9F"/>
              </a:buClr>
              <a:buSzPts val="12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5" name="Shape 325"/>
          <p:cNvSpPr/>
          <p:nvPr/>
        </p:nvSpPr>
        <p:spPr>
          <a:xfrm>
            <a:off x="0" y="4917185"/>
            <a:ext cx="9144000" cy="226200"/>
          </a:xfrm>
          <a:prstGeom prst="rect">
            <a:avLst/>
          </a:prstGeom>
          <a:solidFill>
            <a:srgbClr val="D8D8D8"/>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326" name="Shape 326"/>
          <p:cNvSpPr/>
          <p:nvPr/>
        </p:nvSpPr>
        <p:spPr>
          <a:xfrm>
            <a:off x="398465" y="4817532"/>
            <a:ext cx="3716400" cy="326100"/>
          </a:xfrm>
          <a:prstGeom prst="rect">
            <a:avLst/>
          </a:prstGeom>
          <a:solidFill>
            <a:srgbClr val="FF0000"/>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pic>
        <p:nvPicPr>
          <p:cNvPr id="327" name="Shape 327"/>
          <p:cNvPicPr preferRelativeResize="0"/>
          <p:nvPr/>
        </p:nvPicPr>
        <p:blipFill rotWithShape="1">
          <a:blip r:embed="rId2">
            <a:alphaModFix/>
          </a:blip>
          <a:srcRect/>
          <a:stretch/>
        </p:blipFill>
        <p:spPr>
          <a:xfrm>
            <a:off x="570183" y="4911978"/>
            <a:ext cx="3330300" cy="134387"/>
          </a:xfrm>
          <a:prstGeom prst="rect">
            <a:avLst/>
          </a:prstGeom>
          <a:noFill/>
          <a:ln>
            <a:noFill/>
          </a:ln>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426842"/>
            <a:ext cx="5218510" cy="1790700"/>
          </a:xfrm>
        </p:spPr>
        <p:txBody>
          <a:bodyPr anchor="b">
            <a:normAutofit/>
          </a:bodyPr>
          <a:lstStyle>
            <a:lvl1pPr algn="l">
              <a:defRPr sz="4050" b="1" i="0">
                <a:solidFill>
                  <a:schemeClr val="bg1"/>
                </a:solidFill>
                <a:latin typeface="+mj-lt"/>
                <a:ea typeface="Europa-Bold" charset="0"/>
                <a:cs typeface="Europa-Bold"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570F7656-C5CE-3046-A875-5C0E96C6FD84}" type="datetimeFigureOut">
              <a:rPr lang="en-US" smtClean="0"/>
              <a:t>11/29/18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475384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slideLayout" Target="../slideLayouts/slideLayout43.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slideLayout" Target="../slideLayouts/slideLayout44.xml"/><Relationship Id="rId34" Type="http://schemas.openxmlformats.org/officeDocument/2006/relationships/slideLayout" Target="../slideLayouts/slideLayout45.xml"/><Relationship Id="rId35" Type="http://schemas.openxmlformats.org/officeDocument/2006/relationships/slideLayout" Target="../slideLayouts/slideLayout46.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37" Type="http://schemas.openxmlformats.org/officeDocument/2006/relationships/slideLayout" Target="../slideLayouts/slideLayout48.xml"/><Relationship Id="rId38" Type="http://schemas.openxmlformats.org/officeDocument/2006/relationships/slideLayout" Target="../slideLayouts/slideLayout49.xml"/><Relationship Id="rId39" Type="http://schemas.openxmlformats.org/officeDocument/2006/relationships/slideLayout" Target="../slideLayouts/slideLayout50.xml"/><Relationship Id="rId40" Type="http://schemas.openxmlformats.org/officeDocument/2006/relationships/theme" Target="../theme/theme2.xml"/><Relationship Id="rId41"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iming>
    <p:tnLst>
      <p:par>
        <p:cTn id="1" dur="indefinite" restart="never" nodeType="tmRoot"/>
      </p:par>
    </p:tnLst>
  </p:timing>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p:nvPr/>
        </p:nvSpPr>
        <p:spPr>
          <a:xfrm>
            <a:off x="0" y="4848446"/>
            <a:ext cx="9144000" cy="300000"/>
          </a:xfrm>
          <a:prstGeom prst="rect">
            <a:avLst/>
          </a:prstGeom>
          <a:solidFill>
            <a:srgbClr val="DFDFDF"/>
          </a:solidFill>
          <a:ln>
            <a:noFill/>
          </a:ln>
        </p:spPr>
        <p:txBody>
          <a:bodyPr wrap="square" lIns="91425" tIns="45700" rIns="91425" bIns="45700" anchor="ctr" anchorCtr="0">
            <a:noAutofit/>
          </a:bodyPr>
          <a:lstStyle/>
          <a:p>
            <a:pPr marL="0" marR="0" lvl="0" indent="0" algn="ctr" rtl="0">
              <a:lnSpc>
                <a:spcPct val="90000"/>
              </a:lnSpc>
              <a:spcBef>
                <a:spcPts val="0"/>
              </a:spcBef>
              <a:spcAft>
                <a:spcPts val="0"/>
              </a:spcAft>
              <a:buClr>
                <a:srgbClr val="000000"/>
              </a:buClr>
              <a:buFont typeface="Arial"/>
              <a:buNone/>
            </a:pPr>
            <a:endParaRPr sz="1350" b="0" i="0" u="none" strike="noStrike" cap="none">
              <a:solidFill>
                <a:schemeClr val="dk2"/>
              </a:solidFill>
              <a:latin typeface="Calibri"/>
              <a:ea typeface="Calibri"/>
              <a:cs typeface="Calibri"/>
              <a:sym typeface="Calibri"/>
            </a:endParaRPr>
          </a:p>
        </p:txBody>
      </p:sp>
      <p:sp>
        <p:nvSpPr>
          <p:cNvPr id="52" name="Shape 52"/>
          <p:cNvSpPr txBox="1">
            <a:spLocks noGrp="1"/>
          </p:cNvSpPr>
          <p:nvPr>
            <p:ph type="title"/>
          </p:nvPr>
        </p:nvSpPr>
        <p:spPr>
          <a:xfrm>
            <a:off x="398962" y="304800"/>
            <a:ext cx="8346000" cy="666600"/>
          </a:xfrm>
          <a:prstGeom prst="rect">
            <a:avLst/>
          </a:prstGeom>
          <a:noFill/>
          <a:ln>
            <a:noFill/>
          </a:ln>
        </p:spPr>
        <p:txBody>
          <a:bodyPr wrap="square" lIns="91425" tIns="91425" rIns="91425" bIns="91425" anchor="b" anchorCtr="0"/>
          <a:lstStyle>
            <a:lvl1pPr marL="0" marR="0" lvl="0" indent="0" algn="l" rtl="0">
              <a:lnSpc>
                <a:spcPct val="80000"/>
              </a:lnSpc>
              <a:spcBef>
                <a:spcPts val="0"/>
              </a:spcBef>
              <a:spcAft>
                <a:spcPts val="0"/>
              </a:spcAft>
              <a:buClr>
                <a:schemeClr val="dk1"/>
              </a:buClr>
              <a:buSzPts val="1400"/>
              <a:buFont typeface="Source Sans Pro"/>
              <a:buNone/>
              <a:defRPr sz="2700" b="0" i="0" u="none" strike="noStrike" cap="none">
                <a:solidFill>
                  <a:schemeClr val="dk1"/>
                </a:solidFill>
                <a:latin typeface="Source Sans Pro"/>
                <a:ea typeface="Source Sans Pro"/>
                <a:cs typeface="Source Sans Pro"/>
                <a:sym typeface="Source Sans Pro"/>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53" name="Shape 53"/>
          <p:cNvSpPr txBox="1">
            <a:spLocks noGrp="1"/>
          </p:cNvSpPr>
          <p:nvPr>
            <p:ph type="body" idx="1"/>
          </p:nvPr>
        </p:nvSpPr>
        <p:spPr>
          <a:xfrm>
            <a:off x="398466" y="1143000"/>
            <a:ext cx="8347200" cy="3314700"/>
          </a:xfrm>
          <a:prstGeom prst="rect">
            <a:avLst/>
          </a:prstGeom>
          <a:noFill/>
          <a:ln>
            <a:noFill/>
          </a:ln>
        </p:spPr>
        <p:txBody>
          <a:bodyPr wrap="square" lIns="91425" tIns="91425" rIns="91425" bIns="91425" anchor="t" anchorCtr="0"/>
          <a:lstStyle>
            <a:lvl1pPr marL="171450" marR="0" lvl="0" indent="88900" algn="l" rtl="0">
              <a:lnSpc>
                <a:spcPct val="90000"/>
              </a:lnSpc>
              <a:spcBef>
                <a:spcPts val="900"/>
              </a:spcBef>
              <a:spcAft>
                <a:spcPts val="0"/>
              </a:spcAft>
              <a:buClr>
                <a:srgbClr val="9F9F9F"/>
              </a:buClr>
              <a:buSzPts val="2100"/>
              <a:buFont typeface="Arial"/>
              <a:buChar char="•"/>
              <a:defRPr sz="2100" b="0" i="0" u="none" strike="noStrike" cap="none">
                <a:solidFill>
                  <a:schemeClr val="dk1"/>
                </a:solidFill>
                <a:latin typeface="Source Sans Pro"/>
                <a:ea typeface="Source Sans Pro"/>
                <a:cs typeface="Source Sans Pro"/>
                <a:sym typeface="Source Sans Pro"/>
              </a:defRPr>
            </a:lvl1pPr>
            <a:lvl2pPr marL="377190" marR="0" lvl="1" indent="54609" algn="l" rtl="0">
              <a:lnSpc>
                <a:spcPct val="90000"/>
              </a:lnSpc>
              <a:spcBef>
                <a:spcPts val="600"/>
              </a:spcBef>
              <a:spcAft>
                <a:spcPts val="0"/>
              </a:spcAft>
              <a:buClr>
                <a:srgbClr val="9F9F9F"/>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548640" marR="0" lvl="2" indent="41909" algn="l" rtl="0">
              <a:lnSpc>
                <a:spcPct val="90000"/>
              </a:lnSpc>
              <a:spcBef>
                <a:spcPts val="450"/>
              </a:spcBef>
              <a:spcAft>
                <a:spcPts val="0"/>
              </a:spcAft>
              <a:buClr>
                <a:srgbClr val="9F9F9F"/>
              </a:buClr>
              <a:buSzPts val="1500"/>
              <a:buFont typeface="Arial"/>
              <a:buChar char="•"/>
              <a:defRPr sz="1500" b="0" i="0" u="none" strike="noStrike" cap="none">
                <a:solidFill>
                  <a:schemeClr val="dk1"/>
                </a:solidFill>
                <a:latin typeface="Source Sans Pro"/>
                <a:ea typeface="Source Sans Pro"/>
                <a:cs typeface="Source Sans Pro"/>
                <a:sym typeface="Source Sans Pro"/>
              </a:defRPr>
            </a:lvl3pPr>
            <a:lvl4pPr marL="720090" marR="0" lvl="3" indent="10272" algn="l" rtl="0">
              <a:lnSpc>
                <a:spcPct val="90000"/>
              </a:lnSpc>
              <a:spcBef>
                <a:spcPts val="450"/>
              </a:spcBef>
              <a:spcAft>
                <a:spcPts val="0"/>
              </a:spcAft>
              <a:buClr>
                <a:srgbClr val="9F9F9F"/>
              </a:buClr>
              <a:buSzPts val="1302"/>
              <a:buFont typeface="Arial"/>
              <a:buChar char="–"/>
              <a:defRPr sz="1350" b="0" i="0" u="none" strike="noStrike" cap="none">
                <a:solidFill>
                  <a:schemeClr val="dk1"/>
                </a:solidFill>
                <a:latin typeface="Source Sans Pro"/>
                <a:ea typeface="Source Sans Pro"/>
                <a:cs typeface="Source Sans Pro"/>
                <a:sym typeface="Source Sans Pro"/>
              </a:defRPr>
            </a:lvl4pPr>
            <a:lvl5pPr marL="891539" marR="0" lvl="4" indent="10161"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Source Sans Pro"/>
                <a:ea typeface="Source Sans Pro"/>
                <a:cs typeface="Source Sans Pro"/>
                <a:sym typeface="Source Sans Pro"/>
              </a:defRPr>
            </a:lvl5pPr>
            <a:lvl6pPr marL="1062990" marR="0" lvl="5"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6pPr>
            <a:lvl7pPr marL="1234440" marR="0" lvl="6"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7pPr>
            <a:lvl8pPr marL="1405890" marR="0" lvl="7" indent="381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8pPr>
            <a:lvl9pPr marL="1577340" marR="0" lvl="8" indent="10160" algn="l" rtl="0">
              <a:lnSpc>
                <a:spcPct val="90000"/>
              </a:lnSpc>
              <a:spcBef>
                <a:spcPts val="450"/>
              </a:spcBef>
              <a:spcAft>
                <a:spcPts val="0"/>
              </a:spcAft>
              <a:buClr>
                <a:srgbClr val="9F9F9F"/>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6467751" y="4929819"/>
            <a:ext cx="2058000" cy="137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Source Sans Pro"/>
              <a:buNone/>
              <a:defRPr sz="638" b="0" i="0" u="none" strike="noStrike" cap="none">
                <a:solidFill>
                  <a:schemeClr val="dk1"/>
                </a:solidFill>
                <a:latin typeface="Source Sans Pro"/>
                <a:ea typeface="Source Sans Pro"/>
                <a:cs typeface="Source Sans Pro"/>
                <a:sym typeface="Source Sans Pro"/>
              </a:defRPr>
            </a:lvl1pPr>
            <a:lvl2pPr marL="342945" marR="0" lvl="1" indent="-4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L="685891" marR="0" lvl="2" indent="-90"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L="1028837" marR="0" lvl="3" indent="-137"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L="1371782" marR="0" lvl="4" indent="-181"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L="1714728" marR="0" lvl="5" indent="-228"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L="2057674" marR="0" lvl="6" indent="-274"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L="2400620" marR="0" lvl="7" indent="-319"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L="2743565" marR="0" lvl="8" indent="-365" algn="l" rtl="0">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a:t>
            </a:fld>
            <a:endParaRPr lang="en" sz="638" b="0" i="0" u="none" strike="noStrike" cap="none">
              <a:solidFill>
                <a:schemeClr val="dk1"/>
              </a:solidFill>
              <a:latin typeface="Source Sans Pro"/>
              <a:ea typeface="Source Sans Pro"/>
              <a:cs typeface="Source Sans Pro"/>
              <a:sym typeface="Source Sans Pro"/>
            </a:endParaRPr>
          </a:p>
        </p:txBody>
      </p:sp>
      <p:sp>
        <p:nvSpPr>
          <p:cNvPr id="56" name="Shape 56"/>
          <p:cNvSpPr txBox="1"/>
          <p:nvPr/>
        </p:nvSpPr>
        <p:spPr>
          <a:xfrm>
            <a:off x="4033555" y="4929819"/>
            <a:ext cx="24009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r>
              <a:rPr lang="en" sz="638" b="0" i="0" u="none" strike="noStrike" cap="none" dirty="0">
                <a:solidFill>
                  <a:schemeClr val="dk1"/>
                </a:solidFill>
                <a:latin typeface="Source Sans Pro"/>
                <a:ea typeface="Source Sans Pro"/>
                <a:cs typeface="Source Sans Pro"/>
                <a:sym typeface="Source Sans Pro"/>
              </a:rPr>
              <a:t>Copyright © </a:t>
            </a:r>
            <a:r>
              <a:rPr lang="en" sz="638" b="0" i="0" u="none" strike="noStrike" cap="none" dirty="0" smtClean="0">
                <a:solidFill>
                  <a:schemeClr val="dk1"/>
                </a:solidFill>
                <a:latin typeface="Source Sans Pro"/>
                <a:ea typeface="Source Sans Pro"/>
                <a:cs typeface="Source Sans Pro"/>
                <a:sym typeface="Source Sans Pro"/>
              </a:rPr>
              <a:t>201</a:t>
            </a:r>
            <a:r>
              <a:rPr lang="en-US" sz="638" b="0" i="0" u="none" strike="noStrike" cap="none" dirty="0" smtClean="0">
                <a:solidFill>
                  <a:schemeClr val="dk1"/>
                </a:solidFill>
                <a:latin typeface="Source Sans Pro"/>
                <a:ea typeface="Source Sans Pro"/>
                <a:cs typeface="Source Sans Pro"/>
                <a:sym typeface="Source Sans Pro"/>
              </a:rPr>
              <a:t>8</a:t>
            </a:r>
            <a:r>
              <a:rPr lang="en" sz="638" b="0" i="0" u="none" strike="noStrike" cap="none" dirty="0" smtClean="0">
                <a:solidFill>
                  <a:schemeClr val="dk1"/>
                </a:solidFill>
                <a:latin typeface="Source Sans Pro"/>
                <a:ea typeface="Source Sans Pro"/>
                <a:cs typeface="Source Sans Pro"/>
                <a:sym typeface="Source Sans Pro"/>
              </a:rPr>
              <a:t>, Oracle </a:t>
            </a:r>
            <a:r>
              <a:rPr lang="en" sz="638" b="0" i="0" u="none" strike="noStrike" cap="none" dirty="0">
                <a:solidFill>
                  <a:schemeClr val="dk1"/>
                </a:solidFill>
                <a:latin typeface="Source Sans Pro"/>
                <a:ea typeface="Source Sans Pro"/>
                <a:cs typeface="Source Sans Pro"/>
                <a:sym typeface="Source Sans Pro"/>
              </a:rPr>
              <a:t>and/or its affiliates. All rights reserved.  |</a:t>
            </a:r>
          </a:p>
        </p:txBody>
      </p:sp>
      <p:pic>
        <p:nvPicPr>
          <p:cNvPr id="57" name="Shape 57"/>
          <p:cNvPicPr preferRelativeResize="0"/>
          <p:nvPr/>
        </p:nvPicPr>
        <p:blipFill rotWithShape="1">
          <a:blip r:embed="rId41">
            <a:alphaModFix/>
          </a:blip>
          <a:srcRect/>
          <a:stretch/>
        </p:blipFill>
        <p:spPr>
          <a:xfrm>
            <a:off x="0" y="4885473"/>
            <a:ext cx="1093660" cy="232200"/>
          </a:xfrm>
          <a:prstGeom prst="rect">
            <a:avLst/>
          </a:prstGeom>
          <a:noFill/>
          <a:ln>
            <a:noFill/>
          </a:ln>
        </p:spPr>
      </p:pic>
      <p:sp>
        <p:nvSpPr>
          <p:cNvPr id="58" name="Shape 58"/>
          <p:cNvSpPr txBox="1"/>
          <p:nvPr/>
        </p:nvSpPr>
        <p:spPr>
          <a:xfrm>
            <a:off x="-264160" y="4714239"/>
            <a:ext cx="914400" cy="9144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rgbClr val="000000"/>
              </a:buClr>
              <a:buFont typeface="Arial"/>
              <a:buNone/>
            </a:pPr>
            <a:endParaRPr sz="135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701" r:id="rId39"/>
  </p:sldLayoutIdLst>
  <p:timing>
    <p:tnLst>
      <p:par>
        <p:cTn id="1" dur="indefinite" restart="never" nodeType="tmRoot"/>
      </p:par>
    </p:tnLst>
  </p:timing>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hyperlink" Target="https://research.google.com/pubs/pub43438.html?hl=es" TargetMode="External"/><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5" Type="http://schemas.openxmlformats.org/officeDocument/2006/relationships/image" Target="../media/image40.jp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1" Type="http://schemas.openxmlformats.org/officeDocument/2006/relationships/image" Target="../media/image20.jpg"/><Relationship Id="rId12" Type="http://schemas.openxmlformats.org/officeDocument/2006/relationships/image" Target="../media/image21.jpg"/><Relationship Id="rId13" Type="http://schemas.openxmlformats.org/officeDocument/2006/relationships/image" Target="../media/image22.jpg"/><Relationship Id="rId14" Type="http://schemas.openxmlformats.org/officeDocument/2006/relationships/image" Target="../media/image23.png"/><Relationship Id="rId15" Type="http://schemas.openxmlformats.org/officeDocument/2006/relationships/image" Target="../media/image24.jp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17.jpg"/><Relationship Id="rId9" Type="http://schemas.openxmlformats.org/officeDocument/2006/relationships/image" Target="../media/image18.jpg"/><Relationship Id="rId10" Type="http://schemas.openxmlformats.org/officeDocument/2006/relationships/image" Target="../media/image19.jpg"/></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kubernetes.io/docs/tasks/run-application/run-replicated-stateful-applica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youtu.be/tPSys734iN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https://www.percona.com/community-blog/2018/10/11/deploying-mysql-on-kubernetes-with-a-percona-based-operator" TargetMode="External"/><Relationship Id="rId5" Type="http://schemas.openxmlformats.org/officeDocument/2006/relationships/hyperlink" Target="https://github.com/presslabs/mysql-operator" TargetMode="External"/><Relationship Id="rId6" Type="http://schemas.openxmlformats.org/officeDocument/2006/relationships/hyperlink" Target="https://youtu.be/h_W5xtdce0k" TargetMode="External"/><Relationship Id="rId7" Type="http://schemas.openxmlformats.org/officeDocument/2006/relationships/hyperlink" Target="https://github.com/grtl/mysql-operator" TargetMode="External"/><Relationship Id="rId8" Type="http://schemas.openxmlformats.org/officeDocument/2006/relationships/hyperlink" Target="https://banzaicloud.com/blog/mysql-on-kubernetes/" TargetMode="External"/><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oracle/mysql-operator" TargetMode="External"/><Relationship Id="rId4" Type="http://schemas.openxmlformats.org/officeDocument/2006/relationships/image" Target="../media/image48.png"/><Relationship Id="rId5"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jpg"/><Relationship Id="rId5"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hyperlink" Target="https://cloud.oracle.com/home" TargetMode="External"/><Relationship Id="rId4" Type="http://schemas.openxmlformats.org/officeDocument/2006/relationships/image" Target="../media/image25.jpg"/><Relationship Id="rId5" Type="http://schemas.openxmlformats.org/officeDocument/2006/relationships/image" Target="../media/image26.jpg"/><Relationship Id="rId6" Type="http://schemas.openxmlformats.org/officeDocument/2006/relationships/image" Target="../media/image27.jp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youtu.be/h_W5xtdce0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youtu.be/scQScx02eWg" TargetMode="External"/><Relationship Id="rId4"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0.png"/><Relationship Id="rId5" Type="http://schemas.openxmlformats.org/officeDocument/2006/relationships/image" Target="../media/image54.jpg"/><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presslabs/mysql-operator" TargetMode="External"/><Relationship Id="rId4"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2.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6.jpg"/><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rlG51bZ6wk" TargetMode="External"/><Relationship Id="rId4"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9.png"/><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hyperlink" Target="https://youtu.be/9in5HenJ9xY" TargetMode="External"/><Relationship Id="rId4" Type="http://schemas.openxmlformats.org/officeDocument/2006/relationships/hyperlink" Target="https://github.com/enisoc/vitess.git" TargetMode="External"/><Relationship Id="rId5" Type="http://schemas.openxmlformats.org/officeDocument/2006/relationships/image" Target="../media/image59.png"/><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jpg"/><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kZOk0w6YKMA" TargetMode="External"/><Relationship Id="rId4" Type="http://schemas.openxmlformats.org/officeDocument/2006/relationships/hyperlink" Target="https://kubernetes.io/docs/tasks/run-application/run-replicated-stateful-application/" TargetMode="External"/><Relationship Id="rId5" Type="http://schemas.openxmlformats.org/officeDocument/2006/relationships/hyperlink" Target="https://www.youtube.com/watch?v=M7EWFL83Vdc" TargetMode="External"/><Relationship Id="rId6" Type="http://schemas.openxmlformats.org/officeDocument/2006/relationships/hyperlink" Target="https://severalnines.com/blog/mysql-docker-running-galera-cluster-kubernetes" TargetMode="External"/><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0.jpg"/></Relationships>
</file>

<file path=ppt/slides/_rels/slide9.xml.rels><?xml version="1.0" encoding="UTF-8" standalone="yes"?>
<Relationships xmlns="http://schemas.openxmlformats.org/package/2006/relationships"><Relationship Id="rId3" Type="http://schemas.openxmlformats.org/officeDocument/2006/relationships/hyperlink" Target="https://kubernetes.io/docs/concepts/workloads/pods/pod/" TargetMode="External"/><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33.png"/><Relationship Id="rId7" Type="http://schemas.openxmlformats.org/officeDocument/2006/relationships/image" Target="../media/image34.jp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152" y="1843530"/>
            <a:ext cx="5218510" cy="1790700"/>
          </a:xfrm>
        </p:spPr>
        <p:txBody>
          <a:bodyPr>
            <a:normAutofit fontScale="90000"/>
          </a:bodyPr>
          <a:lstStyle/>
          <a:p>
            <a:r>
              <a:rPr lang="en-US" dirty="0" smtClean="0"/>
              <a:t>Running MySQL on Kubernetes</a:t>
            </a:r>
            <a:br>
              <a:rPr lang="en-US" dirty="0" smtClean="0"/>
            </a:br>
            <a:r>
              <a:rPr lang="en-US" dirty="0"/>
              <a:t/>
            </a:r>
            <a:br>
              <a:rPr lang="en-US" dirty="0"/>
            </a:br>
            <a:r>
              <a:rPr lang="en-US" sz="2000" dirty="0" smtClean="0"/>
              <a:t>Patrick Galbraith, Oracle</a:t>
            </a:r>
            <a:endParaRPr lang="en-US" dirty="0"/>
          </a:p>
        </p:txBody>
      </p:sp>
    </p:spTree>
    <p:extLst>
      <p:ext uri="{BB962C8B-B14F-4D97-AF65-F5344CB8AC3E}">
        <p14:creationId xmlns:p14="http://schemas.microsoft.com/office/powerpoint/2010/main" val="19331199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99012" y="163553"/>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Database containers are</a:t>
            </a:r>
            <a:r>
              <a:rPr lang="mr-IN" dirty="0" smtClean="0">
                <a:latin typeface="Calibri"/>
                <a:ea typeface="Calibri"/>
                <a:cs typeface="Calibri"/>
                <a:sym typeface="Calibri"/>
              </a:rPr>
              <a:t>…</a:t>
            </a:r>
            <a:endParaRPr lang="en" dirty="0">
              <a:latin typeface="Calibri"/>
              <a:ea typeface="Calibri"/>
              <a:cs typeface="Calibri"/>
              <a:sym typeface="Calibri"/>
            </a:endParaRPr>
          </a:p>
        </p:txBody>
      </p:sp>
      <p:sp>
        <p:nvSpPr>
          <p:cNvPr id="381" name="Shape 381"/>
          <p:cNvSpPr txBox="1">
            <a:spLocks noGrp="1"/>
          </p:cNvSpPr>
          <p:nvPr>
            <p:ph type="body" idx="1"/>
          </p:nvPr>
        </p:nvSpPr>
        <p:spPr>
          <a:xfrm>
            <a:off x="150471" y="1173051"/>
            <a:ext cx="8595741" cy="3595200"/>
          </a:xfrm>
          <a:prstGeom prst="rect">
            <a:avLst/>
          </a:prstGeom>
          <a:noFill/>
          <a:ln>
            <a:noFill/>
          </a:ln>
        </p:spPr>
        <p:txBody>
          <a:bodyPr wrap="square" lIns="0" tIns="0" rIns="0" bIns="0" anchor="t" anchorCtr="0">
            <a:noAutofit/>
          </a:bodyPr>
          <a:lstStyle/>
          <a:p>
            <a:pPr marL="342900" indent="-342900">
              <a:spcBef>
                <a:spcPts val="0"/>
              </a:spcBef>
            </a:pPr>
            <a:r>
              <a:rPr lang="en-US" sz="2400" dirty="0" smtClean="0">
                <a:latin typeface="Calibri"/>
                <a:ea typeface="Calibri"/>
                <a:cs typeface="Calibri"/>
                <a:sym typeface="Calibri"/>
              </a:rPr>
              <a:t>The </a:t>
            </a:r>
            <a:r>
              <a:rPr lang="en-US" sz="2400" b="1" dirty="0" smtClean="0">
                <a:latin typeface="Calibri"/>
                <a:ea typeface="Calibri"/>
                <a:cs typeface="Calibri"/>
                <a:sym typeface="Calibri"/>
              </a:rPr>
              <a:t>containers</a:t>
            </a:r>
            <a:r>
              <a:rPr lang="en-US" sz="2400" dirty="0" smtClean="0">
                <a:latin typeface="Calibri"/>
                <a:ea typeface="Calibri"/>
                <a:cs typeface="Calibri"/>
                <a:sym typeface="Calibri"/>
              </a:rPr>
              <a:t> are </a:t>
            </a:r>
            <a:r>
              <a:rPr lang="en-US" sz="2400" b="1" dirty="0" smtClean="0">
                <a:latin typeface="Calibri"/>
                <a:ea typeface="Calibri"/>
                <a:cs typeface="Calibri"/>
                <a:sym typeface="Calibri"/>
              </a:rPr>
              <a:t>cattle</a:t>
            </a:r>
            <a:r>
              <a:rPr lang="en-US" sz="2400" dirty="0" smtClean="0">
                <a:latin typeface="Calibri"/>
                <a:ea typeface="Calibri"/>
                <a:cs typeface="Calibri"/>
                <a:sym typeface="Calibri"/>
              </a:rPr>
              <a:t>!</a:t>
            </a:r>
          </a:p>
          <a:p>
            <a:pPr marL="342900" indent="-342900">
              <a:spcBef>
                <a:spcPts val="0"/>
              </a:spcBef>
            </a:pPr>
            <a:r>
              <a:rPr lang="en-US" sz="2400" dirty="0" smtClean="0">
                <a:latin typeface="Calibri"/>
                <a:ea typeface="Calibri"/>
                <a:cs typeface="Calibri"/>
                <a:sym typeface="Calibri"/>
              </a:rPr>
              <a:t>The </a:t>
            </a:r>
            <a:r>
              <a:rPr lang="en-US" sz="2400" b="1" dirty="0" smtClean="0">
                <a:latin typeface="Calibri"/>
                <a:ea typeface="Calibri"/>
                <a:cs typeface="Calibri"/>
                <a:sym typeface="Calibri"/>
              </a:rPr>
              <a:t>data</a:t>
            </a:r>
            <a:r>
              <a:rPr lang="en-US" sz="2400" dirty="0" smtClean="0">
                <a:latin typeface="Calibri"/>
                <a:ea typeface="Calibri"/>
                <a:cs typeface="Calibri"/>
                <a:sym typeface="Calibri"/>
              </a:rPr>
              <a:t> is the </a:t>
            </a:r>
            <a:r>
              <a:rPr lang="en-US" sz="2400" b="1" dirty="0" smtClean="0">
                <a:latin typeface="Calibri"/>
                <a:ea typeface="Calibri"/>
                <a:cs typeface="Calibri"/>
                <a:sym typeface="Calibri"/>
              </a:rPr>
              <a:t>pet</a:t>
            </a:r>
            <a:r>
              <a:rPr lang="en-US" sz="2400" dirty="0" smtClean="0">
                <a:latin typeface="Calibri"/>
                <a:ea typeface="Calibri"/>
                <a:cs typeface="Calibri"/>
                <a:sym typeface="Calibri"/>
              </a:rPr>
              <a:t>!</a:t>
            </a:r>
            <a:endParaRPr lang="en-US" sz="2400" dirty="0" smtClean="0">
              <a:latin typeface="Calibri"/>
              <a:ea typeface="Calibri"/>
              <a:cs typeface="Calibri"/>
              <a:sym typeface="Calibri"/>
            </a:endParaRPr>
          </a:p>
        </p:txBody>
      </p:sp>
      <p:sp>
        <p:nvSpPr>
          <p:cNvPr id="382" name="Shape 38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83" name="Shape 3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10</a:t>
            </a:fld>
            <a:endParaRPr lang="en" sz="638" b="0" i="0" u="none" strike="noStrike" cap="none">
              <a:solidFill>
                <a:schemeClr val="dk1"/>
              </a:solidFill>
              <a:latin typeface="Source Sans Pro"/>
              <a:ea typeface="Source Sans Pro"/>
              <a:cs typeface="Source Sans Pro"/>
              <a:sym typeface="Source Sans Pro"/>
            </a:endParaRPr>
          </a:p>
        </p:txBody>
      </p:sp>
      <p:sp>
        <p:nvSpPr>
          <p:cNvPr id="6" name="Rounded Rectangle 5"/>
          <p:cNvSpPr/>
          <p:nvPr/>
        </p:nvSpPr>
        <p:spPr>
          <a:xfrm>
            <a:off x="3149740" y="1556517"/>
            <a:ext cx="4816950" cy="2828267"/>
          </a:xfrm>
          <a:prstGeom prst="roundRect">
            <a:avLst/>
          </a:prstGeom>
          <a:solidFill>
            <a:schemeClr val="accent4">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4"/>
                </a:solidFill>
              </a:rPr>
              <a:t>The steer</a:t>
            </a:r>
          </a:p>
          <a:p>
            <a:pPr algn="ctr"/>
            <a:r>
              <a:rPr lang="en-US" dirty="0" smtClean="0">
                <a:solidFill>
                  <a:schemeClr val="accent4"/>
                </a:solidFill>
              </a:rPr>
              <a:t>AKA “The container”</a:t>
            </a:r>
            <a:endParaRPr lang="en-US" dirty="0">
              <a:solidFill>
                <a:schemeClr val="accent4"/>
              </a:solidFill>
            </a:endParaRPr>
          </a:p>
        </p:txBody>
      </p:sp>
      <p:sp>
        <p:nvSpPr>
          <p:cNvPr id="7" name="Can 6"/>
          <p:cNvSpPr/>
          <p:nvPr/>
        </p:nvSpPr>
        <p:spPr>
          <a:xfrm>
            <a:off x="6326148" y="2831455"/>
            <a:ext cx="1873217" cy="1870535"/>
          </a:xfrm>
          <a:prstGeom prst="can">
            <a:avLst/>
          </a:prstGeom>
          <a:solidFill>
            <a:srgbClr val="EEAC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The ”Pet”</a:t>
            </a:r>
            <a:br>
              <a:rPr lang="en-US" dirty="0" smtClean="0">
                <a:solidFill>
                  <a:schemeClr val="accent4"/>
                </a:solidFill>
              </a:rPr>
            </a:br>
            <a:r>
              <a:rPr lang="en-US" dirty="0" smtClean="0">
                <a:solidFill>
                  <a:schemeClr val="accent4"/>
                </a:solidFill>
              </a:rPr>
              <a:t> AKA “Your Data” Block storage</a:t>
            </a:r>
            <a:endParaRPr lang="en-US" dirty="0">
              <a:solidFill>
                <a:schemeClr val="accent4"/>
              </a:solidFill>
            </a:endParaRPr>
          </a:p>
        </p:txBody>
      </p:sp>
      <p:sp>
        <p:nvSpPr>
          <p:cNvPr id="9" name="Rectangle 8"/>
          <p:cNvSpPr/>
          <p:nvPr/>
        </p:nvSpPr>
        <p:spPr>
          <a:xfrm>
            <a:off x="3302339" y="2414766"/>
            <a:ext cx="1574157" cy="416689"/>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Mysql</a:t>
            </a:r>
            <a:r>
              <a:rPr lang="en-US" dirty="0" smtClean="0"/>
              <a:t> binaries</a:t>
            </a:r>
            <a:endParaRPr lang="en-US" dirty="0"/>
          </a:p>
        </p:txBody>
      </p:sp>
      <p:sp>
        <p:nvSpPr>
          <p:cNvPr id="14" name="Rectangle 13"/>
          <p:cNvSpPr/>
          <p:nvPr/>
        </p:nvSpPr>
        <p:spPr>
          <a:xfrm>
            <a:off x="3321933" y="2998361"/>
            <a:ext cx="1446838" cy="416689"/>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Libraries, </a:t>
            </a:r>
            <a:r>
              <a:rPr lang="en-US" dirty="0" err="1" smtClean="0"/>
              <a:t>etc</a:t>
            </a:r>
            <a:endParaRPr lang="en-US" dirty="0"/>
          </a:p>
        </p:txBody>
      </p:sp>
      <p:sp>
        <p:nvSpPr>
          <p:cNvPr id="15" name="Rectangle 14"/>
          <p:cNvSpPr/>
          <p:nvPr/>
        </p:nvSpPr>
        <p:spPr>
          <a:xfrm>
            <a:off x="5154992" y="3650499"/>
            <a:ext cx="1312760" cy="416689"/>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r>
              <a:rPr lang="en-US" dirty="0" err="1" smtClean="0"/>
              <a:t>var</a:t>
            </a:r>
            <a:r>
              <a:rPr lang="en-US" dirty="0" smtClean="0"/>
              <a:t>/lib/</a:t>
            </a:r>
            <a:r>
              <a:rPr lang="en-US" dirty="0" err="1" smtClean="0"/>
              <a:t>mysql</a:t>
            </a:r>
            <a:endParaRPr lang="en-US" dirty="0"/>
          </a:p>
        </p:txBody>
      </p:sp>
      <p:sp>
        <p:nvSpPr>
          <p:cNvPr id="10" name="Snip Same Side Corner Rectangle 9"/>
          <p:cNvSpPr/>
          <p:nvPr/>
        </p:nvSpPr>
        <p:spPr>
          <a:xfrm>
            <a:off x="2766348" y="3933070"/>
            <a:ext cx="1111169" cy="550373"/>
          </a:xfrm>
          <a:prstGeom prst="snip2SameRect">
            <a:avLst/>
          </a:prstGeom>
          <a:solidFill>
            <a:schemeClr val="accent6">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configmap</a:t>
            </a:r>
            <a:endParaRPr lang="en-US" dirty="0"/>
          </a:p>
        </p:txBody>
      </p:sp>
      <p:sp>
        <p:nvSpPr>
          <p:cNvPr id="16" name="Rectangle 15"/>
          <p:cNvSpPr/>
          <p:nvPr/>
        </p:nvSpPr>
        <p:spPr>
          <a:xfrm>
            <a:off x="3302339" y="3648262"/>
            <a:ext cx="1700053" cy="416689"/>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r>
              <a:rPr lang="en-US" dirty="0" err="1" smtClean="0"/>
              <a:t>etc</a:t>
            </a:r>
            <a:r>
              <a:rPr lang="en-US" dirty="0" smtClean="0"/>
              <a:t>/</a:t>
            </a:r>
            <a:r>
              <a:rPr lang="en-US" dirty="0" err="1" smtClean="0"/>
              <a:t>mysql</a:t>
            </a:r>
            <a:r>
              <a:rPr lang="en-US" dirty="0" smtClean="0"/>
              <a:t>/</a:t>
            </a:r>
            <a:r>
              <a:rPr lang="en-US" dirty="0" err="1" smtClean="0"/>
              <a:t>conf.d</a:t>
            </a:r>
            <a:r>
              <a:rPr lang="en-US" dirty="0" smtClean="0"/>
              <a:t>/*</a:t>
            </a:r>
            <a:endParaRPr lang="en-US" dirty="0"/>
          </a:p>
        </p:txBody>
      </p:sp>
      <p:sp>
        <p:nvSpPr>
          <p:cNvPr id="11" name="Sequential Access Storage 10"/>
          <p:cNvSpPr/>
          <p:nvPr/>
        </p:nvSpPr>
        <p:spPr>
          <a:xfrm>
            <a:off x="7315200" y="1898248"/>
            <a:ext cx="1144011" cy="516518"/>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secrets</a:t>
            </a:r>
            <a:endParaRPr lang="en-US"/>
          </a:p>
        </p:txBody>
      </p:sp>
    </p:spTree>
    <p:extLst>
      <p:ext uri="{BB962C8B-B14F-4D97-AF65-F5344CB8AC3E}">
        <p14:creationId xmlns:p14="http://schemas.microsoft.com/office/powerpoint/2010/main" val="824817165"/>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9" presetClass="exit" presetSubtype="0" fill="hold" grpId="1" nodeType="withEffect">
                                  <p:stCondLst>
                                    <p:cond delay="0"/>
                                  </p:stCondLst>
                                  <p:childTnLst>
                                    <p:animEffect transition="out" filter="dissolv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9" presetClass="exit" presetSubtype="0" fill="hold" grpId="1" nodeType="withEffect">
                                  <p:stCondLst>
                                    <p:cond delay="0"/>
                                  </p:stCondLst>
                                  <p:childTnLst>
                                    <p:animEffect transition="out" filter="dissolv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par>
                                <p:cTn id="44" presetID="9" presetClass="exit" presetSubtype="0" fill="hold" grpId="1" nodeType="withEffect">
                                  <p:stCondLst>
                                    <p:cond delay="0"/>
                                  </p:stCondLst>
                                  <p:childTnLst>
                                    <p:animEffect transition="out" filter="dissolve">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2"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dissolve">
                                      <p:cBhvr>
                                        <p:cTn id="51" dur="500"/>
                                        <p:tgtEl>
                                          <p:spTgt spid="9"/>
                                        </p:tgtEl>
                                      </p:cBhvr>
                                    </p:animEffect>
                                  </p:childTnLst>
                                </p:cTn>
                              </p:par>
                              <p:par>
                                <p:cTn id="52" presetID="9" presetClass="entr" presetSubtype="0" fill="hold" grpId="2"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dissolve">
                                      <p:cBhvr>
                                        <p:cTn id="54" dur="500"/>
                                        <p:tgtEl>
                                          <p:spTgt spid="14"/>
                                        </p:tgtEl>
                                      </p:cBhvr>
                                    </p:animEffect>
                                  </p:childTnLst>
                                </p:cTn>
                              </p:par>
                              <p:par>
                                <p:cTn id="55" presetID="9" presetClass="entr" presetSubtype="0" fill="hold" grpId="2"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dissolve">
                                      <p:cBhvr>
                                        <p:cTn id="57" dur="500"/>
                                        <p:tgtEl>
                                          <p:spTgt spid="16"/>
                                        </p:tgtEl>
                                      </p:cBhvr>
                                    </p:animEffect>
                                  </p:childTnLst>
                                </p:cTn>
                              </p:par>
                              <p:par>
                                <p:cTn id="58" presetID="9" presetClass="entr" presetSubtype="0" fill="hold" grpId="2"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dissolve">
                                      <p:cBhvr>
                                        <p:cTn id="60" dur="500"/>
                                        <p:tgtEl>
                                          <p:spTgt spid="15"/>
                                        </p:tgtEl>
                                      </p:cBhvr>
                                    </p:animEffect>
                                  </p:childTnLst>
                                </p:cTn>
                              </p:par>
                              <p:par>
                                <p:cTn id="61" presetID="9" presetClass="entr" presetSubtype="0" fill="hold" grpId="2"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dissolv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9" grpId="0" animBg="1"/>
      <p:bldP spid="9" grpId="1" animBg="1"/>
      <p:bldP spid="9" grpId="2" animBg="1"/>
      <p:bldP spid="14" grpId="0" animBg="1"/>
      <p:bldP spid="14" grpId="1" animBg="1"/>
      <p:bldP spid="14" grpId="2" animBg="1"/>
      <p:bldP spid="15" grpId="0" animBg="1"/>
      <p:bldP spid="15" grpId="1" animBg="1"/>
      <p:bldP spid="15" grpId="2" animBg="1"/>
      <p:bldP spid="10" grpId="0" animBg="1"/>
      <p:bldP spid="16" grpId="0" animBg="1"/>
      <p:bldP spid="16" grpId="1" animBg="1"/>
      <p:bldP spid="16" grpId="2"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A tale of two open source projects	</a:t>
            </a:r>
          </a:p>
        </p:txBody>
      </p:sp>
      <p:sp>
        <p:nvSpPr>
          <p:cNvPr id="389" name="Shape 389"/>
          <p:cNvSpPr txBox="1">
            <a:spLocks noGrp="1"/>
          </p:cNvSpPr>
          <p:nvPr>
            <p:ph type="body" idx="1"/>
          </p:nvPr>
        </p:nvSpPr>
        <p:spPr>
          <a:xfrm>
            <a:off x="398362" y="1529584"/>
            <a:ext cx="8347200" cy="2971800"/>
          </a:xfrm>
          <a:prstGeom prst="rect">
            <a:avLst/>
          </a:prstGeom>
          <a:noFill/>
          <a:ln>
            <a:noFill/>
          </a:ln>
        </p:spPr>
        <p:txBody>
          <a:bodyPr wrap="square" lIns="0" tIns="0" rIns="0" bIns="0" anchor="t" anchorCtr="0">
            <a:noAutofit/>
          </a:bodyPr>
          <a:lstStyle/>
          <a:p>
            <a:pPr marL="457200" marR="0" lvl="0" indent="-361950" algn="l" rtl="0">
              <a:lnSpc>
                <a:spcPct val="90000"/>
              </a:lnSpc>
              <a:spcBef>
                <a:spcPts val="0"/>
              </a:spcBef>
              <a:spcAft>
                <a:spcPts val="0"/>
              </a:spcAft>
              <a:buSzPts val="2100"/>
              <a:buFont typeface="Calibri"/>
              <a:buChar char="•"/>
            </a:pPr>
            <a:r>
              <a:rPr lang="en" dirty="0">
                <a:latin typeface="Calibri"/>
                <a:ea typeface="Calibri"/>
                <a:cs typeface="Calibri"/>
                <a:sym typeface="Calibri"/>
              </a:rPr>
              <a:t>MySQL </a:t>
            </a:r>
            <a:endParaRPr lang="en-US" dirty="0" smtClean="0">
              <a:latin typeface="Calibri"/>
              <a:ea typeface="Calibri"/>
              <a:cs typeface="Calibri"/>
              <a:sym typeface="Calibri"/>
            </a:endParaRPr>
          </a:p>
          <a:p>
            <a:pPr marL="457200" marR="0" lvl="0" indent="-361950" algn="l" rtl="0">
              <a:lnSpc>
                <a:spcPct val="90000"/>
              </a:lnSpc>
              <a:spcBef>
                <a:spcPts val="0"/>
              </a:spcBef>
              <a:spcAft>
                <a:spcPts val="0"/>
              </a:spcAft>
              <a:buSzPts val="2100"/>
              <a:buFont typeface="Calibri"/>
              <a:buChar char="•"/>
            </a:pPr>
            <a:r>
              <a:rPr lang="en" dirty="0" smtClean="0">
                <a:latin typeface="Calibri"/>
                <a:ea typeface="Calibri"/>
                <a:cs typeface="Calibri"/>
                <a:sym typeface="Calibri"/>
              </a:rPr>
              <a:t>World’s </a:t>
            </a:r>
            <a:r>
              <a:rPr lang="en" dirty="0">
                <a:latin typeface="Calibri"/>
                <a:ea typeface="Calibri"/>
                <a:cs typeface="Calibri"/>
                <a:sym typeface="Calibri"/>
              </a:rPr>
              <a:t>most popular open source database</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Ubiquitous</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20+ years</a:t>
            </a:r>
          </a:p>
          <a:p>
            <a:pPr marL="457200" marR="0" lvl="0" indent="-361950" algn="l" rtl="0">
              <a:lnSpc>
                <a:spcPct val="90000"/>
              </a:lnSpc>
              <a:spcBef>
                <a:spcPts val="0"/>
              </a:spcBef>
              <a:spcAft>
                <a:spcPts val="0"/>
              </a:spcAft>
              <a:buSzPts val="2100"/>
              <a:buFont typeface="Calibri"/>
              <a:buChar char="•"/>
            </a:pPr>
            <a:r>
              <a:rPr lang="en" dirty="0">
                <a:latin typeface="Calibri"/>
                <a:ea typeface="Calibri"/>
                <a:cs typeface="Calibri"/>
                <a:sym typeface="Calibri"/>
              </a:rPr>
              <a:t>Kubernetes</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Fastest growing open source project</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Application deployment done right</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Community-driven</a:t>
            </a:r>
          </a:p>
          <a:p>
            <a:pPr marL="914400" marR="0" lvl="1" indent="-342900" algn="l" rtl="0">
              <a:lnSpc>
                <a:spcPct val="90000"/>
              </a:lnSpc>
              <a:spcBef>
                <a:spcPts val="0"/>
              </a:spcBef>
              <a:spcAft>
                <a:spcPts val="0"/>
              </a:spcAft>
              <a:buSzPts val="1800"/>
              <a:buFont typeface="Calibri"/>
              <a:buChar char="–"/>
            </a:pPr>
            <a:r>
              <a:rPr lang="en" dirty="0">
                <a:latin typeface="Calibri"/>
                <a:ea typeface="Calibri"/>
                <a:cs typeface="Calibri"/>
                <a:sym typeface="Calibri"/>
              </a:rPr>
              <a:t>Moving target, rapidly </a:t>
            </a:r>
            <a:r>
              <a:rPr lang="en" dirty="0" smtClean="0">
                <a:latin typeface="Calibri"/>
                <a:ea typeface="Calibri"/>
                <a:cs typeface="Calibri"/>
                <a:sym typeface="Calibri"/>
              </a:rPr>
              <a:t>developing</a:t>
            </a:r>
            <a:endParaRPr lang="en-US" dirty="0" smtClean="0">
              <a:latin typeface="Calibri"/>
              <a:ea typeface="Calibri"/>
              <a:cs typeface="Calibri"/>
              <a:sym typeface="Calibri"/>
            </a:endParaRPr>
          </a:p>
          <a:p>
            <a:pPr marL="914400" lvl="1" indent="-342900">
              <a:spcBef>
                <a:spcPts val="0"/>
              </a:spcBef>
              <a:buFont typeface="Calibri"/>
              <a:buChar char="–"/>
            </a:pPr>
            <a:r>
              <a:rPr lang="en-US" dirty="0">
                <a:latin typeface="Calibri"/>
                <a:ea typeface="Calibri"/>
                <a:cs typeface="Calibri"/>
                <a:sym typeface="Calibri"/>
              </a:rPr>
              <a:t>Borg Paper </a:t>
            </a:r>
            <a:r>
              <a:rPr lang="en-US" dirty="0">
                <a:latin typeface="Calibri"/>
                <a:ea typeface="Calibri"/>
                <a:cs typeface="Calibri"/>
                <a:sym typeface="Calibri"/>
                <a:hlinkClick r:id="rId3"/>
              </a:rPr>
              <a:t>https://</a:t>
            </a:r>
            <a:r>
              <a:rPr lang="en-US" dirty="0" err="1">
                <a:latin typeface="Calibri"/>
                <a:ea typeface="Calibri"/>
                <a:cs typeface="Calibri"/>
                <a:sym typeface="Calibri"/>
                <a:hlinkClick r:id="rId3"/>
              </a:rPr>
              <a:t>research.google.com</a:t>
            </a:r>
            <a:r>
              <a:rPr lang="en-US" dirty="0">
                <a:latin typeface="Calibri"/>
                <a:ea typeface="Calibri"/>
                <a:cs typeface="Calibri"/>
                <a:sym typeface="Calibri"/>
                <a:hlinkClick r:id="rId3"/>
              </a:rPr>
              <a:t>/pubs/pub43438.html?hl=</a:t>
            </a:r>
            <a:r>
              <a:rPr lang="en-US" dirty="0" err="1">
                <a:latin typeface="Calibri"/>
                <a:ea typeface="Calibri"/>
                <a:cs typeface="Calibri"/>
                <a:sym typeface="Calibri"/>
                <a:hlinkClick r:id="rId3"/>
              </a:rPr>
              <a:t>es</a:t>
            </a:r>
            <a:endParaRPr lang="en" dirty="0">
              <a:latin typeface="Calibri"/>
              <a:ea typeface="Calibri"/>
              <a:cs typeface="Calibri"/>
              <a:sym typeface="Calibri"/>
            </a:endParaRPr>
          </a:p>
          <a:p>
            <a:pPr marL="0" marR="0" lvl="0" indent="0" algn="l" rtl="0">
              <a:lnSpc>
                <a:spcPct val="90000"/>
              </a:lnSpc>
              <a:spcBef>
                <a:spcPts val="0"/>
              </a:spcBef>
              <a:spcAft>
                <a:spcPts val="0"/>
              </a:spcAft>
              <a:buNone/>
            </a:pPr>
            <a:endParaRPr dirty="0">
              <a:latin typeface="Calibri"/>
              <a:ea typeface="Calibri"/>
              <a:cs typeface="Calibri"/>
              <a:sym typeface="Calibri"/>
            </a:endParaRPr>
          </a:p>
          <a:p>
            <a:pPr marL="0" marR="0" lvl="0" indent="0" algn="l" rtl="0">
              <a:lnSpc>
                <a:spcPct val="90000"/>
              </a:lnSpc>
              <a:spcBef>
                <a:spcPts val="0"/>
              </a:spcBef>
              <a:spcAft>
                <a:spcPts val="0"/>
              </a:spcAft>
              <a:buNone/>
            </a:pPr>
            <a:endParaRPr dirty="0">
              <a:latin typeface="Calibri"/>
              <a:ea typeface="Calibri"/>
              <a:cs typeface="Calibri"/>
              <a:sym typeface="Calibri"/>
            </a:endParaRPr>
          </a:p>
        </p:txBody>
      </p:sp>
      <p:sp>
        <p:nvSpPr>
          <p:cNvPr id="390" name="Shape 390"/>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91" name="Shape 39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11</a:t>
            </a:fld>
            <a:endParaRPr lang="en" sz="638" b="0" i="0" u="none" strike="noStrike" cap="none">
              <a:solidFill>
                <a:schemeClr val="dk1"/>
              </a:solidFill>
              <a:latin typeface="Source Sans Pro"/>
              <a:ea typeface="Source Sans Pro"/>
              <a:cs typeface="Source Sans Pro"/>
              <a:sym typeface="Source Sans Pro"/>
            </a:endParaRPr>
          </a:p>
        </p:txBody>
      </p:sp>
      <p:sp>
        <p:nvSpPr>
          <p:cNvPr id="392" name="Shape 392"/>
          <p:cNvSpPr txBox="1">
            <a:spLocks noGrp="1"/>
          </p:cNvSpPr>
          <p:nvPr>
            <p:ph type="body" idx="2"/>
          </p:nvPr>
        </p:nvSpPr>
        <p:spPr>
          <a:xfrm>
            <a:off x="398963" y="1030305"/>
            <a:ext cx="8346000" cy="257400"/>
          </a:xfrm>
          <a:prstGeom prst="rect">
            <a:avLst/>
          </a:prstGeom>
          <a:noFill/>
          <a:ln>
            <a:noFill/>
          </a:ln>
        </p:spPr>
        <p:txBody>
          <a:bodyPr wrap="square" lIns="0" tIns="0" rIns="0" bIns="0" anchor="t" anchorCtr="0">
            <a:noAutofit/>
          </a:bodyPr>
          <a:lstStyle/>
          <a:p>
            <a:pPr marL="1191" marR="0" lvl="0" indent="-1191" algn="l" rtl="0">
              <a:lnSpc>
                <a:spcPct val="90000"/>
              </a:lnSpc>
              <a:spcBef>
                <a:spcPts val="0"/>
              </a:spcBef>
              <a:spcAft>
                <a:spcPts val="0"/>
              </a:spcAft>
              <a:buClr>
                <a:srgbClr val="9F9F9F"/>
              </a:buClr>
              <a:buFont typeface="Arial"/>
              <a:buNone/>
            </a:pPr>
            <a:r>
              <a:rPr lang="en">
                <a:latin typeface="Calibri"/>
                <a:ea typeface="Calibri"/>
                <a:cs typeface="Calibri"/>
                <a:sym typeface="Calibri"/>
              </a:rPr>
              <a:t>MySQL and Kubernetes	</a:t>
            </a:r>
          </a:p>
        </p:txBody>
      </p:sp>
      <p:pic>
        <p:nvPicPr>
          <p:cNvPr id="394" name="Shape 394"/>
          <p:cNvPicPr preferRelativeResize="0"/>
          <p:nvPr/>
        </p:nvPicPr>
        <p:blipFill>
          <a:blip r:embed="rId4">
            <a:alphaModFix/>
          </a:blip>
          <a:stretch>
            <a:fillRect/>
          </a:stretch>
        </p:blipFill>
        <p:spPr>
          <a:xfrm>
            <a:off x="6803774" y="1030305"/>
            <a:ext cx="1385950" cy="937075"/>
          </a:xfrm>
          <a:prstGeom prst="rect">
            <a:avLst/>
          </a:prstGeom>
          <a:noFill/>
          <a:ln>
            <a:noFill/>
          </a:ln>
        </p:spPr>
      </p:pic>
      <p:pic>
        <p:nvPicPr>
          <p:cNvPr id="396" name="Shape 396"/>
          <p:cNvPicPr preferRelativeResize="0"/>
          <p:nvPr/>
        </p:nvPicPr>
        <p:blipFill>
          <a:blip r:embed="rId5">
            <a:alphaModFix/>
          </a:blip>
          <a:stretch>
            <a:fillRect/>
          </a:stretch>
        </p:blipFill>
        <p:spPr>
          <a:xfrm>
            <a:off x="6608699" y="2590149"/>
            <a:ext cx="1776100" cy="1482800"/>
          </a:xfrm>
          <a:prstGeom prst="rect">
            <a:avLst/>
          </a:prstGeom>
          <a:noFill/>
          <a:ln>
            <a:noFill/>
          </a:ln>
        </p:spPr>
      </p:pic>
    </p:spTree>
    <p:extLst>
      <p:ext uri="{BB962C8B-B14F-4D97-AF65-F5344CB8AC3E}">
        <p14:creationId xmlns:p14="http://schemas.microsoft.com/office/powerpoint/2010/main" val="1256177421"/>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Kubernetes ingredients for stateful applications 	</a:t>
            </a:r>
          </a:p>
        </p:txBody>
      </p:sp>
      <p:sp>
        <p:nvSpPr>
          <p:cNvPr id="414" name="Shape 414"/>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415" name="Shape 41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12</a:t>
            </a:fld>
            <a:endParaRPr lang="en" sz="638" b="0" i="0" u="none" strike="noStrike" cap="none">
              <a:solidFill>
                <a:schemeClr val="dk1"/>
              </a:solidFill>
              <a:latin typeface="Source Sans Pro"/>
              <a:ea typeface="Source Sans Pro"/>
              <a:cs typeface="Source Sans Pro"/>
              <a:sym typeface="Source Sans Pro"/>
            </a:endParaRPr>
          </a:p>
        </p:txBody>
      </p:sp>
      <p:sp>
        <p:nvSpPr>
          <p:cNvPr id="416" name="Shape 416"/>
          <p:cNvSpPr txBox="1">
            <a:spLocks noGrp="1"/>
          </p:cNvSpPr>
          <p:nvPr>
            <p:ph type="body" idx="1"/>
          </p:nvPr>
        </p:nvSpPr>
        <p:spPr>
          <a:xfrm>
            <a:off x="398962" y="1170600"/>
            <a:ext cx="6647400" cy="2971800"/>
          </a:xfrm>
          <a:prstGeom prst="rect">
            <a:avLst/>
          </a:prstGeom>
          <a:noFill/>
          <a:ln>
            <a:noFill/>
          </a:ln>
        </p:spPr>
        <p:txBody>
          <a:bodyPr wrap="square" lIns="0" tIns="0" rIns="0" bIns="0" anchor="t" anchorCtr="0">
            <a:noAutofit/>
          </a:bodyPr>
          <a:lstStyle/>
          <a:p>
            <a:pPr marL="457200" marR="0" lvl="0" indent="-361950" algn="l" rtl="0">
              <a:lnSpc>
                <a:spcPct val="90000"/>
              </a:lnSpc>
              <a:spcBef>
                <a:spcPts val="0"/>
              </a:spcBef>
              <a:spcAft>
                <a:spcPts val="0"/>
              </a:spcAft>
              <a:buClr>
                <a:schemeClr val="dk1"/>
              </a:buClr>
              <a:buSzPts val="2100"/>
              <a:buFont typeface="Calibri"/>
              <a:buChar char="●"/>
            </a:pPr>
            <a:r>
              <a:rPr lang="en-US" dirty="0" smtClean="0">
                <a:latin typeface="Calibri"/>
                <a:ea typeface="Calibri"/>
                <a:cs typeface="Calibri"/>
                <a:sym typeface="Calibri"/>
              </a:rPr>
              <a:t>Labels</a:t>
            </a:r>
          </a:p>
          <a:p>
            <a:pPr marL="457200" marR="0" lvl="0" indent="-361950" algn="l" rtl="0">
              <a:lnSpc>
                <a:spcPct val="90000"/>
              </a:lnSpc>
              <a:spcBef>
                <a:spcPts val="0"/>
              </a:spcBef>
              <a:spcAft>
                <a:spcPts val="0"/>
              </a:spcAft>
              <a:buClr>
                <a:schemeClr val="dk1"/>
              </a:buClr>
              <a:buSzPts val="2100"/>
              <a:buFont typeface="Calibri"/>
              <a:buChar char="●"/>
            </a:pPr>
            <a:r>
              <a:rPr lang="en" dirty="0" smtClean="0">
                <a:latin typeface="Calibri"/>
                <a:ea typeface="Calibri"/>
                <a:cs typeface="Calibri"/>
                <a:sym typeface="Calibri"/>
              </a:rPr>
              <a:t>Services</a:t>
            </a:r>
            <a:endParaRPr lang="en-US" dirty="0" smtClean="0">
              <a:latin typeface="Calibri"/>
              <a:ea typeface="Calibri"/>
              <a:cs typeface="Calibri"/>
              <a:sym typeface="Calibri"/>
            </a:endParaRPr>
          </a:p>
          <a:p>
            <a:pPr marL="457200" marR="0" lvl="0" indent="-361950" algn="l" rtl="0">
              <a:lnSpc>
                <a:spcPct val="90000"/>
              </a:lnSpc>
              <a:spcBef>
                <a:spcPts val="0"/>
              </a:spcBef>
              <a:spcAft>
                <a:spcPts val="0"/>
              </a:spcAft>
              <a:buClr>
                <a:schemeClr val="dk1"/>
              </a:buClr>
              <a:buSzPts val="2100"/>
              <a:buFont typeface="Calibri"/>
              <a:buChar char="●"/>
            </a:pPr>
            <a:r>
              <a:rPr lang="en-US" dirty="0" err="1" smtClean="0">
                <a:latin typeface="Calibri"/>
                <a:ea typeface="Calibri"/>
                <a:cs typeface="Calibri"/>
                <a:sym typeface="Calibri"/>
              </a:rPr>
              <a:t>KubeDNS</a:t>
            </a:r>
            <a:endParaRPr lang="en-US" dirty="0" smtClean="0">
              <a:latin typeface="Calibri"/>
              <a:ea typeface="Calibri"/>
              <a:cs typeface="Calibri"/>
              <a:sym typeface="Calibri"/>
            </a:endParaRPr>
          </a:p>
          <a:p>
            <a:pPr marL="457200" marR="0" lvl="0" indent="-361950" algn="l" rtl="0">
              <a:lnSpc>
                <a:spcPct val="90000"/>
              </a:lnSpc>
              <a:spcBef>
                <a:spcPts val="0"/>
              </a:spcBef>
              <a:spcAft>
                <a:spcPts val="0"/>
              </a:spcAft>
              <a:buClr>
                <a:schemeClr val="dk1"/>
              </a:buClr>
              <a:buSzPts val="2100"/>
              <a:buFont typeface="Calibri"/>
              <a:buChar char="●"/>
            </a:pPr>
            <a:r>
              <a:rPr lang="en-US" dirty="0" smtClean="0">
                <a:latin typeface="Calibri"/>
                <a:ea typeface="Calibri"/>
                <a:cs typeface="Calibri"/>
                <a:sym typeface="Calibri"/>
              </a:rPr>
              <a:t>Helm Charts</a:t>
            </a:r>
            <a:endParaRPr lang="en" dirty="0">
              <a:latin typeface="Calibri"/>
              <a:ea typeface="Calibri"/>
              <a:cs typeface="Calibri"/>
              <a:sym typeface="Calibri"/>
            </a:endParaRPr>
          </a:p>
          <a:p>
            <a:pPr marL="457200" lvl="0" indent="-361950" rtl="0">
              <a:spcBef>
                <a:spcPts val="0"/>
              </a:spcBef>
              <a:spcAft>
                <a:spcPts val="0"/>
              </a:spcAft>
              <a:buSzPts val="2100"/>
              <a:buFont typeface="Calibri"/>
              <a:buChar char="●"/>
            </a:pPr>
            <a:r>
              <a:rPr lang="en" dirty="0">
                <a:latin typeface="Calibri"/>
                <a:ea typeface="Calibri"/>
                <a:cs typeface="Calibri"/>
                <a:sym typeface="Calibri"/>
              </a:rPr>
              <a:t>PV/PVC, </a:t>
            </a:r>
            <a:r>
              <a:rPr lang="en" dirty="0" err="1">
                <a:latin typeface="Calibri"/>
                <a:ea typeface="Calibri"/>
                <a:cs typeface="Calibri"/>
                <a:sym typeface="Calibri"/>
              </a:rPr>
              <a:t>StorageClass</a:t>
            </a:r>
            <a:endParaRPr lang="en" dirty="0">
              <a:latin typeface="Calibri"/>
              <a:ea typeface="Calibri"/>
              <a:cs typeface="Calibri"/>
              <a:sym typeface="Calibri"/>
            </a:endParaRPr>
          </a:p>
          <a:p>
            <a:pPr marL="457200" marR="0" lvl="0" indent="-361950" algn="l" rtl="0">
              <a:lnSpc>
                <a:spcPct val="90000"/>
              </a:lnSpc>
              <a:spcBef>
                <a:spcPts val="0"/>
              </a:spcBef>
              <a:spcAft>
                <a:spcPts val="0"/>
              </a:spcAft>
              <a:buSzPts val="2100"/>
              <a:buFont typeface="Calibri"/>
              <a:buChar char="●"/>
            </a:pPr>
            <a:r>
              <a:rPr lang="en" dirty="0" err="1">
                <a:latin typeface="Calibri"/>
                <a:ea typeface="Calibri"/>
                <a:cs typeface="Calibri"/>
                <a:sym typeface="Calibri"/>
              </a:rPr>
              <a:t>StatefulSets</a:t>
            </a:r>
            <a:endParaRPr lang="en" dirty="0">
              <a:latin typeface="Calibri"/>
              <a:ea typeface="Calibri"/>
              <a:cs typeface="Calibri"/>
              <a:sym typeface="Calibri"/>
            </a:endParaRPr>
          </a:p>
          <a:p>
            <a:pPr marL="914400" marR="0" lvl="1" indent="-342900" algn="l" rtl="0">
              <a:lnSpc>
                <a:spcPct val="90000"/>
              </a:lnSpc>
              <a:spcBef>
                <a:spcPts val="0"/>
              </a:spcBef>
              <a:spcAft>
                <a:spcPts val="0"/>
              </a:spcAft>
              <a:buSzPts val="1800"/>
              <a:buFont typeface="Calibri"/>
              <a:buChar char="○"/>
            </a:pPr>
            <a:r>
              <a:rPr lang="en" dirty="0" err="1">
                <a:latin typeface="Calibri"/>
                <a:ea typeface="Calibri"/>
                <a:cs typeface="Calibri"/>
                <a:sym typeface="Calibri"/>
              </a:rPr>
              <a:t>Init</a:t>
            </a:r>
            <a:r>
              <a:rPr lang="en" dirty="0">
                <a:latin typeface="Calibri"/>
                <a:ea typeface="Calibri"/>
                <a:cs typeface="Calibri"/>
                <a:sym typeface="Calibri"/>
              </a:rPr>
              <a:t> containers</a:t>
            </a:r>
          </a:p>
          <a:p>
            <a:pPr marL="914400" marR="0" lvl="1" indent="-342900" algn="l" rtl="0">
              <a:lnSpc>
                <a:spcPct val="90000"/>
              </a:lnSpc>
              <a:spcBef>
                <a:spcPts val="0"/>
              </a:spcBef>
              <a:spcAft>
                <a:spcPts val="0"/>
              </a:spcAft>
              <a:buSzPts val="1800"/>
              <a:buFont typeface="Calibri"/>
              <a:buChar char="○"/>
            </a:pPr>
            <a:r>
              <a:rPr lang="en" dirty="0" err="1">
                <a:latin typeface="Calibri"/>
                <a:ea typeface="Calibri"/>
                <a:cs typeface="Calibri"/>
                <a:sym typeface="Calibri"/>
              </a:rPr>
              <a:t>VolumeClaimTemplates</a:t>
            </a:r>
            <a:endParaRPr lang="en" dirty="0">
              <a:latin typeface="Calibri"/>
              <a:ea typeface="Calibri"/>
              <a:cs typeface="Calibri"/>
              <a:sym typeface="Calibri"/>
            </a:endParaRPr>
          </a:p>
          <a:p>
            <a:pPr marL="457200" lvl="0" indent="-361950" rtl="0">
              <a:spcBef>
                <a:spcPts val="0"/>
              </a:spcBef>
              <a:spcAft>
                <a:spcPts val="0"/>
              </a:spcAft>
              <a:buSzPts val="2100"/>
              <a:buFont typeface="Calibri"/>
              <a:buChar char="●"/>
            </a:pPr>
            <a:r>
              <a:rPr lang="en" dirty="0">
                <a:latin typeface="Calibri"/>
                <a:ea typeface="Calibri"/>
                <a:cs typeface="Calibri"/>
                <a:sym typeface="Calibri"/>
              </a:rPr>
              <a:t>Operators</a:t>
            </a:r>
          </a:p>
          <a:p>
            <a:pPr marL="914400" lvl="1" indent="-342900" rtl="0">
              <a:spcBef>
                <a:spcPts val="0"/>
              </a:spcBef>
              <a:spcAft>
                <a:spcPts val="0"/>
              </a:spcAft>
              <a:buSzPts val="1800"/>
              <a:buFont typeface="Calibri"/>
              <a:buChar char="○"/>
            </a:pPr>
            <a:r>
              <a:rPr lang="en" dirty="0" err="1">
                <a:latin typeface="Calibri"/>
                <a:ea typeface="Calibri"/>
                <a:cs typeface="Calibri"/>
                <a:sym typeface="Calibri"/>
              </a:rPr>
              <a:t>CustomResourceDefinition</a:t>
            </a:r>
            <a:endParaRPr lang="en" dirty="0">
              <a:latin typeface="Calibri"/>
              <a:ea typeface="Calibri"/>
              <a:cs typeface="Calibri"/>
              <a:sym typeface="Calibri"/>
            </a:endParaRPr>
          </a:p>
          <a:p>
            <a:pPr marL="457200" lvl="0" indent="-361950" rtl="0">
              <a:spcBef>
                <a:spcPts val="0"/>
              </a:spcBef>
              <a:spcAft>
                <a:spcPts val="0"/>
              </a:spcAft>
              <a:buSzPts val="2100"/>
              <a:buFont typeface="Calibri"/>
              <a:buChar char="●"/>
            </a:pPr>
            <a:r>
              <a:rPr lang="en" dirty="0">
                <a:latin typeface="Calibri"/>
                <a:ea typeface="Calibri"/>
                <a:cs typeface="Calibri"/>
                <a:sym typeface="Calibri"/>
              </a:rPr>
              <a:t>Side-car containers</a:t>
            </a:r>
          </a:p>
          <a:p>
            <a:pPr marL="457200" marR="0" lvl="0" indent="-361950" algn="l" rtl="0">
              <a:lnSpc>
                <a:spcPct val="90000"/>
              </a:lnSpc>
              <a:spcBef>
                <a:spcPts val="0"/>
              </a:spcBef>
              <a:spcAft>
                <a:spcPts val="0"/>
              </a:spcAft>
              <a:buSzPts val="2100"/>
              <a:buFont typeface="Calibri"/>
              <a:buChar char="●"/>
            </a:pPr>
            <a:r>
              <a:rPr lang="en" dirty="0" err="1">
                <a:latin typeface="Calibri"/>
                <a:ea typeface="Calibri"/>
                <a:cs typeface="Calibri"/>
                <a:sym typeface="Calibri"/>
              </a:rPr>
              <a:t>nodeSelector</a:t>
            </a:r>
            <a:endParaRPr lang="en" dirty="0">
              <a:latin typeface="Calibri"/>
              <a:ea typeface="Calibri"/>
              <a:cs typeface="Calibri"/>
              <a:sym typeface="Calibri"/>
            </a:endParaRPr>
          </a:p>
          <a:p>
            <a:pPr marL="0" marR="0" lvl="0" indent="0" algn="l" rtl="0">
              <a:lnSpc>
                <a:spcPct val="90000"/>
              </a:lnSpc>
              <a:spcBef>
                <a:spcPts val="0"/>
              </a:spcBef>
              <a:spcAft>
                <a:spcPts val="0"/>
              </a:spcAft>
              <a:buNone/>
            </a:pPr>
            <a:endParaRPr dirty="0">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012" y="1170600"/>
            <a:ext cx="4371950" cy="3265714"/>
          </a:xfrm>
          <a:prstGeom prst="rect">
            <a:avLst/>
          </a:prstGeom>
        </p:spPr>
      </p:pic>
    </p:spTree>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Shape 1050"/>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charset="0"/>
                <a:ea typeface="Calibri" charset="0"/>
                <a:cs typeface="Calibri" charset="0"/>
                <a:sym typeface="Calibri"/>
              </a:rPr>
              <a:t>Starting out simple but manual</a:t>
            </a:r>
            <a:endParaRPr lang="en" dirty="0">
              <a:latin typeface="Calibri" charset="0"/>
              <a:ea typeface="Calibri" charset="0"/>
              <a:cs typeface="Calibri" charset="0"/>
              <a:sym typeface="Calibri"/>
            </a:endParaRPr>
          </a:p>
        </p:txBody>
      </p:sp>
      <p:sp>
        <p:nvSpPr>
          <p:cNvPr id="1051" name="Shape 1051"/>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052" name="Shape 105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13</a:t>
            </a:fld>
            <a:endParaRPr lang="en" sz="638" b="0" i="0" u="none" strike="noStrike" cap="none">
              <a:solidFill>
                <a:schemeClr val="dk1"/>
              </a:solidFill>
              <a:latin typeface="Source Sans Pro"/>
              <a:ea typeface="Source Sans Pro"/>
              <a:cs typeface="Source Sans Pro"/>
              <a:sym typeface="Source Sans Pro"/>
            </a:endParaRPr>
          </a:p>
        </p:txBody>
      </p:sp>
      <p:sp>
        <p:nvSpPr>
          <p:cNvPr id="1053" name="Shape 1053"/>
          <p:cNvSpPr txBox="1">
            <a:spLocks noGrp="1"/>
          </p:cNvSpPr>
          <p:nvPr>
            <p:ph type="body" idx="1"/>
          </p:nvPr>
        </p:nvSpPr>
        <p:spPr>
          <a:xfrm>
            <a:off x="398962" y="1464709"/>
            <a:ext cx="8563500" cy="29718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None/>
            </a:pPr>
            <a:endParaRPr sz="1400" dirty="0">
              <a:solidFill>
                <a:srgbClr val="000000"/>
              </a:solidFill>
              <a:latin typeface="Courier New"/>
              <a:ea typeface="Courier New"/>
              <a:cs typeface="Courier New"/>
              <a:sym typeface="Courier New"/>
            </a:endParaRPr>
          </a:p>
          <a:p>
            <a:pPr marL="0" marR="0" lvl="0" indent="0" algn="l" rtl="0">
              <a:lnSpc>
                <a:spcPct val="90000"/>
              </a:lnSpc>
              <a:spcBef>
                <a:spcPts val="0"/>
              </a:spcBef>
              <a:spcAft>
                <a:spcPts val="0"/>
              </a:spcAft>
              <a:buNone/>
            </a:pPr>
            <a:endParaRPr sz="1000" dirty="0">
              <a:solidFill>
                <a:srgbClr val="303030"/>
              </a:solidFill>
              <a:highlight>
                <a:srgbClr val="F7F7F7"/>
              </a:highlight>
              <a:latin typeface="Courier New"/>
              <a:ea typeface="Courier New"/>
              <a:cs typeface="Courier New"/>
              <a:sym typeface="Courier New"/>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77" y="1133446"/>
            <a:ext cx="2260506" cy="3511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751" y="1133446"/>
            <a:ext cx="2451100" cy="2540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5887" y="1133446"/>
            <a:ext cx="3032759" cy="3065844"/>
          </a:xfrm>
          <a:prstGeom prst="rect">
            <a:avLst/>
          </a:prstGeom>
        </p:spPr>
      </p:pic>
    </p:spTree>
    <p:extLst>
      <p:ext uri="{BB962C8B-B14F-4D97-AF65-F5344CB8AC3E}">
        <p14:creationId xmlns:p14="http://schemas.microsoft.com/office/powerpoint/2010/main" val="1657186688"/>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Shape 1050"/>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charset="0"/>
                <a:ea typeface="Calibri" charset="0"/>
                <a:cs typeface="Calibri" charset="0"/>
                <a:sym typeface="Calibri"/>
              </a:rPr>
              <a:t>Helm</a:t>
            </a:r>
            <a:endParaRPr lang="en" dirty="0">
              <a:latin typeface="Calibri" charset="0"/>
              <a:ea typeface="Calibri" charset="0"/>
              <a:cs typeface="Calibri" charset="0"/>
              <a:sym typeface="Calibri"/>
            </a:endParaRPr>
          </a:p>
        </p:txBody>
      </p:sp>
      <p:sp>
        <p:nvSpPr>
          <p:cNvPr id="1051" name="Shape 1051"/>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052" name="Shape 105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14</a:t>
            </a:fld>
            <a:endParaRPr lang="en" sz="638" b="0" i="0" u="none" strike="noStrike" cap="none">
              <a:solidFill>
                <a:schemeClr val="dk1"/>
              </a:solidFill>
              <a:latin typeface="Source Sans Pro"/>
              <a:ea typeface="Source Sans Pro"/>
              <a:cs typeface="Source Sans Pro"/>
              <a:sym typeface="Source Sans Pro"/>
            </a:endParaRPr>
          </a:p>
        </p:txBody>
      </p:sp>
      <p:sp>
        <p:nvSpPr>
          <p:cNvPr id="1053" name="Shape 1053"/>
          <p:cNvSpPr txBox="1">
            <a:spLocks noGrp="1"/>
          </p:cNvSpPr>
          <p:nvPr>
            <p:ph type="body" idx="1"/>
          </p:nvPr>
        </p:nvSpPr>
        <p:spPr>
          <a:xfrm>
            <a:off x="398962" y="1464709"/>
            <a:ext cx="8563500" cy="2971800"/>
          </a:xfrm>
          <a:prstGeom prst="rect">
            <a:avLst/>
          </a:prstGeom>
          <a:noFill/>
          <a:ln>
            <a:noFill/>
          </a:ln>
        </p:spPr>
        <p:txBody>
          <a:bodyPr wrap="square" lIns="0" tIns="0" rIns="0" bIns="0" anchor="t" anchorCtr="0">
            <a:noAutofit/>
          </a:bodyPr>
          <a:lstStyle/>
          <a:p>
            <a:pPr marL="285750" marR="0" lvl="0" indent="-285750" algn="l" rtl="0">
              <a:lnSpc>
                <a:spcPct val="90000"/>
              </a:lnSpc>
              <a:spcBef>
                <a:spcPts val="0"/>
              </a:spcBef>
              <a:spcAft>
                <a:spcPts val="0"/>
              </a:spcAft>
              <a:buFont typeface="Arial" charset="0"/>
              <a:buChar char="•"/>
            </a:pPr>
            <a:endParaRPr sz="1400" b="1" dirty="0">
              <a:solidFill>
                <a:srgbClr val="000000"/>
              </a:solidFill>
              <a:latin typeface="Courier" charset="0"/>
              <a:ea typeface="Courier" charset="0"/>
              <a:cs typeface="Courier" charset="0"/>
              <a:sym typeface="Courier New"/>
            </a:endParaRPr>
          </a:p>
          <a:p>
            <a:pPr marL="342900" lvl="0" indent="-342900">
              <a:spcBef>
                <a:spcPts val="0"/>
              </a:spcBef>
              <a:buFont typeface="Arial" charset="0"/>
              <a:buChar char="•"/>
            </a:pPr>
            <a:r>
              <a:rPr lang="en-US" sz="2000" b="1" dirty="0">
                <a:latin typeface="Courier" charset="0"/>
                <a:ea typeface="Courier" charset="0"/>
                <a:cs typeface="Courier" charset="0"/>
              </a:rPr>
              <a:t>helm install --name my-release </a:t>
            </a:r>
            <a:r>
              <a:rPr lang="en-US" sz="2000" b="1" dirty="0" smtClean="0">
                <a:latin typeface="Courier" charset="0"/>
                <a:ea typeface="Courier" charset="0"/>
                <a:cs typeface="Courier" charset="0"/>
              </a:rPr>
              <a:t>stable/</a:t>
            </a:r>
            <a:r>
              <a:rPr lang="en-US" sz="2000" b="1" dirty="0" err="1" smtClean="0">
                <a:latin typeface="Courier" charset="0"/>
                <a:ea typeface="Courier" charset="0"/>
                <a:cs typeface="Courier" charset="0"/>
              </a:rPr>
              <a:t>mysql</a:t>
            </a:r>
            <a:r>
              <a:rPr lang="en-US" sz="2000" b="1" dirty="0" smtClean="0">
                <a:latin typeface="Courier" charset="0"/>
                <a:ea typeface="Courier" charset="0"/>
                <a:cs typeface="Courier" charset="0"/>
              </a:rPr>
              <a:t> </a:t>
            </a:r>
          </a:p>
          <a:p>
            <a:pPr marL="342900" indent="-342900">
              <a:buFont typeface="Arial" charset="0"/>
              <a:buChar char="•"/>
            </a:pPr>
            <a:r>
              <a:rPr lang="en-US" sz="2000" b="1" dirty="0">
                <a:latin typeface="Courier" charset="0"/>
                <a:ea typeface="Courier" charset="0"/>
                <a:cs typeface="Courier" charset="0"/>
              </a:rPr>
              <a:t>helm install --name my-release </a:t>
            </a:r>
            <a:r>
              <a:rPr lang="en-US" sz="2000" b="1" dirty="0" smtClean="0">
                <a:latin typeface="Courier" charset="0"/>
                <a:ea typeface="Courier" charset="0"/>
                <a:cs typeface="Courier" charset="0"/>
              </a:rPr>
              <a:t>stable/</a:t>
            </a:r>
            <a:r>
              <a:rPr lang="en-US" sz="2000" b="1" dirty="0" err="1" smtClean="0">
                <a:latin typeface="Courier" charset="0"/>
                <a:ea typeface="Courier" charset="0"/>
                <a:cs typeface="Courier" charset="0"/>
              </a:rPr>
              <a:t>percona</a:t>
            </a:r>
            <a:endParaRPr lang="en-US" sz="2000" b="1" dirty="0" smtClean="0">
              <a:latin typeface="Courier" charset="0"/>
              <a:ea typeface="Courier" charset="0"/>
              <a:cs typeface="Courier" charset="0"/>
            </a:endParaRPr>
          </a:p>
          <a:p>
            <a:pPr marL="342900" indent="-342900">
              <a:buFont typeface="Arial" charset="0"/>
              <a:buChar char="•"/>
            </a:pPr>
            <a:r>
              <a:rPr lang="en-US" sz="2000" b="1" dirty="0">
                <a:latin typeface="Courier" charset="0"/>
                <a:ea typeface="Courier" charset="0"/>
                <a:cs typeface="Courier" charset="0"/>
              </a:rPr>
              <a:t>helm install </a:t>
            </a:r>
            <a:r>
              <a:rPr lang="en-US" sz="2000" b="1" dirty="0" smtClean="0">
                <a:latin typeface="Courier" charset="0"/>
                <a:ea typeface="Courier" charset="0"/>
                <a:cs typeface="Courier" charset="0"/>
              </a:rPr>
              <a:t>stable/</a:t>
            </a:r>
            <a:r>
              <a:rPr lang="en-US" sz="2000" b="1" dirty="0" err="1" smtClean="0">
                <a:latin typeface="Courier" charset="0"/>
                <a:ea typeface="Courier" charset="0"/>
                <a:cs typeface="Courier" charset="0"/>
              </a:rPr>
              <a:t>mariadb</a:t>
            </a:r>
            <a:r>
              <a:rPr lang="en-US" sz="2000" b="1" dirty="0" smtClean="0">
                <a:latin typeface="Courier" charset="0"/>
                <a:ea typeface="Courier" charset="0"/>
                <a:cs typeface="Courier" charset="0"/>
              </a:rPr>
              <a:t> </a:t>
            </a:r>
            <a:endParaRPr lang="en-US" sz="2000" b="1" dirty="0">
              <a:latin typeface="Courier" charset="0"/>
              <a:ea typeface="Courier" charset="0"/>
              <a:cs typeface="Courier" charset="0"/>
            </a:endParaRPr>
          </a:p>
          <a:p>
            <a:r>
              <a:rPr lang="en-US" sz="2000" dirty="0"/>
              <a:t/>
            </a:r>
            <a:br>
              <a:rPr lang="en-US" sz="2000" dirty="0"/>
            </a:br>
            <a:endParaRPr lang="en-US" sz="2000" b="1" dirty="0" smtClean="0">
              <a:latin typeface="Courier New" charset="0"/>
              <a:ea typeface="Courier New" charset="0"/>
              <a:cs typeface="Courier New" charset="0"/>
            </a:endParaRPr>
          </a:p>
          <a:p>
            <a:pPr marL="342900" lvl="0" indent="-342900">
              <a:spcBef>
                <a:spcPts val="0"/>
              </a:spcBef>
              <a:buFont typeface="Arial" charset="0"/>
              <a:buChar char="•"/>
            </a:pPr>
            <a:endParaRPr sz="2000" b="1" dirty="0">
              <a:solidFill>
                <a:srgbClr val="303030"/>
              </a:solidFill>
              <a:highlight>
                <a:srgbClr val="F7F7F7"/>
              </a:highlight>
              <a:latin typeface="Courier New" charset="0"/>
              <a:ea typeface="Courier New" charset="0"/>
              <a:cs typeface="Courier New" charset="0"/>
              <a:sym typeface="Courier New"/>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751" y="1376261"/>
            <a:ext cx="721166" cy="5723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5054" y="2084908"/>
            <a:ext cx="402863" cy="40286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9810" y="2507437"/>
            <a:ext cx="654935" cy="443172"/>
          </a:xfrm>
          <a:prstGeom prst="rect">
            <a:avLst/>
          </a:prstGeom>
        </p:spPr>
      </p:pic>
    </p:spTree>
    <p:extLst>
      <p:ext uri="{BB962C8B-B14F-4D97-AF65-F5344CB8AC3E}">
        <p14:creationId xmlns:p14="http://schemas.microsoft.com/office/powerpoint/2010/main" val="2091302253"/>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Shape 1050"/>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b="1" dirty="0" err="1">
                <a:latin typeface="Courier New" charset="0"/>
                <a:ea typeface="Courier New" charset="0"/>
                <a:cs typeface="Courier New" charset="0"/>
                <a:sym typeface="Calibri"/>
              </a:rPr>
              <a:t>NodeSelector</a:t>
            </a:r>
            <a:endParaRPr lang="en" b="1" dirty="0">
              <a:latin typeface="Courier New" charset="0"/>
              <a:ea typeface="Courier New" charset="0"/>
              <a:cs typeface="Courier New" charset="0"/>
              <a:sym typeface="Calibri"/>
            </a:endParaRPr>
          </a:p>
        </p:txBody>
      </p:sp>
      <p:sp>
        <p:nvSpPr>
          <p:cNvPr id="1051" name="Shape 1051"/>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052" name="Shape 105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15</a:t>
            </a:fld>
            <a:endParaRPr lang="en" sz="638" b="0" i="0" u="none" strike="noStrike" cap="none">
              <a:solidFill>
                <a:schemeClr val="dk1"/>
              </a:solidFill>
              <a:latin typeface="Source Sans Pro"/>
              <a:ea typeface="Source Sans Pro"/>
              <a:cs typeface="Source Sans Pro"/>
              <a:sym typeface="Source Sans Pro"/>
            </a:endParaRPr>
          </a:p>
        </p:txBody>
      </p:sp>
      <p:sp>
        <p:nvSpPr>
          <p:cNvPr id="1053" name="Shape 1053"/>
          <p:cNvSpPr txBox="1">
            <a:spLocks noGrp="1"/>
          </p:cNvSpPr>
          <p:nvPr>
            <p:ph type="body" idx="1"/>
          </p:nvPr>
        </p:nvSpPr>
        <p:spPr>
          <a:xfrm>
            <a:off x="476277" y="1510600"/>
            <a:ext cx="8563500" cy="2971800"/>
          </a:xfrm>
          <a:prstGeom prst="rect">
            <a:avLst/>
          </a:prstGeom>
          <a:noFill/>
          <a:ln>
            <a:noFill/>
          </a:ln>
        </p:spPr>
        <p:txBody>
          <a:bodyPr wrap="square" lIns="0" tIns="0" rIns="0" bIns="0" anchor="t" anchorCtr="0">
            <a:noAutofit/>
          </a:bodyPr>
          <a:lstStyle/>
          <a:p>
            <a:pPr marL="457200" marR="0" lvl="0" indent="-361950" algn="l" rtl="0">
              <a:lnSpc>
                <a:spcPct val="90000"/>
              </a:lnSpc>
              <a:spcBef>
                <a:spcPts val="0"/>
              </a:spcBef>
              <a:spcAft>
                <a:spcPts val="0"/>
              </a:spcAft>
              <a:buSzPts val="2100"/>
              <a:buFont typeface="Calibri"/>
              <a:buChar char="●"/>
            </a:pPr>
            <a:r>
              <a:rPr lang="en" dirty="0">
                <a:latin typeface="Calibri"/>
                <a:ea typeface="Calibri"/>
                <a:cs typeface="Calibri"/>
                <a:sym typeface="Calibri"/>
              </a:rPr>
              <a:t>Can be used to achieve affinity to a specific node</a:t>
            </a:r>
          </a:p>
          <a:p>
            <a:pPr marL="457200" marR="0" lvl="0" indent="-361950" algn="l" rtl="0">
              <a:lnSpc>
                <a:spcPct val="90000"/>
              </a:lnSpc>
              <a:spcBef>
                <a:spcPts val="0"/>
              </a:spcBef>
              <a:spcAft>
                <a:spcPts val="0"/>
              </a:spcAft>
              <a:buSzPts val="2100"/>
              <a:buFont typeface="Calibri"/>
              <a:buChar char="●"/>
            </a:pPr>
            <a:r>
              <a:rPr lang="en" dirty="0">
                <a:latin typeface="Calibri"/>
                <a:ea typeface="Calibri"/>
                <a:cs typeface="Calibri"/>
                <a:sym typeface="Calibri"/>
              </a:rPr>
              <a:t>Label assigned to node</a:t>
            </a:r>
          </a:p>
          <a:p>
            <a:pPr marL="0" marR="0" lvl="0" indent="0" algn="l" rtl="0">
              <a:lnSpc>
                <a:spcPct val="90000"/>
              </a:lnSpc>
              <a:spcBef>
                <a:spcPts val="0"/>
              </a:spcBef>
              <a:spcAft>
                <a:spcPts val="0"/>
              </a:spcAft>
              <a:buNone/>
            </a:pPr>
            <a:endParaRPr sz="1400" dirty="0">
              <a:solidFill>
                <a:srgbClr val="666666"/>
              </a:solidFill>
              <a:latin typeface="Roboto Mono"/>
              <a:ea typeface="Roboto Mono"/>
              <a:cs typeface="Roboto Mono"/>
              <a:sym typeface="Roboto Mono"/>
            </a:endParaRPr>
          </a:p>
          <a:p>
            <a:pPr marL="0" marR="0" lvl="0" indent="0" algn="l" rtl="0">
              <a:lnSpc>
                <a:spcPct val="90000"/>
              </a:lnSpc>
              <a:spcBef>
                <a:spcPts val="0"/>
              </a:spcBef>
              <a:spcAft>
                <a:spcPts val="0"/>
              </a:spcAft>
              <a:buNone/>
            </a:pPr>
            <a:r>
              <a:rPr lang="en" sz="1400" b="1" dirty="0" err="1">
                <a:solidFill>
                  <a:srgbClr val="000000"/>
                </a:solidFill>
                <a:latin typeface="Courier New" charset="0"/>
                <a:ea typeface="Courier New" charset="0"/>
                <a:cs typeface="Courier New" charset="0"/>
                <a:sym typeface="Roboto Mono"/>
              </a:rPr>
              <a:t>kubectl</a:t>
            </a:r>
            <a:r>
              <a:rPr lang="en" sz="1400" b="1" dirty="0">
                <a:solidFill>
                  <a:srgbClr val="000000"/>
                </a:solidFill>
                <a:latin typeface="Courier New" charset="0"/>
                <a:ea typeface="Courier New" charset="0"/>
                <a:cs typeface="Courier New" charset="0"/>
                <a:sym typeface="Roboto Mono"/>
              </a:rPr>
              <a:t> label nodes ip-172.xxx.ec2.internal </a:t>
            </a:r>
            <a:r>
              <a:rPr lang="en" sz="1400" b="1" dirty="0" err="1">
                <a:solidFill>
                  <a:srgbClr val="000000"/>
                </a:solidFill>
                <a:latin typeface="Courier New" charset="0"/>
                <a:ea typeface="Courier New" charset="0"/>
                <a:cs typeface="Courier New" charset="0"/>
                <a:sym typeface="Roboto Mono"/>
              </a:rPr>
              <a:t>boxtype</a:t>
            </a:r>
            <a:r>
              <a:rPr lang="en" sz="1400" b="1" dirty="0">
                <a:solidFill>
                  <a:srgbClr val="000000"/>
                </a:solidFill>
                <a:latin typeface="Courier New" charset="0"/>
                <a:ea typeface="Courier New" charset="0"/>
                <a:cs typeface="Courier New" charset="0"/>
                <a:sym typeface="Roboto Mono"/>
              </a:rPr>
              <a:t>=c3.medium</a:t>
            </a:r>
          </a:p>
          <a:p>
            <a:pPr marL="0" marR="0" lvl="0" indent="0" algn="l" rtl="0">
              <a:lnSpc>
                <a:spcPct val="90000"/>
              </a:lnSpc>
              <a:spcBef>
                <a:spcPts val="0"/>
              </a:spcBef>
              <a:spcAft>
                <a:spcPts val="0"/>
              </a:spcAft>
              <a:buNone/>
            </a:pPr>
            <a:endParaRPr sz="1400" dirty="0">
              <a:solidFill>
                <a:srgbClr val="000000"/>
              </a:solidFill>
              <a:latin typeface="Courier New"/>
              <a:ea typeface="Courier New"/>
              <a:cs typeface="Courier New"/>
              <a:sym typeface="Courier New"/>
            </a:endParaRPr>
          </a:p>
          <a:p>
            <a:pPr marL="0" marR="0" lvl="0" indent="0" algn="l" rtl="0">
              <a:lnSpc>
                <a:spcPct val="90000"/>
              </a:lnSpc>
              <a:spcBef>
                <a:spcPts val="0"/>
              </a:spcBef>
              <a:spcAft>
                <a:spcPts val="0"/>
              </a:spcAft>
              <a:buNone/>
            </a:pPr>
            <a:r>
              <a:rPr lang="en" sz="1400" b="1" dirty="0">
                <a:solidFill>
                  <a:srgbClr val="008080"/>
                </a:solidFill>
                <a:latin typeface="Courier New" charset="0"/>
                <a:ea typeface="Courier New" charset="0"/>
                <a:cs typeface="Courier New" charset="0"/>
                <a:sym typeface="Roboto Mono"/>
              </a:rPr>
              <a:t>spec:</a:t>
            </a:r>
          </a:p>
          <a:p>
            <a:pPr marL="0" marR="0" lvl="0" indent="0" algn="l" rtl="0">
              <a:lnSpc>
                <a:spcPct val="90000"/>
              </a:lnSpc>
              <a:spcBef>
                <a:spcPts val="0"/>
              </a:spcBef>
              <a:spcAft>
                <a:spcPts val="0"/>
              </a:spcAft>
              <a:buNone/>
            </a:pPr>
            <a:r>
              <a:rPr lang="en" sz="1400" b="1" dirty="0">
                <a:solidFill>
                  <a:srgbClr val="008080"/>
                </a:solidFill>
                <a:latin typeface="Courier New" charset="0"/>
                <a:ea typeface="Courier New" charset="0"/>
                <a:cs typeface="Courier New" charset="0"/>
                <a:sym typeface="Roboto Mono"/>
              </a:rPr>
              <a:t>  containers</a:t>
            </a:r>
            <a:r>
              <a:rPr lang="en" sz="1400" b="1" dirty="0">
                <a:solidFill>
                  <a:srgbClr val="000000"/>
                </a:solidFill>
                <a:latin typeface="Courier New" charset="0"/>
                <a:ea typeface="Courier New" charset="0"/>
                <a:cs typeface="Courier New" charset="0"/>
                <a:sym typeface="Roboto Mono"/>
              </a:rPr>
              <a:t>:</a:t>
            </a:r>
          </a:p>
          <a:p>
            <a:pPr marL="0" marR="0" lvl="0" indent="0" algn="l" rtl="0">
              <a:lnSpc>
                <a:spcPct val="90000"/>
              </a:lnSpc>
              <a:spcBef>
                <a:spcPts val="0"/>
              </a:spcBef>
              <a:spcAft>
                <a:spcPts val="0"/>
              </a:spcAft>
              <a:buNone/>
            </a:pPr>
            <a:r>
              <a:rPr lang="en" sz="1400" b="1" dirty="0">
                <a:solidFill>
                  <a:srgbClr val="008080"/>
                </a:solidFill>
                <a:latin typeface="Courier New" charset="0"/>
                <a:ea typeface="Courier New" charset="0"/>
                <a:cs typeface="Courier New" charset="0"/>
                <a:sym typeface="Roboto Mono"/>
              </a:rPr>
              <a:t>    - image</a:t>
            </a:r>
            <a:r>
              <a:rPr lang="en" sz="1400" b="1" dirty="0">
                <a:solidFill>
                  <a:srgbClr val="000000"/>
                </a:solidFill>
                <a:latin typeface="Courier New" charset="0"/>
                <a:ea typeface="Courier New" charset="0"/>
                <a:cs typeface="Courier New" charset="0"/>
                <a:sym typeface="Roboto Mono"/>
              </a:rPr>
              <a:t>: </a:t>
            </a:r>
            <a:r>
              <a:rPr lang="en" sz="1400" b="1" dirty="0">
                <a:solidFill>
                  <a:srgbClr val="DD1144"/>
                </a:solidFill>
                <a:latin typeface="Courier New" charset="0"/>
                <a:ea typeface="Courier New" charset="0"/>
                <a:cs typeface="Courier New" charset="0"/>
                <a:sym typeface="Roboto Mono"/>
              </a:rPr>
              <a:t>mysql:5.6</a:t>
            </a:r>
          </a:p>
          <a:p>
            <a:pPr marL="0" marR="0" lvl="0" indent="0" algn="l" rtl="0">
              <a:lnSpc>
                <a:spcPct val="90000"/>
              </a:lnSpc>
              <a:spcBef>
                <a:spcPts val="0"/>
              </a:spcBef>
              <a:spcAft>
                <a:spcPts val="0"/>
              </a:spcAft>
              <a:buNone/>
            </a:pPr>
            <a:r>
              <a:rPr lang="en" sz="1400" b="1" dirty="0">
                <a:solidFill>
                  <a:srgbClr val="000000"/>
                </a:solidFill>
                <a:latin typeface="Courier New" charset="0"/>
                <a:ea typeface="Courier New" charset="0"/>
                <a:cs typeface="Courier New" charset="0"/>
                <a:sym typeface="Roboto Mono"/>
              </a:rPr>
              <a:t>      </a:t>
            </a:r>
            <a:r>
              <a:rPr lang="en" sz="1400" b="1" dirty="0">
                <a:solidFill>
                  <a:srgbClr val="008080"/>
                </a:solidFill>
                <a:latin typeface="Courier New" charset="0"/>
                <a:ea typeface="Courier New" charset="0"/>
                <a:cs typeface="Courier New" charset="0"/>
                <a:sym typeface="Roboto Mono"/>
              </a:rPr>
              <a:t>name</a:t>
            </a:r>
            <a:r>
              <a:rPr lang="en" sz="1400" b="1" dirty="0">
                <a:solidFill>
                  <a:srgbClr val="000000"/>
                </a:solidFill>
                <a:latin typeface="Courier New" charset="0"/>
                <a:ea typeface="Courier New" charset="0"/>
                <a:cs typeface="Courier New" charset="0"/>
                <a:sym typeface="Roboto Mono"/>
              </a:rPr>
              <a:t>: </a:t>
            </a:r>
            <a:r>
              <a:rPr lang="en" sz="1400" b="1" dirty="0" err="1">
                <a:solidFill>
                  <a:srgbClr val="DD1144"/>
                </a:solidFill>
                <a:latin typeface="Courier New" charset="0"/>
                <a:ea typeface="Courier New" charset="0"/>
                <a:cs typeface="Courier New" charset="0"/>
                <a:sym typeface="Roboto Mono"/>
              </a:rPr>
              <a:t>mysql</a:t>
            </a:r>
            <a:endParaRPr lang="en" sz="1400" b="1" dirty="0">
              <a:solidFill>
                <a:srgbClr val="DD1144"/>
              </a:solidFill>
              <a:latin typeface="Courier New" charset="0"/>
              <a:ea typeface="Courier New" charset="0"/>
              <a:cs typeface="Courier New" charset="0"/>
              <a:sym typeface="Roboto Mono"/>
            </a:endParaRPr>
          </a:p>
          <a:p>
            <a:pPr marL="0" marR="0" lvl="0" indent="0" algn="l" rtl="0">
              <a:lnSpc>
                <a:spcPct val="90000"/>
              </a:lnSpc>
              <a:spcBef>
                <a:spcPts val="0"/>
              </a:spcBef>
              <a:spcAft>
                <a:spcPts val="0"/>
              </a:spcAft>
              <a:buNone/>
            </a:pPr>
            <a:r>
              <a:rPr lang="en" sz="1400" b="1" dirty="0">
                <a:solidFill>
                  <a:srgbClr val="000000"/>
                </a:solidFill>
                <a:latin typeface="Courier New" charset="0"/>
                <a:ea typeface="Courier New" charset="0"/>
                <a:cs typeface="Courier New" charset="0"/>
                <a:sym typeface="Roboto Mono"/>
              </a:rPr>
              <a:t>      ...&lt;snip&gt;...</a:t>
            </a:r>
          </a:p>
          <a:p>
            <a:pPr marL="0" marR="0" lvl="0" indent="0" algn="l" rtl="0">
              <a:lnSpc>
                <a:spcPct val="90000"/>
              </a:lnSpc>
              <a:spcBef>
                <a:spcPts val="0"/>
              </a:spcBef>
              <a:spcAft>
                <a:spcPts val="0"/>
              </a:spcAft>
              <a:buNone/>
            </a:pPr>
            <a:r>
              <a:rPr lang="en" sz="1400" b="1" dirty="0">
                <a:solidFill>
                  <a:srgbClr val="000000"/>
                </a:solidFill>
                <a:latin typeface="Courier New" charset="0"/>
                <a:ea typeface="Courier New" charset="0"/>
                <a:cs typeface="Courier New" charset="0"/>
                <a:sym typeface="Roboto Mono"/>
              </a:rPr>
              <a:t>   </a:t>
            </a:r>
            <a:r>
              <a:rPr lang="en" sz="1400" b="1" dirty="0" err="1">
                <a:solidFill>
                  <a:srgbClr val="008080"/>
                </a:solidFill>
                <a:latin typeface="Courier New" charset="0"/>
                <a:ea typeface="Courier New" charset="0"/>
                <a:cs typeface="Courier New" charset="0"/>
                <a:sym typeface="Roboto Mono"/>
              </a:rPr>
              <a:t>nodeSelector</a:t>
            </a:r>
            <a:r>
              <a:rPr lang="en" sz="1400" b="1" dirty="0">
                <a:solidFill>
                  <a:srgbClr val="000000"/>
                </a:solidFill>
                <a:latin typeface="Courier New" charset="0"/>
                <a:ea typeface="Courier New" charset="0"/>
                <a:cs typeface="Courier New" charset="0"/>
                <a:sym typeface="Roboto Mono"/>
              </a:rPr>
              <a:t>:</a:t>
            </a:r>
          </a:p>
          <a:p>
            <a:pPr marL="0" marR="0" lvl="0" indent="0" algn="l" rtl="0">
              <a:lnSpc>
                <a:spcPct val="90000"/>
              </a:lnSpc>
              <a:spcBef>
                <a:spcPts val="0"/>
              </a:spcBef>
              <a:spcAft>
                <a:spcPts val="0"/>
              </a:spcAft>
              <a:buNone/>
            </a:pPr>
            <a:r>
              <a:rPr lang="en" sz="1400" b="1" dirty="0">
                <a:solidFill>
                  <a:srgbClr val="008080"/>
                </a:solidFill>
                <a:latin typeface="Courier New" charset="0"/>
                <a:ea typeface="Courier New" charset="0"/>
                <a:cs typeface="Courier New" charset="0"/>
                <a:sym typeface="Roboto Mono"/>
              </a:rPr>
              <a:t>     </a:t>
            </a:r>
            <a:r>
              <a:rPr lang="en" sz="1400" b="1" dirty="0" err="1">
                <a:solidFill>
                  <a:srgbClr val="008080"/>
                </a:solidFill>
                <a:latin typeface="Courier New" charset="0"/>
                <a:ea typeface="Courier New" charset="0"/>
                <a:cs typeface="Courier New" charset="0"/>
                <a:sym typeface="Roboto Mono"/>
              </a:rPr>
              <a:t>boxtype</a:t>
            </a:r>
            <a:r>
              <a:rPr lang="en" sz="1400" b="1" dirty="0">
                <a:solidFill>
                  <a:srgbClr val="000000"/>
                </a:solidFill>
                <a:latin typeface="Courier New" charset="0"/>
                <a:ea typeface="Courier New" charset="0"/>
                <a:cs typeface="Courier New" charset="0"/>
                <a:sym typeface="Roboto Mono"/>
              </a:rPr>
              <a:t>: </a:t>
            </a:r>
            <a:r>
              <a:rPr lang="en" sz="1400" b="1" dirty="0">
                <a:solidFill>
                  <a:srgbClr val="DD1144"/>
                </a:solidFill>
                <a:latin typeface="Courier New" charset="0"/>
                <a:ea typeface="Courier New" charset="0"/>
                <a:cs typeface="Courier New" charset="0"/>
                <a:sym typeface="Roboto Mono"/>
              </a:rPr>
              <a:t>c3.medium</a:t>
            </a:r>
          </a:p>
          <a:p>
            <a:pPr marL="0" marR="0" lvl="0" indent="0" algn="l" rtl="0">
              <a:lnSpc>
                <a:spcPct val="90000"/>
              </a:lnSpc>
              <a:spcBef>
                <a:spcPts val="0"/>
              </a:spcBef>
              <a:spcAft>
                <a:spcPts val="0"/>
              </a:spcAft>
              <a:buNone/>
            </a:pPr>
            <a:endParaRPr sz="1400" dirty="0">
              <a:solidFill>
                <a:srgbClr val="000000"/>
              </a:solidFill>
              <a:latin typeface="Courier New"/>
              <a:ea typeface="Courier New"/>
              <a:cs typeface="Courier New"/>
              <a:sym typeface="Courier New"/>
            </a:endParaRPr>
          </a:p>
          <a:p>
            <a:pPr marL="0" marR="0" lvl="0" indent="0" algn="l" rtl="0">
              <a:lnSpc>
                <a:spcPct val="90000"/>
              </a:lnSpc>
              <a:spcBef>
                <a:spcPts val="0"/>
              </a:spcBef>
              <a:spcAft>
                <a:spcPts val="0"/>
              </a:spcAft>
              <a:buNone/>
            </a:pPr>
            <a:endParaRPr sz="1000" dirty="0">
              <a:solidFill>
                <a:srgbClr val="303030"/>
              </a:solidFill>
              <a:highlight>
                <a:srgbClr val="F7F7F7"/>
              </a:highlight>
              <a:latin typeface="Courier New"/>
              <a:ea typeface="Courier New"/>
              <a:cs typeface="Courier New"/>
              <a:sym typeface="Courier New"/>
            </a:endParaRPr>
          </a:p>
        </p:txBody>
      </p:sp>
    </p:spTree>
    <p:extLst>
      <p:ext uri="{BB962C8B-B14F-4D97-AF65-F5344CB8AC3E}">
        <p14:creationId xmlns:p14="http://schemas.microsoft.com/office/powerpoint/2010/main" val="613919470"/>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Shape 1058"/>
          <p:cNvSpPr txBox="1">
            <a:spLocks noGrp="1"/>
          </p:cNvSpPr>
          <p:nvPr>
            <p:ph type="title"/>
          </p:nvPr>
        </p:nvSpPr>
        <p:spPr>
          <a:xfrm>
            <a:off x="399012" y="316675"/>
            <a:ext cx="8346000" cy="6666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Node and Pod Affinity/</a:t>
            </a:r>
            <a:r>
              <a:rPr lang="en" dirty="0" err="1">
                <a:latin typeface="Calibri" charset="0"/>
                <a:ea typeface="Calibri" charset="0"/>
                <a:cs typeface="Calibri" charset="0"/>
              </a:rPr>
              <a:t>AntiAffinity</a:t>
            </a:r>
            <a:endParaRPr lang="en" dirty="0">
              <a:latin typeface="Calibri" charset="0"/>
              <a:ea typeface="Calibri" charset="0"/>
              <a:cs typeface="Calibri" charset="0"/>
            </a:endParaRPr>
          </a:p>
        </p:txBody>
      </p:sp>
      <p:sp>
        <p:nvSpPr>
          <p:cNvPr id="1059" name="Shape 1059"/>
          <p:cNvSpPr txBox="1">
            <a:spLocks noGrp="1"/>
          </p:cNvSpPr>
          <p:nvPr>
            <p:ph type="body" idx="1"/>
          </p:nvPr>
        </p:nvSpPr>
        <p:spPr>
          <a:xfrm>
            <a:off x="553277" y="1224550"/>
            <a:ext cx="8498400" cy="3645600"/>
          </a:xfrm>
          <a:prstGeom prst="rect">
            <a:avLst/>
          </a:prstGeom>
        </p:spPr>
        <p:txBody>
          <a:bodyPr wrap="square" lIns="91425" tIns="91425" rIns="91425" bIns="91425" anchor="t" anchorCtr="0">
            <a:noAutofit/>
          </a:bodyPr>
          <a:lstStyle/>
          <a:p>
            <a:pPr marL="457200" lvl="0" indent="-342900" rtl="0">
              <a:spcBef>
                <a:spcPts val="0"/>
              </a:spcBef>
              <a:spcAft>
                <a:spcPts val="0"/>
              </a:spcAft>
              <a:buClr>
                <a:srgbClr val="666666"/>
              </a:buClr>
              <a:buSzPts val="1800"/>
              <a:buFont typeface="Calibri"/>
              <a:buChar char="●"/>
            </a:pPr>
            <a:r>
              <a:rPr lang="en" dirty="0">
                <a:latin typeface="Calibri" charset="0"/>
                <a:ea typeface="Calibri" charset="0"/>
                <a:cs typeface="Calibri" charset="0"/>
              </a:rPr>
              <a:t>Based on labels</a:t>
            </a:r>
          </a:p>
          <a:p>
            <a:pPr marL="457200" lvl="0" indent="-342900" rtl="0">
              <a:spcBef>
                <a:spcPts val="0"/>
              </a:spcBef>
              <a:spcAft>
                <a:spcPts val="0"/>
              </a:spcAft>
              <a:buClr>
                <a:srgbClr val="666666"/>
              </a:buClr>
              <a:buSzPts val="1800"/>
              <a:buFont typeface="Calibri"/>
              <a:buChar char="●"/>
            </a:pPr>
            <a:r>
              <a:rPr lang="en" dirty="0" err="1">
                <a:latin typeface="Calibri" charset="0"/>
                <a:ea typeface="Calibri" charset="0"/>
                <a:cs typeface="Calibri" charset="0"/>
              </a:rPr>
              <a:t>nodeAffinity</a:t>
            </a:r>
            <a:r>
              <a:rPr lang="en" dirty="0">
                <a:latin typeface="Calibri" charset="0"/>
                <a:ea typeface="Calibri" charset="0"/>
                <a:cs typeface="Calibri" charset="0"/>
              </a:rPr>
              <a:t>/</a:t>
            </a:r>
            <a:r>
              <a:rPr lang="en" dirty="0" err="1">
                <a:latin typeface="Calibri" charset="0"/>
                <a:ea typeface="Calibri" charset="0"/>
                <a:cs typeface="Calibri" charset="0"/>
              </a:rPr>
              <a:t>nodeAntiAffinity</a:t>
            </a:r>
            <a:r>
              <a:rPr lang="en" dirty="0">
                <a:latin typeface="Calibri" charset="0"/>
                <a:ea typeface="Calibri" charset="0"/>
                <a:cs typeface="Calibri" charset="0"/>
              </a:rPr>
              <a:t> uses labels on node</a:t>
            </a:r>
          </a:p>
          <a:p>
            <a:pPr marL="457200" lvl="0" indent="-342900" rtl="0">
              <a:spcBef>
                <a:spcPts val="0"/>
              </a:spcBef>
              <a:buClr>
                <a:srgbClr val="666666"/>
              </a:buClr>
              <a:buSzPts val="1800"/>
              <a:buFont typeface="Calibri"/>
              <a:buChar char="●"/>
            </a:pPr>
            <a:r>
              <a:rPr lang="en" dirty="0" err="1">
                <a:latin typeface="Calibri" charset="0"/>
                <a:ea typeface="Calibri" charset="0"/>
                <a:cs typeface="Calibri" charset="0"/>
              </a:rPr>
              <a:t>podAffinity</a:t>
            </a:r>
            <a:r>
              <a:rPr lang="en" dirty="0">
                <a:latin typeface="Calibri" charset="0"/>
                <a:ea typeface="Calibri" charset="0"/>
                <a:cs typeface="Calibri" charset="0"/>
              </a:rPr>
              <a:t>/</a:t>
            </a:r>
            <a:r>
              <a:rPr lang="en" dirty="0" err="1">
                <a:latin typeface="Calibri" charset="0"/>
                <a:ea typeface="Calibri" charset="0"/>
                <a:cs typeface="Calibri" charset="0"/>
              </a:rPr>
              <a:t>podAntiAffinity</a:t>
            </a:r>
            <a:r>
              <a:rPr lang="en" dirty="0">
                <a:latin typeface="Calibri" charset="0"/>
                <a:ea typeface="Calibri" charset="0"/>
                <a:cs typeface="Calibri" charset="0"/>
              </a:rPr>
              <a:t> labels of pods already running on node</a:t>
            </a:r>
          </a:p>
          <a:p>
            <a:pPr marL="0" marR="139700" lvl="0" indent="0" rtl="0">
              <a:lnSpc>
                <a:spcPct val="115000"/>
              </a:lnSpc>
              <a:spcBef>
                <a:spcPts val="0"/>
              </a:spcBef>
              <a:buNone/>
            </a:pPr>
            <a:r>
              <a:rPr lang="en" sz="1050" b="1" dirty="0">
                <a:solidFill>
                  <a:srgbClr val="008080"/>
                </a:solidFill>
                <a:highlight>
                  <a:srgbClr val="F7F7F7"/>
                </a:highlight>
                <a:latin typeface="Courier New" charset="0"/>
                <a:ea typeface="Courier New" charset="0"/>
                <a:cs typeface="Courier New" charset="0"/>
                <a:sym typeface="Roboto Mono"/>
              </a:rPr>
              <a:t>metadata</a:t>
            </a:r>
            <a:r>
              <a:rPr lang="en" sz="1050" b="1" dirty="0">
                <a:solidFill>
                  <a:srgbClr val="303030"/>
                </a:solidFill>
                <a:highlight>
                  <a:srgbClr val="F7F7F7"/>
                </a:highlight>
                <a:latin typeface="Courier New" charset="0"/>
                <a:ea typeface="Courier New" charset="0"/>
                <a:cs typeface="Courier New" charset="0"/>
                <a:sym typeface="Roboto Mono"/>
              </a:rPr>
              <a:t>:</a:t>
            </a:r>
            <a:br>
              <a:rPr lang="en" sz="1050" b="1" dirty="0">
                <a:solidFill>
                  <a:srgbClr val="303030"/>
                </a:solidFill>
                <a:highlight>
                  <a:srgbClr val="F7F7F7"/>
                </a:highlight>
                <a:latin typeface="Courier New" charset="0"/>
                <a:ea typeface="Courier New" charset="0"/>
                <a:cs typeface="Courier New" charset="0"/>
                <a:sym typeface="Roboto Mono"/>
              </a:rPr>
            </a:br>
            <a:r>
              <a:rPr lang="en" sz="1050" b="1" dirty="0">
                <a:solidFill>
                  <a:srgbClr val="303030"/>
                </a:solidFill>
                <a:highlight>
                  <a:srgbClr val="F7F7F7"/>
                </a:highlight>
                <a:latin typeface="Courier New" charset="0"/>
                <a:ea typeface="Courier New" charset="0"/>
                <a:cs typeface="Courier New" charset="0"/>
                <a:sym typeface="Roboto Mono"/>
              </a:rPr>
              <a:t>  </a:t>
            </a:r>
            <a:r>
              <a:rPr lang="en" sz="1050" b="1" dirty="0">
                <a:solidFill>
                  <a:srgbClr val="008080"/>
                </a:solidFill>
                <a:highlight>
                  <a:srgbClr val="F7F7F7"/>
                </a:highlight>
                <a:latin typeface="Courier New" charset="0"/>
                <a:ea typeface="Courier New" charset="0"/>
                <a:cs typeface="Courier New" charset="0"/>
                <a:sym typeface="Roboto Mono"/>
              </a:rPr>
              <a:t>name</a:t>
            </a:r>
            <a:r>
              <a:rPr lang="en" sz="1050" b="1" dirty="0">
                <a:solidFill>
                  <a:srgbClr val="303030"/>
                </a:solidFill>
                <a:highlight>
                  <a:srgbClr val="F7F7F7"/>
                </a:highlight>
                <a:latin typeface="Courier New" charset="0"/>
                <a:ea typeface="Courier New" charset="0"/>
                <a:cs typeface="Courier New" charset="0"/>
                <a:sym typeface="Roboto Mono"/>
              </a:rPr>
              <a:t>: </a:t>
            </a:r>
            <a:r>
              <a:rPr lang="en" sz="1050" b="1" dirty="0">
                <a:solidFill>
                  <a:srgbClr val="DD1144"/>
                </a:solidFill>
                <a:highlight>
                  <a:srgbClr val="F7F7F7"/>
                </a:highlight>
                <a:latin typeface="Courier New" charset="0"/>
                <a:ea typeface="Courier New" charset="0"/>
                <a:cs typeface="Courier New" charset="0"/>
                <a:sym typeface="Roboto Mono"/>
              </a:rPr>
              <a:t>with-node-affinity (or with-pod-affinity)</a:t>
            </a:r>
          </a:p>
          <a:p>
            <a:pPr marL="0" marR="139700" lvl="0" indent="0" rtl="0">
              <a:lnSpc>
                <a:spcPct val="115000"/>
              </a:lnSpc>
              <a:spcBef>
                <a:spcPts val="0"/>
              </a:spcBef>
              <a:buNone/>
            </a:pPr>
            <a:r>
              <a:rPr lang="en" sz="1050" b="1" dirty="0">
                <a:solidFill>
                  <a:srgbClr val="008080"/>
                </a:solidFill>
                <a:highlight>
                  <a:srgbClr val="F7F7F7"/>
                </a:highlight>
                <a:latin typeface="Courier New" charset="0"/>
                <a:ea typeface="Courier New" charset="0"/>
                <a:cs typeface="Courier New" charset="0"/>
                <a:sym typeface="Roboto Mono"/>
              </a:rPr>
              <a:t>spec</a:t>
            </a:r>
            <a:r>
              <a:rPr lang="en" sz="1050" b="1" dirty="0">
                <a:solidFill>
                  <a:srgbClr val="303030"/>
                </a:solidFill>
                <a:highlight>
                  <a:srgbClr val="F7F7F7"/>
                </a:highlight>
                <a:latin typeface="Courier New" charset="0"/>
                <a:ea typeface="Courier New" charset="0"/>
                <a:cs typeface="Courier New" charset="0"/>
                <a:sym typeface="Roboto Mono"/>
              </a:rPr>
              <a:t>:</a:t>
            </a:r>
            <a:br>
              <a:rPr lang="en" sz="1050" b="1" dirty="0">
                <a:solidFill>
                  <a:srgbClr val="303030"/>
                </a:solidFill>
                <a:highlight>
                  <a:srgbClr val="F7F7F7"/>
                </a:highlight>
                <a:latin typeface="Courier New" charset="0"/>
                <a:ea typeface="Courier New" charset="0"/>
                <a:cs typeface="Courier New" charset="0"/>
                <a:sym typeface="Roboto Mono"/>
              </a:rPr>
            </a:br>
            <a:r>
              <a:rPr lang="en" sz="1050" b="1" dirty="0">
                <a:solidFill>
                  <a:srgbClr val="303030"/>
                </a:solidFill>
                <a:highlight>
                  <a:srgbClr val="F7F7F7"/>
                </a:highlight>
                <a:latin typeface="Courier New" charset="0"/>
                <a:ea typeface="Courier New" charset="0"/>
                <a:cs typeface="Courier New" charset="0"/>
                <a:sym typeface="Roboto Mono"/>
              </a:rPr>
              <a:t>  </a:t>
            </a:r>
            <a:r>
              <a:rPr lang="en" sz="1050" b="1" dirty="0">
                <a:solidFill>
                  <a:srgbClr val="008080"/>
                </a:solidFill>
                <a:highlight>
                  <a:srgbClr val="F7F7F7"/>
                </a:highlight>
                <a:latin typeface="Courier New" charset="0"/>
                <a:ea typeface="Courier New" charset="0"/>
                <a:cs typeface="Courier New" charset="0"/>
                <a:sym typeface="Roboto Mono"/>
              </a:rPr>
              <a:t>affinity</a:t>
            </a:r>
            <a:r>
              <a:rPr lang="en" sz="1050" b="1" dirty="0">
                <a:solidFill>
                  <a:srgbClr val="303030"/>
                </a:solidFill>
                <a:highlight>
                  <a:srgbClr val="F7F7F7"/>
                </a:highlight>
                <a:latin typeface="Courier New" charset="0"/>
                <a:ea typeface="Courier New" charset="0"/>
                <a:cs typeface="Courier New" charset="0"/>
                <a:sym typeface="Roboto Mono"/>
              </a:rPr>
              <a:t>:</a:t>
            </a:r>
            <a:br>
              <a:rPr lang="en" sz="1050" b="1" dirty="0">
                <a:solidFill>
                  <a:srgbClr val="303030"/>
                </a:solidFill>
                <a:highlight>
                  <a:srgbClr val="F7F7F7"/>
                </a:highlight>
                <a:latin typeface="Courier New" charset="0"/>
                <a:ea typeface="Courier New" charset="0"/>
                <a:cs typeface="Courier New" charset="0"/>
                <a:sym typeface="Roboto Mono"/>
              </a:rPr>
            </a:br>
            <a:r>
              <a:rPr lang="en" sz="1050" b="1" dirty="0">
                <a:solidFill>
                  <a:srgbClr val="303030"/>
                </a:solidFill>
                <a:highlight>
                  <a:srgbClr val="F7F7F7"/>
                </a:highlight>
                <a:latin typeface="Courier New" charset="0"/>
                <a:ea typeface="Courier New" charset="0"/>
                <a:cs typeface="Courier New" charset="0"/>
                <a:sym typeface="Roboto Mono"/>
              </a:rPr>
              <a:t>    </a:t>
            </a:r>
            <a:r>
              <a:rPr lang="en" sz="1050" b="1" dirty="0" err="1">
                <a:solidFill>
                  <a:srgbClr val="008080"/>
                </a:solidFill>
                <a:highlight>
                  <a:srgbClr val="F7F7F7"/>
                </a:highlight>
                <a:latin typeface="Courier New" charset="0"/>
                <a:ea typeface="Courier New" charset="0"/>
                <a:cs typeface="Courier New" charset="0"/>
                <a:sym typeface="Roboto Mono"/>
              </a:rPr>
              <a:t>nodeAffinity</a:t>
            </a:r>
            <a:r>
              <a:rPr lang="en" sz="1050" b="1" dirty="0">
                <a:solidFill>
                  <a:srgbClr val="303030"/>
                </a:solidFill>
                <a:highlight>
                  <a:srgbClr val="F7F7F7"/>
                </a:highlight>
                <a:latin typeface="Courier New" charset="0"/>
                <a:ea typeface="Courier New" charset="0"/>
                <a:cs typeface="Courier New" charset="0"/>
                <a:sym typeface="Roboto Mono"/>
              </a:rPr>
              <a:t>:</a:t>
            </a:r>
          </a:p>
          <a:p>
            <a:pPr marL="457200" lvl="0" indent="-342900" rtl="0">
              <a:spcBef>
                <a:spcPts val="0"/>
              </a:spcBef>
              <a:spcAft>
                <a:spcPts val="0"/>
              </a:spcAft>
              <a:buClr>
                <a:srgbClr val="666666"/>
              </a:buClr>
              <a:buSzPts val="1800"/>
              <a:buFont typeface="Calibri"/>
              <a:buChar char="●"/>
            </a:pPr>
            <a:r>
              <a:rPr lang="en" sz="1800" dirty="0">
                <a:solidFill>
                  <a:srgbClr val="666666"/>
                </a:solidFill>
                <a:highlight>
                  <a:srgbClr val="F7F7F7"/>
                </a:highlight>
                <a:latin typeface="Calibri"/>
                <a:ea typeface="Calibri"/>
                <a:cs typeface="Calibri"/>
                <a:sym typeface="Calibri"/>
              </a:rPr>
              <a:t>Hard - “must” </a:t>
            </a:r>
            <a:r>
              <a:rPr lang="en" sz="1400" b="1" dirty="0" err="1">
                <a:solidFill>
                  <a:srgbClr val="303030"/>
                </a:solidFill>
                <a:highlight>
                  <a:srgbClr val="F7F7F7"/>
                </a:highlight>
                <a:latin typeface="Courier New" charset="0"/>
                <a:ea typeface="Courier New" charset="0"/>
                <a:cs typeface="Courier New" charset="0"/>
                <a:sym typeface="Roboto Mono"/>
              </a:rPr>
              <a:t>requiredDuringSchedulingIgnoredDuringExecution</a:t>
            </a:r>
            <a:endParaRPr lang="en" sz="1400" b="1" dirty="0">
              <a:solidFill>
                <a:srgbClr val="303030"/>
              </a:solidFill>
              <a:highlight>
                <a:srgbClr val="F7F7F7"/>
              </a:highlight>
              <a:latin typeface="Courier New" charset="0"/>
              <a:ea typeface="Courier New" charset="0"/>
              <a:cs typeface="Courier New" charset="0"/>
              <a:sym typeface="Roboto Mono"/>
            </a:endParaRPr>
          </a:p>
          <a:p>
            <a:pPr marL="457200" lvl="0" indent="-342900" rtl="0">
              <a:spcBef>
                <a:spcPts val="0"/>
              </a:spcBef>
              <a:buClr>
                <a:srgbClr val="666666"/>
              </a:buClr>
              <a:buSzPts val="1800"/>
              <a:buFont typeface="Calibri"/>
              <a:buChar char="●"/>
            </a:pPr>
            <a:r>
              <a:rPr lang="en" sz="1800" dirty="0">
                <a:solidFill>
                  <a:srgbClr val="666666"/>
                </a:solidFill>
                <a:highlight>
                  <a:srgbClr val="F7F7F7"/>
                </a:highlight>
                <a:latin typeface="Calibri"/>
                <a:ea typeface="Calibri"/>
                <a:cs typeface="Calibri"/>
                <a:sym typeface="Calibri"/>
              </a:rPr>
              <a:t>Soft - “preferred” </a:t>
            </a:r>
            <a:r>
              <a:rPr lang="en" sz="1400" b="1" dirty="0" err="1">
                <a:solidFill>
                  <a:srgbClr val="303030"/>
                </a:solidFill>
                <a:highlight>
                  <a:srgbClr val="F7F7F7"/>
                </a:highlight>
                <a:latin typeface="Courier New" charset="0"/>
                <a:ea typeface="Courier New" charset="0"/>
                <a:cs typeface="Courier New" charset="0"/>
                <a:sym typeface="Roboto Mono"/>
              </a:rPr>
              <a:t>preferredDuringSchedulingIgnoredDuringExecution</a:t>
            </a:r>
            <a:endParaRPr lang="en" sz="1400" b="1" dirty="0">
              <a:solidFill>
                <a:srgbClr val="303030"/>
              </a:solidFill>
              <a:highlight>
                <a:srgbClr val="F7F7F7"/>
              </a:highlight>
              <a:latin typeface="Courier New" charset="0"/>
              <a:ea typeface="Courier New" charset="0"/>
              <a:cs typeface="Courier New" charset="0"/>
              <a:sym typeface="Roboto Mono"/>
            </a:endParaRPr>
          </a:p>
          <a:p>
            <a:pPr marL="0" lvl="0" indent="0" rtl="0">
              <a:spcBef>
                <a:spcPts val="0"/>
              </a:spcBef>
              <a:buNone/>
            </a:pPr>
            <a:endParaRPr sz="1050" dirty="0">
              <a:solidFill>
                <a:srgbClr val="303030"/>
              </a:solidFill>
              <a:highlight>
                <a:srgbClr val="F7F7F7"/>
              </a:highlight>
              <a:latin typeface="Roboto Mono"/>
              <a:ea typeface="Roboto Mono"/>
              <a:cs typeface="Roboto Mono"/>
              <a:sym typeface="Roboto Mono"/>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16</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0304041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StatefulSets</a:t>
            </a:r>
          </a:p>
        </p:txBody>
      </p:sp>
      <p:sp>
        <p:nvSpPr>
          <p:cNvPr id="423" name="Shape 423"/>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424" name="Shape 424"/>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17</a:t>
            </a:fld>
            <a:endParaRPr lang="en" sz="638" b="0" i="0" u="none" strike="noStrike" cap="none">
              <a:solidFill>
                <a:schemeClr val="dk1"/>
              </a:solidFill>
              <a:latin typeface="Source Sans Pro"/>
              <a:ea typeface="Source Sans Pro"/>
              <a:cs typeface="Source Sans Pro"/>
              <a:sym typeface="Source Sans Pro"/>
            </a:endParaRPr>
          </a:p>
        </p:txBody>
      </p:sp>
      <p:sp>
        <p:nvSpPr>
          <p:cNvPr id="425" name="Shape 425"/>
          <p:cNvSpPr txBox="1">
            <a:spLocks noGrp="1"/>
          </p:cNvSpPr>
          <p:nvPr>
            <p:ph type="body" idx="1"/>
          </p:nvPr>
        </p:nvSpPr>
        <p:spPr>
          <a:xfrm>
            <a:off x="476275" y="1092850"/>
            <a:ext cx="8492100" cy="3548100"/>
          </a:xfrm>
          <a:prstGeom prst="rect">
            <a:avLst/>
          </a:prstGeom>
          <a:noFill/>
          <a:ln>
            <a:noFill/>
          </a:ln>
        </p:spPr>
        <p:txBody>
          <a:bodyPr wrap="square" lIns="0" tIns="0" rIns="0" bIns="0" anchor="t" anchorCtr="0">
            <a:noAutofit/>
          </a:bodyPr>
          <a:lstStyle/>
          <a:p>
            <a:pPr marL="457200" marR="0" lvl="0"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Provide guarantees about ordering and uniqueness of </a:t>
            </a:r>
            <a:r>
              <a:rPr lang="en" sz="1600" dirty="0" smtClean="0">
                <a:latin typeface="Calibri"/>
                <a:ea typeface="Calibri"/>
                <a:cs typeface="Calibri"/>
                <a:sym typeface="Calibri"/>
              </a:rPr>
              <a:t>pods</a:t>
            </a:r>
            <a:r>
              <a:rPr lang="en-US" sz="1600" dirty="0" smtClean="0">
                <a:latin typeface="Calibri"/>
                <a:ea typeface="Calibri"/>
                <a:cs typeface="Calibri"/>
                <a:sym typeface="Calibri"/>
              </a:rPr>
              <a:t> and pod resources</a:t>
            </a:r>
            <a:endParaRPr lang="en" sz="1600" dirty="0">
              <a:latin typeface="Calibri"/>
              <a:ea typeface="Calibri"/>
              <a:cs typeface="Calibri"/>
              <a:sym typeface="Calibri"/>
            </a:endParaRP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Maintains persistent, sticky identity for each of their pods, across rescheduling</a:t>
            </a: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Ensures </a:t>
            </a:r>
            <a:r>
              <a:rPr lang="en" sz="1600" dirty="0" err="1">
                <a:latin typeface="Calibri"/>
                <a:ea typeface="Calibri"/>
                <a:cs typeface="Calibri"/>
                <a:sym typeface="Calibri"/>
              </a:rPr>
              <a:t>ordinality</a:t>
            </a:r>
            <a:r>
              <a:rPr lang="en" sz="1600" dirty="0">
                <a:latin typeface="Calibri"/>
                <a:ea typeface="Calibri"/>
                <a:cs typeface="Calibri"/>
                <a:sym typeface="Calibri"/>
              </a:rPr>
              <a:t> - Deterministic initialization order.</a:t>
            </a: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A</a:t>
            </a:r>
            <a:r>
              <a:rPr lang="en" sz="1600" dirty="0">
                <a:solidFill>
                  <a:srgbClr val="666666"/>
                </a:solidFill>
                <a:highlight>
                  <a:srgbClr val="FFFFFF"/>
                </a:highlight>
                <a:latin typeface="Calibri"/>
                <a:ea typeface="Calibri"/>
                <a:cs typeface="Calibri"/>
                <a:sym typeface="Calibri"/>
              </a:rPr>
              <a:t>t most one pod per index</a:t>
            </a: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Pods are not interchangeable and won’t attempt to run a pod with the same name</a:t>
            </a:r>
          </a:p>
          <a:p>
            <a:pPr marL="457200" marR="0" lvl="0"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Stable network identity</a:t>
            </a:r>
          </a:p>
          <a:p>
            <a:pPr marL="914400" lvl="1" indent="-330200">
              <a:spcBef>
                <a:spcPts val="0"/>
              </a:spcBef>
              <a:buSzPts val="1600"/>
              <a:buFont typeface="Calibri"/>
              <a:buChar char="○"/>
            </a:pPr>
            <a:r>
              <a:rPr lang="en-US" sz="1600" dirty="0" smtClean="0">
                <a:latin typeface="Calibri"/>
                <a:ea typeface="Calibri"/>
                <a:cs typeface="Calibri"/>
                <a:sym typeface="Calibri"/>
              </a:rPr>
              <a:t>Consistent </a:t>
            </a:r>
            <a:r>
              <a:rPr lang="en-US" sz="1600" dirty="0">
                <a:latin typeface="Calibri"/>
                <a:ea typeface="Calibri"/>
                <a:cs typeface="Calibri"/>
                <a:sym typeface="Calibri"/>
              </a:rPr>
              <a:t>p</a:t>
            </a:r>
            <a:r>
              <a:rPr lang="en" sz="1600" dirty="0" smtClean="0">
                <a:latin typeface="Calibri"/>
                <a:ea typeface="Calibri"/>
                <a:cs typeface="Calibri"/>
                <a:sym typeface="Calibri"/>
              </a:rPr>
              <a:t>od </a:t>
            </a:r>
            <a:r>
              <a:rPr lang="en" sz="1600" dirty="0">
                <a:latin typeface="Calibri"/>
                <a:ea typeface="Calibri"/>
                <a:cs typeface="Calibri"/>
                <a:sym typeface="Calibri"/>
              </a:rPr>
              <a:t>name set as subdomain within domain of headless </a:t>
            </a:r>
            <a:r>
              <a:rPr lang="en" sz="1600" dirty="0" smtClean="0">
                <a:latin typeface="Calibri"/>
                <a:ea typeface="Calibri"/>
                <a:cs typeface="Calibri"/>
                <a:sym typeface="Calibri"/>
              </a:rPr>
              <a:t>service</a:t>
            </a:r>
            <a:r>
              <a:rPr lang="en-US" sz="1600" dirty="0" smtClean="0">
                <a:latin typeface="Calibri"/>
                <a:ea typeface="Calibri"/>
                <a:cs typeface="Calibri"/>
                <a:sym typeface="Calibri"/>
              </a:rPr>
              <a:t>, </a:t>
            </a:r>
            <a:r>
              <a:rPr lang="en" sz="1600" dirty="0" err="1">
                <a:latin typeface="Calibri"/>
                <a:ea typeface="Calibri"/>
                <a:cs typeface="Calibri"/>
                <a:sym typeface="Calibri"/>
              </a:rPr>
              <a:t>eg</a:t>
            </a:r>
            <a:r>
              <a:rPr lang="en" sz="1600" dirty="0">
                <a:latin typeface="Calibri"/>
                <a:ea typeface="Calibri"/>
                <a:cs typeface="Calibri"/>
                <a:sym typeface="Calibri"/>
              </a:rPr>
              <a:t> </a:t>
            </a:r>
            <a:r>
              <a:rPr lang="en-US" sz="1600" b="1" dirty="0" err="1" smtClean="0">
                <a:latin typeface="Courier New" charset="0"/>
                <a:ea typeface="Calibri"/>
                <a:cs typeface="Calibri"/>
                <a:sym typeface="Calibri"/>
              </a:rPr>
              <a:t>mysql</a:t>
            </a:r>
            <a:r>
              <a:rPr lang="en-US" sz="1600" dirty="0" smtClean="0">
                <a:latin typeface="Calibri"/>
                <a:ea typeface="Calibri"/>
                <a:cs typeface="Calibri"/>
                <a:sym typeface="Calibri"/>
              </a:rPr>
              <a:t>, </a:t>
            </a:r>
            <a:r>
              <a:rPr lang="en" sz="1600" dirty="0" smtClean="0">
                <a:latin typeface="Calibri"/>
                <a:ea typeface="Calibri"/>
                <a:cs typeface="Calibri"/>
                <a:sym typeface="Calibri"/>
              </a:rPr>
              <a:t>node</a:t>
            </a:r>
            <a:r>
              <a:rPr lang="en-US" sz="1600" dirty="0" smtClean="0">
                <a:latin typeface="Calibri"/>
                <a:ea typeface="Calibri"/>
                <a:cs typeface="Calibri"/>
                <a:sym typeface="Calibri"/>
              </a:rPr>
              <a:t>’s name would be</a:t>
            </a:r>
            <a:r>
              <a:rPr lang="en" sz="1600" dirty="0" smtClean="0">
                <a:latin typeface="Calibri"/>
                <a:ea typeface="Calibri"/>
                <a:cs typeface="Calibri"/>
                <a:sym typeface="Calibri"/>
              </a:rPr>
              <a:t> </a:t>
            </a:r>
            <a:r>
              <a:rPr lang="en" sz="1600" dirty="0">
                <a:latin typeface="Calibri"/>
                <a:ea typeface="Calibri"/>
                <a:cs typeface="Calibri"/>
                <a:sym typeface="Calibri"/>
              </a:rPr>
              <a:t>name </a:t>
            </a:r>
            <a:r>
              <a:rPr lang="en" sz="1600" b="1" dirty="0" smtClean="0">
                <a:latin typeface="Courier New" charset="0"/>
                <a:ea typeface="Calibri"/>
                <a:cs typeface="Calibri"/>
                <a:sym typeface="Calibri"/>
              </a:rPr>
              <a:t>node-</a:t>
            </a:r>
            <a:r>
              <a:rPr lang="en" sz="1600" b="1" dirty="0" err="1" smtClean="0">
                <a:latin typeface="Courier New" charset="0"/>
                <a:ea typeface="Calibri"/>
                <a:cs typeface="Calibri"/>
                <a:sym typeface="Calibri"/>
              </a:rPr>
              <a:t>N.mysql</a:t>
            </a:r>
            <a:endParaRPr lang="en" sz="1600" b="1" dirty="0">
              <a:latin typeface="Courier New" charset="0"/>
              <a:ea typeface="Calibri"/>
              <a:cs typeface="Calibri"/>
              <a:sym typeface="Calibri"/>
            </a:endParaRP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DNS name is stable across restarts</a:t>
            </a:r>
          </a:p>
          <a:p>
            <a:pPr marL="457200" marR="0" lvl="0"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Stable </a:t>
            </a:r>
            <a:r>
              <a:rPr lang="en" sz="1600" dirty="0" smtClean="0">
                <a:latin typeface="Calibri"/>
                <a:ea typeface="Calibri"/>
                <a:cs typeface="Calibri"/>
                <a:sym typeface="Calibri"/>
              </a:rPr>
              <a:t>Storage</a:t>
            </a:r>
            <a:r>
              <a:rPr lang="en-US" sz="1600" dirty="0" smtClean="0">
                <a:latin typeface="Calibri"/>
                <a:ea typeface="Calibri"/>
                <a:cs typeface="Calibri"/>
                <a:sym typeface="Calibri"/>
              </a:rPr>
              <a:t>/</a:t>
            </a:r>
            <a:r>
              <a:rPr lang="en-US" sz="1600" dirty="0" err="1" smtClean="0">
                <a:latin typeface="Calibri"/>
                <a:ea typeface="Calibri"/>
                <a:cs typeface="Calibri"/>
                <a:sym typeface="Calibri"/>
              </a:rPr>
              <a:t>Stateful</a:t>
            </a:r>
            <a:r>
              <a:rPr lang="en-US" sz="1600" dirty="0" smtClean="0">
                <a:latin typeface="Calibri"/>
                <a:ea typeface="Calibri"/>
                <a:cs typeface="Calibri"/>
                <a:sym typeface="Calibri"/>
              </a:rPr>
              <a:t> resources</a:t>
            </a:r>
            <a:r>
              <a:rPr lang="en" sz="1600" dirty="0" smtClean="0">
                <a:latin typeface="Calibri"/>
                <a:ea typeface="Calibri"/>
                <a:cs typeface="Calibri"/>
                <a:sym typeface="Calibri"/>
              </a:rPr>
              <a:t>. </a:t>
            </a:r>
            <a:endParaRPr lang="en" sz="1600" dirty="0">
              <a:latin typeface="Calibri"/>
              <a:ea typeface="Calibri"/>
              <a:cs typeface="Calibri"/>
              <a:sym typeface="Calibri"/>
            </a:endParaRPr>
          </a:p>
          <a:p>
            <a:pPr marL="914400" marR="0" lvl="1" indent="-330200" algn="l" rtl="0">
              <a:lnSpc>
                <a:spcPct val="90000"/>
              </a:lnSpc>
              <a:spcBef>
                <a:spcPts val="0"/>
              </a:spcBef>
              <a:spcAft>
                <a:spcPts val="0"/>
              </a:spcAft>
              <a:buSzPts val="1600"/>
              <a:buFont typeface="Calibri"/>
              <a:buChar char="○"/>
            </a:pPr>
            <a:r>
              <a:rPr lang="en" sz="1600" dirty="0">
                <a:latin typeface="Calibri"/>
                <a:ea typeface="Calibri"/>
                <a:cs typeface="Calibri"/>
                <a:sym typeface="Calibri"/>
              </a:rPr>
              <a:t>Pods re-mount same persistent storage across </a:t>
            </a:r>
            <a:r>
              <a:rPr lang="en" sz="1600" dirty="0" smtClean="0">
                <a:latin typeface="Calibri"/>
                <a:ea typeface="Calibri"/>
                <a:cs typeface="Calibri"/>
                <a:sym typeface="Calibri"/>
              </a:rPr>
              <a:t>restarts</a:t>
            </a:r>
            <a:endParaRPr lang="en" sz="1600" dirty="0" smtClean="0">
              <a:solidFill>
                <a:srgbClr val="1D415A"/>
              </a:solidFill>
              <a:highlight>
                <a:srgbClr val="FFFFFF"/>
              </a:highlight>
              <a:latin typeface="Calibri"/>
              <a:ea typeface="Calibri"/>
              <a:cs typeface="Calibri"/>
              <a:sym typeface="Calibri"/>
            </a:endParaRPr>
          </a:p>
          <a:p>
            <a:pPr marL="457200" marR="0" lvl="0" indent="-330200" algn="l" rtl="0">
              <a:lnSpc>
                <a:spcPct val="90000"/>
              </a:lnSpc>
              <a:spcBef>
                <a:spcPts val="0"/>
              </a:spcBef>
              <a:spcAft>
                <a:spcPts val="0"/>
              </a:spcAft>
              <a:buSzPts val="1600"/>
              <a:buFont typeface="Calibri"/>
              <a:buChar char="●"/>
            </a:pPr>
            <a:r>
              <a:rPr lang="en" sz="1600" dirty="0" smtClean="0">
                <a:latin typeface="Calibri"/>
                <a:ea typeface="Calibri"/>
                <a:cs typeface="Calibri"/>
                <a:sym typeface="Calibri"/>
              </a:rPr>
              <a:t>Safety</a:t>
            </a:r>
          </a:p>
          <a:p>
            <a:pPr marL="914400" marR="0" lvl="1" indent="-330200" algn="l" rtl="0">
              <a:lnSpc>
                <a:spcPct val="90000"/>
              </a:lnSpc>
              <a:spcBef>
                <a:spcPts val="0"/>
              </a:spcBef>
              <a:spcAft>
                <a:spcPts val="0"/>
              </a:spcAft>
              <a:buSzPts val="1600"/>
              <a:buFont typeface="Calibri"/>
              <a:buChar char="○"/>
            </a:pPr>
            <a:r>
              <a:rPr lang="en" sz="1600" dirty="0" smtClean="0">
                <a:latin typeface="Calibri"/>
                <a:ea typeface="Calibri"/>
                <a:cs typeface="Calibri"/>
                <a:sym typeface="Calibri"/>
              </a:rPr>
              <a:t>Scaling </a:t>
            </a:r>
            <a:r>
              <a:rPr lang="en" sz="1600" dirty="0">
                <a:latin typeface="Calibri"/>
                <a:ea typeface="Calibri"/>
                <a:cs typeface="Calibri"/>
                <a:sym typeface="Calibri"/>
              </a:rPr>
              <a:t>is blocked if system is unhealthy</a:t>
            </a:r>
          </a:p>
          <a:p>
            <a:pPr marL="0" marR="0" lvl="0" indent="0" algn="l" rtl="0">
              <a:lnSpc>
                <a:spcPct val="90000"/>
              </a:lnSpc>
              <a:spcBef>
                <a:spcPts val="0"/>
              </a:spcBef>
              <a:spcAft>
                <a:spcPts val="0"/>
              </a:spcAft>
              <a:buNone/>
            </a:pPr>
            <a:endParaRPr sz="1200" dirty="0">
              <a:solidFill>
                <a:srgbClr val="666666"/>
              </a:solidFill>
              <a:highlight>
                <a:srgbClr val="FFFFFF"/>
              </a:highlight>
              <a:latin typeface="Arial"/>
              <a:ea typeface="Arial"/>
              <a:cs typeface="Arial"/>
              <a:sym typeface="Arial"/>
            </a:endParaRPr>
          </a:p>
        </p:txBody>
      </p:sp>
    </p:spTree>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543087" y="115625"/>
            <a:ext cx="8346000" cy="6666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Deployment/</a:t>
            </a:r>
            <a:r>
              <a:rPr lang="en" dirty="0" err="1">
                <a:latin typeface="Calibri" charset="0"/>
                <a:ea typeface="Calibri" charset="0"/>
                <a:cs typeface="Calibri" charset="0"/>
              </a:rPr>
              <a:t>ReplicaSet</a:t>
            </a:r>
            <a:r>
              <a:rPr lang="en" dirty="0">
                <a:latin typeface="Calibri" charset="0"/>
                <a:ea typeface="Calibri" charset="0"/>
                <a:cs typeface="Calibri" charset="0"/>
              </a:rPr>
              <a:t> </a:t>
            </a:r>
          </a:p>
        </p:txBody>
      </p:sp>
      <p:sp>
        <p:nvSpPr>
          <p:cNvPr id="431" name="Shape 431"/>
          <p:cNvSpPr txBox="1">
            <a:spLocks noGrp="1"/>
          </p:cNvSpPr>
          <p:nvPr>
            <p:ph type="body" idx="1"/>
          </p:nvPr>
        </p:nvSpPr>
        <p:spPr>
          <a:xfrm>
            <a:off x="212825" y="1236950"/>
            <a:ext cx="3768900" cy="33273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Font typeface="Calibri"/>
              <a:buChar char="●"/>
            </a:pPr>
            <a:r>
              <a:rPr lang="en" dirty="0">
                <a:latin typeface="Calibri" charset="0"/>
                <a:ea typeface="Calibri" charset="0"/>
                <a:cs typeface="Calibri" charset="0"/>
                <a:sym typeface="Calibri"/>
              </a:rPr>
              <a:t>Started in no specific order</a:t>
            </a:r>
          </a:p>
          <a:p>
            <a:pPr marL="457200" lvl="0" indent="-381000" rtl="0">
              <a:spcBef>
                <a:spcPts val="0"/>
              </a:spcBef>
              <a:spcAft>
                <a:spcPts val="0"/>
              </a:spcAft>
              <a:buSzPts val="2400"/>
              <a:buFont typeface="Calibri"/>
              <a:buChar char="●"/>
            </a:pPr>
            <a:r>
              <a:rPr lang="en" sz="1600" dirty="0">
                <a:latin typeface="Calibri" charset="0"/>
                <a:ea typeface="Calibri" charset="0"/>
                <a:cs typeface="Calibri" charset="0"/>
                <a:sym typeface="Courier New"/>
              </a:rPr>
              <a:t>name-&lt;</a:t>
            </a:r>
            <a:r>
              <a:rPr lang="en" sz="1600" dirty="0" err="1">
                <a:latin typeface="Calibri" charset="0"/>
                <a:ea typeface="Calibri" charset="0"/>
                <a:cs typeface="Calibri" charset="0"/>
                <a:sym typeface="Courier New"/>
              </a:rPr>
              <a:t>depid</a:t>
            </a:r>
            <a:r>
              <a:rPr lang="en" sz="1600" dirty="0">
                <a:latin typeface="Calibri" charset="0"/>
                <a:ea typeface="Calibri" charset="0"/>
                <a:cs typeface="Calibri" charset="0"/>
                <a:sym typeface="Courier New"/>
              </a:rPr>
              <a:t>&gt;-&lt;rand alpha&gt;</a:t>
            </a:r>
          </a:p>
          <a:p>
            <a:pPr marL="457200" lvl="0" indent="-381000" rtl="0">
              <a:spcBef>
                <a:spcPts val="0"/>
              </a:spcBef>
              <a:buSzPts val="2400"/>
              <a:buFont typeface="Calibri"/>
              <a:buChar char="●"/>
            </a:pPr>
            <a:r>
              <a:rPr lang="en" dirty="0">
                <a:latin typeface="Calibri" charset="0"/>
                <a:ea typeface="Calibri" charset="0"/>
                <a:cs typeface="Calibri" charset="0"/>
              </a:rPr>
              <a:t>Will scale if crash and replace with another non-unique name</a:t>
            </a:r>
          </a:p>
        </p:txBody>
      </p:sp>
      <p:sp>
        <p:nvSpPr>
          <p:cNvPr id="432" name="Shape 432"/>
          <p:cNvSpPr/>
          <p:nvPr/>
        </p:nvSpPr>
        <p:spPr>
          <a:xfrm>
            <a:off x="3981825" y="1130400"/>
            <a:ext cx="4966200" cy="3682800"/>
          </a:xfrm>
          <a:prstGeom prst="rect">
            <a:avLst/>
          </a:prstGeom>
          <a:solidFill>
            <a:srgbClr val="7BCFA9"/>
          </a:solidFill>
          <a:ln w="38100" cap="flat" cmpd="sng">
            <a:solidFill>
              <a:srgbClr val="FFFFFF"/>
            </a:solidFill>
            <a:prstDash val="solid"/>
            <a:round/>
            <a:headEnd type="none" w="med" len="med"/>
            <a:tailEnd type="none" w="med" len="med"/>
          </a:ln>
        </p:spPr>
        <p:txBody>
          <a:bodyPr wrap="square" lIns="68575" tIns="68575" rIns="68575" bIns="68575" anchor="b" anchorCtr="0">
            <a:noAutofit/>
          </a:bodyPr>
          <a:lstStyle/>
          <a:p>
            <a:pPr marL="0" lvl="0" indent="0" rtl="0">
              <a:spcBef>
                <a:spcPts val="0"/>
              </a:spcBef>
              <a:buNone/>
            </a:pPr>
            <a:endParaRPr sz="1800" b="1">
              <a:solidFill>
                <a:srgbClr val="FFFFFF"/>
              </a:solidFill>
              <a:latin typeface="Open Sans"/>
              <a:ea typeface="Open Sans"/>
              <a:cs typeface="Open Sans"/>
              <a:sym typeface="Open Sans"/>
            </a:endParaRPr>
          </a:p>
        </p:txBody>
      </p:sp>
      <p:sp>
        <p:nvSpPr>
          <p:cNvPr id="433" name="Shape 433"/>
          <p:cNvSpPr/>
          <p:nvPr/>
        </p:nvSpPr>
        <p:spPr>
          <a:xfrm>
            <a:off x="4419472" y="1412888"/>
            <a:ext cx="1182678" cy="919812"/>
          </a:xfrm>
          <a:prstGeom prst="rect">
            <a:avLst/>
          </a:prstGeom>
          <a:solidFill>
            <a:srgbClr val="FF9900"/>
          </a:solidFill>
          <a:ln>
            <a:noFill/>
          </a:ln>
        </p:spPr>
        <p:txBody>
          <a:bodyPr wrap="square" lIns="68575" tIns="68575" rIns="68575" bIns="68575" anchor="ctr" anchorCtr="0">
            <a:noAutofit/>
          </a:bodyPr>
          <a:lstStyle/>
          <a:p>
            <a:pPr marL="0" lvl="0" indent="0" algn="ctr" rtl="0">
              <a:spcBef>
                <a:spcPts val="0"/>
              </a:spcBef>
              <a:buNone/>
            </a:pPr>
            <a:r>
              <a:rPr lang="en" sz="1500" b="1" dirty="0" smtClean="0">
                <a:solidFill>
                  <a:srgbClr val="FFFFFF"/>
                </a:solidFill>
                <a:latin typeface="Calibri" charset="0"/>
                <a:ea typeface="Calibri" charset="0"/>
                <a:cs typeface="Calibri" charset="0"/>
                <a:sym typeface="Open Sans"/>
              </a:rPr>
              <a:t>Deployment/</a:t>
            </a:r>
            <a:r>
              <a:rPr lang="en" sz="1500" b="1" dirty="0" err="1" smtClean="0">
                <a:solidFill>
                  <a:srgbClr val="FFFFFF"/>
                </a:solidFill>
                <a:latin typeface="Calibri" charset="0"/>
                <a:ea typeface="Calibri" charset="0"/>
                <a:cs typeface="Calibri" charset="0"/>
                <a:sym typeface="Open Sans"/>
              </a:rPr>
              <a:t>ReplicaSet</a:t>
            </a:r>
            <a:endParaRPr lang="en-US" sz="1500" b="1" dirty="0" smtClean="0">
              <a:solidFill>
                <a:srgbClr val="FFFFFF"/>
              </a:solidFill>
              <a:latin typeface="Calibri" charset="0"/>
              <a:ea typeface="Calibri" charset="0"/>
              <a:cs typeface="Calibri" charset="0"/>
              <a:sym typeface="Open Sans"/>
            </a:endParaRPr>
          </a:p>
          <a:p>
            <a:pPr marL="0" lvl="0" indent="0" algn="ctr" rtl="0">
              <a:spcBef>
                <a:spcPts val="0"/>
              </a:spcBef>
              <a:buNone/>
            </a:pPr>
            <a:r>
              <a:rPr lang="en-US" sz="1500" b="1" dirty="0" smtClean="0">
                <a:solidFill>
                  <a:srgbClr val="FFFFFF"/>
                </a:solidFill>
                <a:latin typeface="Courier" charset="0"/>
                <a:ea typeface="Courier" charset="0"/>
                <a:cs typeface="Courier" charset="0"/>
                <a:sym typeface="Open Sans"/>
              </a:rPr>
              <a:t>“</a:t>
            </a:r>
            <a:r>
              <a:rPr lang="en-US" sz="1500" b="1" dirty="0" err="1" smtClean="0">
                <a:solidFill>
                  <a:srgbClr val="FFFFFF"/>
                </a:solidFill>
                <a:latin typeface="Courier" charset="0"/>
                <a:ea typeface="Courier" charset="0"/>
                <a:cs typeface="Courier" charset="0"/>
                <a:sym typeface="Open Sans"/>
              </a:rPr>
              <a:t>mysql</a:t>
            </a:r>
            <a:r>
              <a:rPr lang="en-US" sz="1500" b="1" dirty="0" smtClean="0">
                <a:solidFill>
                  <a:srgbClr val="FFFFFF"/>
                </a:solidFill>
                <a:latin typeface="Courier" charset="0"/>
                <a:ea typeface="Courier" charset="0"/>
                <a:cs typeface="Courier" charset="0"/>
                <a:sym typeface="Open Sans"/>
              </a:rPr>
              <a:t>”</a:t>
            </a:r>
            <a:endParaRPr lang="en" sz="1500" b="1" dirty="0">
              <a:solidFill>
                <a:srgbClr val="FFFFFF"/>
              </a:solidFill>
              <a:latin typeface="Courier" charset="0"/>
              <a:ea typeface="Courier" charset="0"/>
              <a:cs typeface="Courier" charset="0"/>
              <a:sym typeface="Open Sans"/>
            </a:endParaRPr>
          </a:p>
        </p:txBody>
      </p:sp>
      <p:grpSp>
        <p:nvGrpSpPr>
          <p:cNvPr id="434" name="Shape 434"/>
          <p:cNvGrpSpPr/>
          <p:nvPr/>
        </p:nvGrpSpPr>
        <p:grpSpPr>
          <a:xfrm>
            <a:off x="4824683" y="3727641"/>
            <a:ext cx="777567" cy="727273"/>
            <a:chOff x="8372160" y="3765349"/>
            <a:chExt cx="1283113" cy="1200516"/>
          </a:xfrm>
        </p:grpSpPr>
        <p:grpSp>
          <p:nvGrpSpPr>
            <p:cNvPr id="435" name="Shape 435"/>
            <p:cNvGrpSpPr/>
            <p:nvPr/>
          </p:nvGrpSpPr>
          <p:grpSpPr>
            <a:xfrm>
              <a:off x="8372160" y="3765349"/>
              <a:ext cx="1283113" cy="1200516"/>
              <a:chOff x="6636910" y="3934370"/>
              <a:chExt cx="1283113" cy="1200516"/>
            </a:xfrm>
          </p:grpSpPr>
          <p:sp>
            <p:nvSpPr>
              <p:cNvPr id="436" name="Shape 436"/>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437" name="Shape 437"/>
              <p:cNvGrpSpPr/>
              <p:nvPr/>
            </p:nvGrpSpPr>
            <p:grpSpPr>
              <a:xfrm>
                <a:off x="7380623" y="3934370"/>
                <a:ext cx="539400" cy="539100"/>
                <a:chOff x="7380623" y="3934370"/>
                <a:chExt cx="539400" cy="539100"/>
              </a:xfrm>
            </p:grpSpPr>
            <p:sp>
              <p:nvSpPr>
                <p:cNvPr id="438" name="Shape 438"/>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439" name="Shape 439"/>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0" name="Shape 440"/>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441" name="Shape 441"/>
            <p:cNvGrpSpPr/>
            <p:nvPr/>
          </p:nvGrpSpPr>
          <p:grpSpPr>
            <a:xfrm rot="388938">
              <a:off x="8507638" y="4067694"/>
              <a:ext cx="298952" cy="294746"/>
              <a:chOff x="7805859" y="4507143"/>
              <a:chExt cx="599477" cy="591161"/>
            </a:xfrm>
          </p:grpSpPr>
          <p:grpSp>
            <p:nvGrpSpPr>
              <p:cNvPr id="442" name="Shape 442"/>
              <p:cNvGrpSpPr/>
              <p:nvPr/>
            </p:nvGrpSpPr>
            <p:grpSpPr>
              <a:xfrm>
                <a:off x="7805859" y="4507143"/>
                <a:ext cx="599477" cy="591161"/>
                <a:chOff x="7805859" y="4507143"/>
                <a:chExt cx="599477" cy="591161"/>
              </a:xfrm>
            </p:grpSpPr>
            <p:grpSp>
              <p:nvGrpSpPr>
                <p:cNvPr id="443" name="Shape 443"/>
                <p:cNvGrpSpPr/>
                <p:nvPr/>
              </p:nvGrpSpPr>
              <p:grpSpPr>
                <a:xfrm>
                  <a:off x="7805859" y="4507143"/>
                  <a:ext cx="599477" cy="591161"/>
                  <a:chOff x="7795946" y="4504243"/>
                  <a:chExt cx="599477" cy="591161"/>
                </a:xfrm>
              </p:grpSpPr>
              <p:sp>
                <p:nvSpPr>
                  <p:cNvPr id="444" name="Shape 444"/>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5" name="Shape 445"/>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6" name="Shape 446"/>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7" name="Shape 447"/>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8" name="Shape 448"/>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49" name="Shape 449"/>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450" name="Shape 450"/>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1" name="Shape 451"/>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2" name="Shape 452"/>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3" name="Shape 453"/>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54" name="Shape 454"/>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455" name="Shape 455"/>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456" name="Shape 456"/>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457" name="Shape 457"/>
            <p:cNvGrpSpPr/>
            <p:nvPr/>
          </p:nvGrpSpPr>
          <p:grpSpPr>
            <a:xfrm rot="389700">
              <a:off x="8831169" y="4093964"/>
              <a:ext cx="169059" cy="166655"/>
              <a:chOff x="7805859" y="4507143"/>
              <a:chExt cx="599477" cy="591161"/>
            </a:xfrm>
          </p:grpSpPr>
          <p:grpSp>
            <p:nvGrpSpPr>
              <p:cNvPr id="458" name="Shape 458"/>
              <p:cNvGrpSpPr/>
              <p:nvPr/>
            </p:nvGrpSpPr>
            <p:grpSpPr>
              <a:xfrm>
                <a:off x="7805859" y="4507143"/>
                <a:ext cx="599477" cy="591161"/>
                <a:chOff x="7805859" y="4507143"/>
                <a:chExt cx="599477" cy="591161"/>
              </a:xfrm>
            </p:grpSpPr>
            <p:grpSp>
              <p:nvGrpSpPr>
                <p:cNvPr id="459" name="Shape 459"/>
                <p:cNvGrpSpPr/>
                <p:nvPr/>
              </p:nvGrpSpPr>
              <p:grpSpPr>
                <a:xfrm>
                  <a:off x="7805859" y="4507143"/>
                  <a:ext cx="599477" cy="591161"/>
                  <a:chOff x="7795946" y="4504243"/>
                  <a:chExt cx="599477" cy="591161"/>
                </a:xfrm>
              </p:grpSpPr>
              <p:sp>
                <p:nvSpPr>
                  <p:cNvPr id="460" name="Shape 460"/>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1" name="Shape 461"/>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2" name="Shape 462"/>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3" name="Shape 463"/>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4" name="Shape 464"/>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5" name="Shape 465"/>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466" name="Shape 466"/>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7" name="Shape 467"/>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8" name="Shape 468"/>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69" name="Shape 469"/>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0" name="Shape 470"/>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471" name="Shape 471"/>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472" name="Shape 472"/>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473" name="Shape 473"/>
            <p:cNvGrpSpPr/>
            <p:nvPr/>
          </p:nvGrpSpPr>
          <p:grpSpPr>
            <a:xfrm>
              <a:off x="8726646" y="4269643"/>
              <a:ext cx="599477" cy="591161"/>
              <a:chOff x="7805859" y="4507143"/>
              <a:chExt cx="599477" cy="591161"/>
            </a:xfrm>
          </p:grpSpPr>
          <p:grpSp>
            <p:nvGrpSpPr>
              <p:cNvPr id="474" name="Shape 474"/>
              <p:cNvGrpSpPr/>
              <p:nvPr/>
            </p:nvGrpSpPr>
            <p:grpSpPr>
              <a:xfrm>
                <a:off x="7805859" y="4507143"/>
                <a:ext cx="599477" cy="591161"/>
                <a:chOff x="7805859" y="4507143"/>
                <a:chExt cx="599477" cy="591161"/>
              </a:xfrm>
            </p:grpSpPr>
            <p:grpSp>
              <p:nvGrpSpPr>
                <p:cNvPr id="475" name="Shape 475"/>
                <p:cNvGrpSpPr/>
                <p:nvPr/>
              </p:nvGrpSpPr>
              <p:grpSpPr>
                <a:xfrm>
                  <a:off x="7805859" y="4507143"/>
                  <a:ext cx="599477" cy="591161"/>
                  <a:chOff x="7795946" y="4504243"/>
                  <a:chExt cx="599477" cy="591161"/>
                </a:xfrm>
              </p:grpSpPr>
              <p:sp>
                <p:nvSpPr>
                  <p:cNvPr id="476" name="Shape 476"/>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7" name="Shape 477"/>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8" name="Shape 478"/>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79" name="Shape 479"/>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0" name="Shape 480"/>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1" name="Shape 481"/>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482" name="Shape 482"/>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3" name="Shape 483"/>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4" name="Shape 484"/>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5" name="Shape 485"/>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86" name="Shape 486"/>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487" name="Shape 487"/>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488" name="Shape 488"/>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grpSp>
        <p:nvGrpSpPr>
          <p:cNvPr id="489" name="Shape 489"/>
          <p:cNvGrpSpPr/>
          <p:nvPr/>
        </p:nvGrpSpPr>
        <p:grpSpPr>
          <a:xfrm>
            <a:off x="5793514" y="3727633"/>
            <a:ext cx="777567" cy="727273"/>
            <a:chOff x="8372160" y="3765349"/>
            <a:chExt cx="1283113" cy="1200516"/>
          </a:xfrm>
        </p:grpSpPr>
        <p:grpSp>
          <p:nvGrpSpPr>
            <p:cNvPr id="490" name="Shape 490"/>
            <p:cNvGrpSpPr/>
            <p:nvPr/>
          </p:nvGrpSpPr>
          <p:grpSpPr>
            <a:xfrm>
              <a:off x="8372160" y="3765349"/>
              <a:ext cx="1283113" cy="1200516"/>
              <a:chOff x="6636910" y="3934370"/>
              <a:chExt cx="1283113" cy="1200516"/>
            </a:xfrm>
          </p:grpSpPr>
          <p:sp>
            <p:nvSpPr>
              <p:cNvPr id="491" name="Shape 491"/>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492" name="Shape 492"/>
              <p:cNvGrpSpPr/>
              <p:nvPr/>
            </p:nvGrpSpPr>
            <p:grpSpPr>
              <a:xfrm>
                <a:off x="7380623" y="3934370"/>
                <a:ext cx="539400" cy="539100"/>
                <a:chOff x="7380623" y="3934370"/>
                <a:chExt cx="539400" cy="539100"/>
              </a:xfrm>
            </p:grpSpPr>
            <p:sp>
              <p:nvSpPr>
                <p:cNvPr id="493" name="Shape 493"/>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494" name="Shape 494"/>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495" name="Shape 495"/>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496" name="Shape 496"/>
            <p:cNvGrpSpPr/>
            <p:nvPr/>
          </p:nvGrpSpPr>
          <p:grpSpPr>
            <a:xfrm rot="388938">
              <a:off x="8507638" y="4067694"/>
              <a:ext cx="298952" cy="294746"/>
              <a:chOff x="7805859" y="4507143"/>
              <a:chExt cx="599477" cy="591161"/>
            </a:xfrm>
          </p:grpSpPr>
          <p:grpSp>
            <p:nvGrpSpPr>
              <p:cNvPr id="497" name="Shape 497"/>
              <p:cNvGrpSpPr/>
              <p:nvPr/>
            </p:nvGrpSpPr>
            <p:grpSpPr>
              <a:xfrm>
                <a:off x="7805859" y="4507143"/>
                <a:ext cx="599477" cy="591161"/>
                <a:chOff x="7805859" y="4507143"/>
                <a:chExt cx="599477" cy="591161"/>
              </a:xfrm>
            </p:grpSpPr>
            <p:grpSp>
              <p:nvGrpSpPr>
                <p:cNvPr id="498" name="Shape 498"/>
                <p:cNvGrpSpPr/>
                <p:nvPr/>
              </p:nvGrpSpPr>
              <p:grpSpPr>
                <a:xfrm>
                  <a:off x="7805859" y="4507143"/>
                  <a:ext cx="599477" cy="591161"/>
                  <a:chOff x="7795946" y="4504243"/>
                  <a:chExt cx="599477" cy="591161"/>
                </a:xfrm>
              </p:grpSpPr>
              <p:sp>
                <p:nvSpPr>
                  <p:cNvPr id="499" name="Shape 499"/>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0" name="Shape 500"/>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1" name="Shape 501"/>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2" name="Shape 502"/>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3" name="Shape 503"/>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4" name="Shape 504"/>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05" name="Shape 505"/>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6" name="Shape 506"/>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7" name="Shape 507"/>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8" name="Shape 508"/>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09" name="Shape 509"/>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10" name="Shape 510"/>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11" name="Shape 511"/>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12" name="Shape 512"/>
            <p:cNvGrpSpPr/>
            <p:nvPr/>
          </p:nvGrpSpPr>
          <p:grpSpPr>
            <a:xfrm rot="389700">
              <a:off x="8831169" y="4093964"/>
              <a:ext cx="169059" cy="166655"/>
              <a:chOff x="7805859" y="4507143"/>
              <a:chExt cx="599477" cy="591161"/>
            </a:xfrm>
          </p:grpSpPr>
          <p:grpSp>
            <p:nvGrpSpPr>
              <p:cNvPr id="513" name="Shape 513"/>
              <p:cNvGrpSpPr/>
              <p:nvPr/>
            </p:nvGrpSpPr>
            <p:grpSpPr>
              <a:xfrm>
                <a:off x="7805859" y="4507143"/>
                <a:ext cx="599477" cy="591161"/>
                <a:chOff x="7805859" y="4507143"/>
                <a:chExt cx="599477" cy="591161"/>
              </a:xfrm>
            </p:grpSpPr>
            <p:grpSp>
              <p:nvGrpSpPr>
                <p:cNvPr id="514" name="Shape 514"/>
                <p:cNvGrpSpPr/>
                <p:nvPr/>
              </p:nvGrpSpPr>
              <p:grpSpPr>
                <a:xfrm>
                  <a:off x="7805859" y="4507143"/>
                  <a:ext cx="599477" cy="591161"/>
                  <a:chOff x="7795946" y="4504243"/>
                  <a:chExt cx="599477" cy="591161"/>
                </a:xfrm>
              </p:grpSpPr>
              <p:sp>
                <p:nvSpPr>
                  <p:cNvPr id="515" name="Shape 515"/>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6" name="Shape 516"/>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7" name="Shape 517"/>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8" name="Shape 518"/>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19" name="Shape 519"/>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0" name="Shape 520"/>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21" name="Shape 521"/>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2" name="Shape 522"/>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3" name="Shape 523"/>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4" name="Shape 524"/>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25" name="Shape 525"/>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26" name="Shape 526"/>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27" name="Shape 527"/>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28" name="Shape 528"/>
            <p:cNvGrpSpPr/>
            <p:nvPr/>
          </p:nvGrpSpPr>
          <p:grpSpPr>
            <a:xfrm>
              <a:off x="8726646" y="4269643"/>
              <a:ext cx="599477" cy="591161"/>
              <a:chOff x="7805859" y="4507143"/>
              <a:chExt cx="599477" cy="591161"/>
            </a:xfrm>
          </p:grpSpPr>
          <p:grpSp>
            <p:nvGrpSpPr>
              <p:cNvPr id="529" name="Shape 529"/>
              <p:cNvGrpSpPr/>
              <p:nvPr/>
            </p:nvGrpSpPr>
            <p:grpSpPr>
              <a:xfrm>
                <a:off x="7805859" y="4507143"/>
                <a:ext cx="599477" cy="591161"/>
                <a:chOff x="7805859" y="4507143"/>
                <a:chExt cx="599477" cy="591161"/>
              </a:xfrm>
            </p:grpSpPr>
            <p:grpSp>
              <p:nvGrpSpPr>
                <p:cNvPr id="530" name="Shape 530"/>
                <p:cNvGrpSpPr/>
                <p:nvPr/>
              </p:nvGrpSpPr>
              <p:grpSpPr>
                <a:xfrm>
                  <a:off x="7805859" y="4507143"/>
                  <a:ext cx="599477" cy="591161"/>
                  <a:chOff x="7795946" y="4504243"/>
                  <a:chExt cx="599477" cy="591161"/>
                </a:xfrm>
              </p:grpSpPr>
              <p:sp>
                <p:nvSpPr>
                  <p:cNvPr id="531" name="Shape 531"/>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2" name="Shape 532"/>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3" name="Shape 533"/>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4" name="Shape 534"/>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5" name="Shape 535"/>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6" name="Shape 536"/>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37" name="Shape 537"/>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8" name="Shape 538"/>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39" name="Shape 539"/>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40" name="Shape 540"/>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41" name="Shape 541"/>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42" name="Shape 542"/>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43" name="Shape 543"/>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grpSp>
        <p:nvGrpSpPr>
          <p:cNvPr id="544" name="Shape 544"/>
          <p:cNvGrpSpPr/>
          <p:nvPr/>
        </p:nvGrpSpPr>
        <p:grpSpPr>
          <a:xfrm>
            <a:off x="6762192" y="3709567"/>
            <a:ext cx="777567" cy="727273"/>
            <a:chOff x="8372160" y="3765349"/>
            <a:chExt cx="1283113" cy="1200516"/>
          </a:xfrm>
        </p:grpSpPr>
        <p:grpSp>
          <p:nvGrpSpPr>
            <p:cNvPr id="545" name="Shape 545"/>
            <p:cNvGrpSpPr/>
            <p:nvPr/>
          </p:nvGrpSpPr>
          <p:grpSpPr>
            <a:xfrm>
              <a:off x="8372160" y="3765349"/>
              <a:ext cx="1283113" cy="1200516"/>
              <a:chOff x="6636910" y="3934370"/>
              <a:chExt cx="1283113" cy="1200516"/>
            </a:xfrm>
          </p:grpSpPr>
          <p:sp>
            <p:nvSpPr>
              <p:cNvPr id="546" name="Shape 546"/>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547" name="Shape 547"/>
              <p:cNvGrpSpPr/>
              <p:nvPr/>
            </p:nvGrpSpPr>
            <p:grpSpPr>
              <a:xfrm>
                <a:off x="7380623" y="3934370"/>
                <a:ext cx="539400" cy="539100"/>
                <a:chOff x="7380623" y="3934370"/>
                <a:chExt cx="539400" cy="539100"/>
              </a:xfrm>
            </p:grpSpPr>
            <p:sp>
              <p:nvSpPr>
                <p:cNvPr id="548" name="Shape 548"/>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549" name="Shape 549"/>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0" name="Shape 550"/>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551" name="Shape 551"/>
            <p:cNvGrpSpPr/>
            <p:nvPr/>
          </p:nvGrpSpPr>
          <p:grpSpPr>
            <a:xfrm rot="388938">
              <a:off x="8507638" y="4067694"/>
              <a:ext cx="298952" cy="294746"/>
              <a:chOff x="7805859" y="4507143"/>
              <a:chExt cx="599477" cy="591161"/>
            </a:xfrm>
          </p:grpSpPr>
          <p:grpSp>
            <p:nvGrpSpPr>
              <p:cNvPr id="552" name="Shape 552"/>
              <p:cNvGrpSpPr/>
              <p:nvPr/>
            </p:nvGrpSpPr>
            <p:grpSpPr>
              <a:xfrm>
                <a:off x="7805859" y="4507143"/>
                <a:ext cx="599477" cy="591161"/>
                <a:chOff x="7805859" y="4507143"/>
                <a:chExt cx="599477" cy="591161"/>
              </a:xfrm>
            </p:grpSpPr>
            <p:grpSp>
              <p:nvGrpSpPr>
                <p:cNvPr id="553" name="Shape 553"/>
                <p:cNvGrpSpPr/>
                <p:nvPr/>
              </p:nvGrpSpPr>
              <p:grpSpPr>
                <a:xfrm>
                  <a:off x="7805859" y="4507143"/>
                  <a:ext cx="599477" cy="591161"/>
                  <a:chOff x="7795946" y="4504243"/>
                  <a:chExt cx="599477" cy="591161"/>
                </a:xfrm>
              </p:grpSpPr>
              <p:sp>
                <p:nvSpPr>
                  <p:cNvPr id="554" name="Shape 554"/>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5" name="Shape 555"/>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6" name="Shape 556"/>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7" name="Shape 557"/>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8" name="Shape 558"/>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59" name="Shape 559"/>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60" name="Shape 560"/>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1" name="Shape 561"/>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2" name="Shape 562"/>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3" name="Shape 563"/>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64" name="Shape 564"/>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65" name="Shape 565"/>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66" name="Shape 566"/>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67" name="Shape 567"/>
            <p:cNvGrpSpPr/>
            <p:nvPr/>
          </p:nvGrpSpPr>
          <p:grpSpPr>
            <a:xfrm rot="389700">
              <a:off x="8831169" y="4093964"/>
              <a:ext cx="169059" cy="166655"/>
              <a:chOff x="7805859" y="4507143"/>
              <a:chExt cx="599477" cy="591161"/>
            </a:xfrm>
          </p:grpSpPr>
          <p:grpSp>
            <p:nvGrpSpPr>
              <p:cNvPr id="568" name="Shape 568"/>
              <p:cNvGrpSpPr/>
              <p:nvPr/>
            </p:nvGrpSpPr>
            <p:grpSpPr>
              <a:xfrm>
                <a:off x="7805859" y="4507143"/>
                <a:ext cx="599477" cy="591161"/>
                <a:chOff x="7805859" y="4507143"/>
                <a:chExt cx="599477" cy="591161"/>
              </a:xfrm>
            </p:grpSpPr>
            <p:grpSp>
              <p:nvGrpSpPr>
                <p:cNvPr id="569" name="Shape 569"/>
                <p:cNvGrpSpPr/>
                <p:nvPr/>
              </p:nvGrpSpPr>
              <p:grpSpPr>
                <a:xfrm>
                  <a:off x="7805859" y="4507143"/>
                  <a:ext cx="599477" cy="591161"/>
                  <a:chOff x="7795946" y="4504243"/>
                  <a:chExt cx="599477" cy="591161"/>
                </a:xfrm>
              </p:grpSpPr>
              <p:sp>
                <p:nvSpPr>
                  <p:cNvPr id="570" name="Shape 570"/>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1" name="Shape 571"/>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2" name="Shape 572"/>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3" name="Shape 573"/>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4" name="Shape 574"/>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5" name="Shape 575"/>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76" name="Shape 576"/>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7" name="Shape 577"/>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8" name="Shape 578"/>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79" name="Shape 579"/>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0" name="Shape 580"/>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81" name="Shape 581"/>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82" name="Shape 582"/>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583" name="Shape 583"/>
            <p:cNvGrpSpPr/>
            <p:nvPr/>
          </p:nvGrpSpPr>
          <p:grpSpPr>
            <a:xfrm>
              <a:off x="8726646" y="4269643"/>
              <a:ext cx="599477" cy="591161"/>
              <a:chOff x="7805859" y="4507143"/>
              <a:chExt cx="599477" cy="591161"/>
            </a:xfrm>
          </p:grpSpPr>
          <p:grpSp>
            <p:nvGrpSpPr>
              <p:cNvPr id="584" name="Shape 584"/>
              <p:cNvGrpSpPr/>
              <p:nvPr/>
            </p:nvGrpSpPr>
            <p:grpSpPr>
              <a:xfrm>
                <a:off x="7805859" y="4507143"/>
                <a:ext cx="599477" cy="591161"/>
                <a:chOff x="7805859" y="4507143"/>
                <a:chExt cx="599477" cy="591161"/>
              </a:xfrm>
            </p:grpSpPr>
            <p:grpSp>
              <p:nvGrpSpPr>
                <p:cNvPr id="585" name="Shape 585"/>
                <p:cNvGrpSpPr/>
                <p:nvPr/>
              </p:nvGrpSpPr>
              <p:grpSpPr>
                <a:xfrm>
                  <a:off x="7805859" y="4507143"/>
                  <a:ext cx="599477" cy="591161"/>
                  <a:chOff x="7795946" y="4504243"/>
                  <a:chExt cx="599477" cy="591161"/>
                </a:xfrm>
              </p:grpSpPr>
              <p:sp>
                <p:nvSpPr>
                  <p:cNvPr id="586" name="Shape 586"/>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7" name="Shape 587"/>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8" name="Shape 588"/>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89" name="Shape 589"/>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0" name="Shape 590"/>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1" name="Shape 591"/>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592" name="Shape 592"/>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3" name="Shape 593"/>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4" name="Shape 594"/>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5" name="Shape 595"/>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596" name="Shape 596"/>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597" name="Shape 597"/>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598" name="Shape 598"/>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cxnSp>
        <p:nvCxnSpPr>
          <p:cNvPr id="599" name="Shape 599"/>
          <p:cNvCxnSpPr>
            <a:stCxn id="433" idx="2"/>
            <a:endCxn id="436" idx="0"/>
          </p:cNvCxnSpPr>
          <p:nvPr/>
        </p:nvCxnSpPr>
        <p:spPr>
          <a:xfrm>
            <a:off x="5010811" y="2332700"/>
            <a:ext cx="167473" cy="1415245"/>
          </a:xfrm>
          <a:prstGeom prst="straightConnector1">
            <a:avLst/>
          </a:prstGeom>
          <a:noFill/>
          <a:ln w="38100" cap="flat" cmpd="sng">
            <a:solidFill>
              <a:srgbClr val="F4B400"/>
            </a:solidFill>
            <a:prstDash val="solid"/>
            <a:round/>
            <a:headEnd type="none" w="lg" len="lg"/>
            <a:tailEnd type="triangle" w="lg" len="lg"/>
          </a:ln>
        </p:spPr>
      </p:cxnSp>
      <p:cxnSp>
        <p:nvCxnSpPr>
          <p:cNvPr id="600" name="Shape 600"/>
          <p:cNvCxnSpPr/>
          <p:nvPr/>
        </p:nvCxnSpPr>
        <p:spPr>
          <a:xfrm>
            <a:off x="5010811" y="2415490"/>
            <a:ext cx="1136304" cy="1415237"/>
          </a:xfrm>
          <a:prstGeom prst="straightConnector1">
            <a:avLst/>
          </a:prstGeom>
          <a:noFill/>
          <a:ln w="38100" cap="flat" cmpd="sng">
            <a:solidFill>
              <a:srgbClr val="F4B400"/>
            </a:solidFill>
            <a:prstDash val="solid"/>
            <a:round/>
            <a:headEnd type="none" w="lg" len="lg"/>
            <a:tailEnd type="triangle" w="lg" len="lg"/>
          </a:ln>
        </p:spPr>
      </p:cxnSp>
      <p:cxnSp>
        <p:nvCxnSpPr>
          <p:cNvPr id="601" name="Shape 601"/>
          <p:cNvCxnSpPr>
            <a:stCxn id="433" idx="2"/>
            <a:endCxn id="546" idx="0"/>
          </p:cNvCxnSpPr>
          <p:nvPr/>
        </p:nvCxnSpPr>
        <p:spPr>
          <a:xfrm>
            <a:off x="5010811" y="2332700"/>
            <a:ext cx="2104982" cy="1397171"/>
          </a:xfrm>
          <a:prstGeom prst="straightConnector1">
            <a:avLst/>
          </a:prstGeom>
          <a:noFill/>
          <a:ln w="38100" cap="flat" cmpd="sng">
            <a:solidFill>
              <a:srgbClr val="F4B400"/>
            </a:solidFill>
            <a:prstDash val="solid"/>
            <a:round/>
            <a:headEnd type="none" w="lg" len="lg"/>
            <a:tailEnd type="triangle" w="lg" len="lg"/>
          </a:ln>
        </p:spPr>
      </p:cxnSp>
      <p:cxnSp>
        <p:nvCxnSpPr>
          <p:cNvPr id="602" name="Shape 602"/>
          <p:cNvCxnSpPr>
            <a:stCxn id="433" idx="2"/>
          </p:cNvCxnSpPr>
          <p:nvPr/>
        </p:nvCxnSpPr>
        <p:spPr>
          <a:xfrm>
            <a:off x="5010811" y="2332700"/>
            <a:ext cx="3086061" cy="1407588"/>
          </a:xfrm>
          <a:prstGeom prst="straightConnector1">
            <a:avLst/>
          </a:prstGeom>
          <a:noFill/>
          <a:ln w="38100" cap="flat" cmpd="sng">
            <a:solidFill>
              <a:srgbClr val="F4B400"/>
            </a:solidFill>
            <a:prstDash val="solid"/>
            <a:round/>
            <a:headEnd type="none" w="lg" len="lg"/>
            <a:tailEnd type="triangle" w="lg" len="lg"/>
          </a:ln>
        </p:spPr>
      </p:cxnSp>
      <p:grpSp>
        <p:nvGrpSpPr>
          <p:cNvPr id="603" name="Shape 603"/>
          <p:cNvGrpSpPr/>
          <p:nvPr/>
        </p:nvGrpSpPr>
        <p:grpSpPr>
          <a:xfrm>
            <a:off x="7656771" y="3727633"/>
            <a:ext cx="777567" cy="727273"/>
            <a:chOff x="8372160" y="3765349"/>
            <a:chExt cx="1283113" cy="1200516"/>
          </a:xfrm>
        </p:grpSpPr>
        <p:grpSp>
          <p:nvGrpSpPr>
            <p:cNvPr id="604" name="Shape 604"/>
            <p:cNvGrpSpPr/>
            <p:nvPr/>
          </p:nvGrpSpPr>
          <p:grpSpPr>
            <a:xfrm>
              <a:off x="8372160" y="3765349"/>
              <a:ext cx="1283113" cy="1200516"/>
              <a:chOff x="6636910" y="3934370"/>
              <a:chExt cx="1283113" cy="1200516"/>
            </a:xfrm>
          </p:grpSpPr>
          <p:sp>
            <p:nvSpPr>
              <p:cNvPr id="605" name="Shape 605"/>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606" name="Shape 606"/>
              <p:cNvGrpSpPr/>
              <p:nvPr/>
            </p:nvGrpSpPr>
            <p:grpSpPr>
              <a:xfrm>
                <a:off x="7380623" y="3934370"/>
                <a:ext cx="539400" cy="539100"/>
                <a:chOff x="7380623" y="3934370"/>
                <a:chExt cx="539400" cy="539100"/>
              </a:xfrm>
            </p:grpSpPr>
            <p:sp>
              <p:nvSpPr>
                <p:cNvPr id="607" name="Shape 607"/>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608" name="Shape 608"/>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09" name="Shape 609"/>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610" name="Shape 610"/>
            <p:cNvGrpSpPr/>
            <p:nvPr/>
          </p:nvGrpSpPr>
          <p:grpSpPr>
            <a:xfrm rot="388938">
              <a:off x="8507638" y="4067694"/>
              <a:ext cx="298952" cy="294746"/>
              <a:chOff x="7805859" y="4507143"/>
              <a:chExt cx="599477" cy="591161"/>
            </a:xfrm>
          </p:grpSpPr>
          <p:grpSp>
            <p:nvGrpSpPr>
              <p:cNvPr id="611" name="Shape 611"/>
              <p:cNvGrpSpPr/>
              <p:nvPr/>
            </p:nvGrpSpPr>
            <p:grpSpPr>
              <a:xfrm>
                <a:off x="7805859" y="4507143"/>
                <a:ext cx="599477" cy="591161"/>
                <a:chOff x="7805859" y="4507143"/>
                <a:chExt cx="599477" cy="591161"/>
              </a:xfrm>
            </p:grpSpPr>
            <p:grpSp>
              <p:nvGrpSpPr>
                <p:cNvPr id="612" name="Shape 612"/>
                <p:cNvGrpSpPr/>
                <p:nvPr/>
              </p:nvGrpSpPr>
              <p:grpSpPr>
                <a:xfrm>
                  <a:off x="7805859" y="4507143"/>
                  <a:ext cx="599477" cy="591161"/>
                  <a:chOff x="7795946" y="4504243"/>
                  <a:chExt cx="599477" cy="591161"/>
                </a:xfrm>
              </p:grpSpPr>
              <p:sp>
                <p:nvSpPr>
                  <p:cNvPr id="613" name="Shape 613"/>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4" name="Shape 614"/>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5" name="Shape 615"/>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6" name="Shape 616"/>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7" name="Shape 617"/>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18" name="Shape 618"/>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619" name="Shape 619"/>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0" name="Shape 620"/>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1" name="Shape 621"/>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2" name="Shape 622"/>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23" name="Shape 623"/>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624" name="Shape 624"/>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625" name="Shape 625"/>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626" name="Shape 626"/>
            <p:cNvGrpSpPr/>
            <p:nvPr/>
          </p:nvGrpSpPr>
          <p:grpSpPr>
            <a:xfrm rot="389700">
              <a:off x="8831169" y="4093964"/>
              <a:ext cx="169059" cy="166655"/>
              <a:chOff x="7805859" y="4507143"/>
              <a:chExt cx="599477" cy="591161"/>
            </a:xfrm>
          </p:grpSpPr>
          <p:grpSp>
            <p:nvGrpSpPr>
              <p:cNvPr id="627" name="Shape 627"/>
              <p:cNvGrpSpPr/>
              <p:nvPr/>
            </p:nvGrpSpPr>
            <p:grpSpPr>
              <a:xfrm>
                <a:off x="7805859" y="4507143"/>
                <a:ext cx="599477" cy="591161"/>
                <a:chOff x="7805859" y="4507143"/>
                <a:chExt cx="599477" cy="591161"/>
              </a:xfrm>
            </p:grpSpPr>
            <p:grpSp>
              <p:nvGrpSpPr>
                <p:cNvPr id="628" name="Shape 628"/>
                <p:cNvGrpSpPr/>
                <p:nvPr/>
              </p:nvGrpSpPr>
              <p:grpSpPr>
                <a:xfrm>
                  <a:off x="7805859" y="4507143"/>
                  <a:ext cx="599477" cy="591161"/>
                  <a:chOff x="7795946" y="4504243"/>
                  <a:chExt cx="599477" cy="591161"/>
                </a:xfrm>
              </p:grpSpPr>
              <p:sp>
                <p:nvSpPr>
                  <p:cNvPr id="629" name="Shape 629"/>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0" name="Shape 630"/>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1" name="Shape 631"/>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2" name="Shape 632"/>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3" name="Shape 633"/>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4" name="Shape 634"/>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635" name="Shape 635"/>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6" name="Shape 636"/>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7" name="Shape 637"/>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8" name="Shape 638"/>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39" name="Shape 639"/>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640" name="Shape 640"/>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641" name="Shape 641"/>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642" name="Shape 642"/>
            <p:cNvGrpSpPr/>
            <p:nvPr/>
          </p:nvGrpSpPr>
          <p:grpSpPr>
            <a:xfrm>
              <a:off x="8726646" y="4269643"/>
              <a:ext cx="599477" cy="591161"/>
              <a:chOff x="7805859" y="4507143"/>
              <a:chExt cx="599477" cy="591161"/>
            </a:xfrm>
          </p:grpSpPr>
          <p:grpSp>
            <p:nvGrpSpPr>
              <p:cNvPr id="643" name="Shape 643"/>
              <p:cNvGrpSpPr/>
              <p:nvPr/>
            </p:nvGrpSpPr>
            <p:grpSpPr>
              <a:xfrm>
                <a:off x="7805859" y="4507143"/>
                <a:ext cx="599477" cy="591161"/>
                <a:chOff x="7805859" y="4507143"/>
                <a:chExt cx="599477" cy="591161"/>
              </a:xfrm>
            </p:grpSpPr>
            <p:grpSp>
              <p:nvGrpSpPr>
                <p:cNvPr id="644" name="Shape 644"/>
                <p:cNvGrpSpPr/>
                <p:nvPr/>
              </p:nvGrpSpPr>
              <p:grpSpPr>
                <a:xfrm>
                  <a:off x="7805859" y="4507143"/>
                  <a:ext cx="599477" cy="591161"/>
                  <a:chOff x="7795946" y="4504243"/>
                  <a:chExt cx="599477" cy="591161"/>
                </a:xfrm>
              </p:grpSpPr>
              <p:sp>
                <p:nvSpPr>
                  <p:cNvPr id="645" name="Shape 645"/>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6" name="Shape 646"/>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7" name="Shape 647"/>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8" name="Shape 648"/>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49" name="Shape 649"/>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0" name="Shape 650"/>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651" name="Shape 651"/>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2" name="Shape 652"/>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3" name="Shape 653"/>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4" name="Shape 654"/>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55" name="Shape 655"/>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656" name="Shape 656"/>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657" name="Shape 657"/>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sp>
        <p:nvSpPr>
          <p:cNvPr id="658" name="Shape 658"/>
          <p:cNvSpPr/>
          <p:nvPr/>
        </p:nvSpPr>
        <p:spPr>
          <a:xfrm>
            <a:off x="6666088" y="3753341"/>
            <a:ext cx="985770" cy="781164"/>
          </a:xfrm>
          <a:prstGeom prst="irregularSeal1">
            <a:avLst/>
          </a:prstGeom>
          <a:solidFill>
            <a:srgbClr val="D84437"/>
          </a:solidFill>
          <a:ln w="19050" cap="flat" cmpd="sng">
            <a:solidFill>
              <a:srgbClr val="FFFFFF"/>
            </a:solidFill>
            <a:prstDash val="solid"/>
            <a:round/>
            <a:headEnd type="none" w="med" len="med"/>
            <a:tailEnd type="none" w="med" len="med"/>
          </a:ln>
        </p:spPr>
        <p:txBody>
          <a:bodyPr wrap="square" lIns="68575" tIns="68575" rIns="68575" bIns="68575" anchor="ctr" anchorCtr="0">
            <a:noAutofit/>
          </a:bodyPr>
          <a:lstStyle/>
          <a:p>
            <a:pPr marL="0" lvl="0" indent="0" algn="ctr" rtl="0">
              <a:spcBef>
                <a:spcPts val="0"/>
              </a:spcBef>
              <a:buNone/>
            </a:pPr>
            <a:r>
              <a:rPr lang="en" sz="1000" b="1" dirty="0">
                <a:solidFill>
                  <a:srgbClr val="FFFFFF"/>
                </a:solidFill>
                <a:latin typeface="Open Sans"/>
                <a:ea typeface="Open Sans"/>
                <a:cs typeface="Open Sans"/>
                <a:sym typeface="Open Sans"/>
              </a:rPr>
              <a:t>Crash!</a:t>
            </a:r>
          </a:p>
        </p:txBody>
      </p:sp>
      <p:sp>
        <p:nvSpPr>
          <p:cNvPr id="659" name="Shape 659"/>
          <p:cNvSpPr/>
          <p:nvPr/>
        </p:nvSpPr>
        <p:spPr>
          <a:xfrm>
            <a:off x="4146250" y="2592800"/>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dirty="0"/>
              <a:t>mysql-1389738847-bmsg7</a:t>
            </a:r>
          </a:p>
        </p:txBody>
      </p:sp>
      <p:sp>
        <p:nvSpPr>
          <p:cNvPr id="660" name="Shape 660"/>
          <p:cNvSpPr/>
          <p:nvPr/>
        </p:nvSpPr>
        <p:spPr>
          <a:xfrm>
            <a:off x="4903300" y="2900702"/>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dirty="0"/>
              <a:t>mysql-1389738847-nz828</a:t>
            </a:r>
          </a:p>
        </p:txBody>
      </p:sp>
      <p:sp>
        <p:nvSpPr>
          <p:cNvPr id="661" name="Shape 661"/>
          <p:cNvSpPr/>
          <p:nvPr/>
        </p:nvSpPr>
        <p:spPr>
          <a:xfrm>
            <a:off x="5660050" y="3108550"/>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dirty="0"/>
              <a:t>mysql-1389738847-x99km</a:t>
            </a:r>
          </a:p>
        </p:txBody>
      </p:sp>
      <p:sp>
        <p:nvSpPr>
          <p:cNvPr id="662" name="Shape 662"/>
          <p:cNvSpPr/>
          <p:nvPr/>
        </p:nvSpPr>
        <p:spPr>
          <a:xfrm>
            <a:off x="6852350" y="3368650"/>
            <a:ext cx="14559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a:t>mysql-1389738847-t542x</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18</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41788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34"/>
                                        </p:tgtEl>
                                        <p:attrNameLst>
                                          <p:attrName>style.visibility</p:attrName>
                                        </p:attrNameLst>
                                      </p:cBhvr>
                                      <p:to>
                                        <p:strVal val="visible"/>
                                      </p:to>
                                    </p:set>
                                    <p:animEffect transition="in" filter="dissolve">
                                      <p:cBhvr>
                                        <p:cTn id="19" dur="500"/>
                                        <p:tgtEl>
                                          <p:spTgt spid="4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6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0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0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544"/>
                                        </p:tgtEl>
                                        <p:attrNameLst>
                                          <p:attrName>style.visibility</p:attrName>
                                        </p:attrNameLst>
                                      </p:cBhvr>
                                      <p:to>
                                        <p:strVal val="visible"/>
                                      </p:to>
                                    </p:set>
                                    <p:animEffect transition="in" filter="dissolve">
                                      <p:cBhvr>
                                        <p:cTn id="36" dur="500"/>
                                        <p:tgtEl>
                                          <p:spTgt spid="54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0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89"/>
                                        </p:tgtEl>
                                        <p:attrNameLst>
                                          <p:attrName>style.visibility</p:attrName>
                                        </p:attrNameLst>
                                      </p:cBhvr>
                                      <p:to>
                                        <p:strVal val="visible"/>
                                      </p:to>
                                    </p:set>
                                    <p:animEffect transition="in" filter="dissolve">
                                      <p:cBhvr>
                                        <p:cTn id="49" dur="500"/>
                                        <p:tgtEl>
                                          <p:spTgt spid="489"/>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5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2" presetClass="emph" presetSubtype="0" fill="hold" nodeType="clickEffect">
                                  <p:stCondLst>
                                    <p:cond delay="0"/>
                                  </p:stCondLst>
                                  <p:childTnLst>
                                    <p:animRot by="120000">
                                      <p:cBhvr>
                                        <p:cTn id="57" dur="100" fill="hold">
                                          <p:stCondLst>
                                            <p:cond delay="0"/>
                                          </p:stCondLst>
                                        </p:cTn>
                                        <p:tgtEl>
                                          <p:spTgt spid="544"/>
                                        </p:tgtEl>
                                        <p:attrNameLst>
                                          <p:attrName>r</p:attrName>
                                        </p:attrNameLst>
                                      </p:cBhvr>
                                    </p:animRot>
                                    <p:animRot by="-240000">
                                      <p:cBhvr>
                                        <p:cTn id="58" dur="200" fill="hold">
                                          <p:stCondLst>
                                            <p:cond delay="200"/>
                                          </p:stCondLst>
                                        </p:cTn>
                                        <p:tgtEl>
                                          <p:spTgt spid="544"/>
                                        </p:tgtEl>
                                        <p:attrNameLst>
                                          <p:attrName>r</p:attrName>
                                        </p:attrNameLst>
                                      </p:cBhvr>
                                    </p:animRot>
                                    <p:animRot by="240000">
                                      <p:cBhvr>
                                        <p:cTn id="59" dur="200" fill="hold">
                                          <p:stCondLst>
                                            <p:cond delay="400"/>
                                          </p:stCondLst>
                                        </p:cTn>
                                        <p:tgtEl>
                                          <p:spTgt spid="544"/>
                                        </p:tgtEl>
                                        <p:attrNameLst>
                                          <p:attrName>r</p:attrName>
                                        </p:attrNameLst>
                                      </p:cBhvr>
                                    </p:animRot>
                                    <p:animRot by="-240000">
                                      <p:cBhvr>
                                        <p:cTn id="60" dur="200" fill="hold">
                                          <p:stCondLst>
                                            <p:cond delay="600"/>
                                          </p:stCondLst>
                                        </p:cTn>
                                        <p:tgtEl>
                                          <p:spTgt spid="544"/>
                                        </p:tgtEl>
                                        <p:attrNameLst>
                                          <p:attrName>r</p:attrName>
                                        </p:attrNameLst>
                                      </p:cBhvr>
                                    </p:animRot>
                                    <p:animRot by="120000">
                                      <p:cBhvr>
                                        <p:cTn id="61" dur="200" fill="hold">
                                          <p:stCondLst>
                                            <p:cond delay="800"/>
                                          </p:stCondLst>
                                        </p:cTn>
                                        <p:tgtEl>
                                          <p:spTgt spid="544"/>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6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60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603"/>
                                        </p:tgtEl>
                                        <p:attrNameLst>
                                          <p:attrName>style.visibility</p:attrName>
                                        </p:attrNameLst>
                                      </p:cBhvr>
                                      <p:to>
                                        <p:strVal val="visible"/>
                                      </p:to>
                                    </p:set>
                                    <p:animEffect transition="in" filter="dissolve">
                                      <p:cBhvr>
                                        <p:cTn id="74"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animBg="1"/>
      <p:bldP spid="658" grpId="0" animBg="1"/>
      <p:bldP spid="659" grpId="0" animBg="1"/>
      <p:bldP spid="660" grpId="0" animBg="1"/>
      <p:bldP spid="661" grpId="0" animBg="1"/>
      <p:bldP spid="6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Shape 667"/>
          <p:cNvSpPr txBox="1">
            <a:spLocks noGrp="1"/>
          </p:cNvSpPr>
          <p:nvPr>
            <p:ph type="title"/>
          </p:nvPr>
        </p:nvSpPr>
        <p:spPr>
          <a:xfrm>
            <a:off x="543087" y="115625"/>
            <a:ext cx="8346000" cy="666600"/>
          </a:xfrm>
          <a:prstGeom prst="rect">
            <a:avLst/>
          </a:prstGeom>
        </p:spPr>
        <p:txBody>
          <a:bodyPr wrap="square" lIns="91425" tIns="91425" rIns="91425" bIns="91425" anchor="b" anchorCtr="0">
            <a:noAutofit/>
          </a:bodyPr>
          <a:lstStyle/>
          <a:p>
            <a:pPr marL="0" lvl="0" indent="0" rtl="0">
              <a:spcBef>
                <a:spcPts val="0"/>
              </a:spcBef>
              <a:buNone/>
            </a:pPr>
            <a:r>
              <a:rPr lang="en" dirty="0" err="1">
                <a:latin typeface="Calibri" charset="0"/>
                <a:ea typeface="Calibri" charset="0"/>
                <a:cs typeface="Calibri" charset="0"/>
              </a:rPr>
              <a:t>StatefulSet</a:t>
            </a:r>
            <a:r>
              <a:rPr lang="en" dirty="0">
                <a:latin typeface="Calibri" charset="0"/>
                <a:ea typeface="Calibri" charset="0"/>
                <a:cs typeface="Calibri" charset="0"/>
              </a:rPr>
              <a:t> </a:t>
            </a:r>
          </a:p>
        </p:txBody>
      </p:sp>
      <p:sp>
        <p:nvSpPr>
          <p:cNvPr id="668" name="Shape 668"/>
          <p:cNvSpPr txBox="1">
            <a:spLocks noGrp="1"/>
          </p:cNvSpPr>
          <p:nvPr>
            <p:ph type="body" idx="1"/>
          </p:nvPr>
        </p:nvSpPr>
        <p:spPr>
          <a:xfrm>
            <a:off x="402025" y="1236950"/>
            <a:ext cx="3476400" cy="33273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Char char="●"/>
            </a:pPr>
            <a:r>
              <a:rPr lang="en" dirty="0">
                <a:latin typeface="Calibri" charset="0"/>
                <a:ea typeface="Calibri" charset="0"/>
                <a:cs typeface="Calibri" charset="0"/>
              </a:rPr>
              <a:t>Started in order</a:t>
            </a:r>
          </a:p>
          <a:p>
            <a:pPr marL="457200" lvl="0" indent="-361950" rtl="0">
              <a:spcBef>
                <a:spcPts val="0"/>
              </a:spcBef>
              <a:spcAft>
                <a:spcPts val="0"/>
              </a:spcAft>
              <a:buSzPts val="2100"/>
              <a:buChar char="●"/>
            </a:pPr>
            <a:r>
              <a:rPr lang="en" dirty="0">
                <a:latin typeface="Calibri" charset="0"/>
                <a:ea typeface="Calibri" charset="0"/>
                <a:cs typeface="Calibri" charset="0"/>
              </a:rPr>
              <a:t>Names unique and distinct per node-ordinal</a:t>
            </a:r>
          </a:p>
          <a:p>
            <a:pPr marL="457200" lvl="0" indent="-361950" rtl="0">
              <a:spcBef>
                <a:spcPts val="0"/>
              </a:spcBef>
              <a:spcAft>
                <a:spcPts val="0"/>
              </a:spcAft>
              <a:buSzPts val="2100"/>
              <a:buChar char="●"/>
            </a:pPr>
            <a:r>
              <a:rPr lang="en" dirty="0">
                <a:latin typeface="Calibri" charset="0"/>
                <a:ea typeface="Calibri" charset="0"/>
                <a:cs typeface="Calibri" charset="0"/>
              </a:rPr>
              <a:t>Must replace failed node by name</a:t>
            </a:r>
          </a:p>
          <a:p>
            <a:pPr marL="457200" lvl="0" indent="-361950" rtl="0">
              <a:spcBef>
                <a:spcPts val="0"/>
              </a:spcBef>
              <a:buSzPts val="2100"/>
              <a:buChar char="●"/>
            </a:pPr>
            <a:r>
              <a:rPr lang="en" dirty="0">
                <a:latin typeface="Calibri" charset="0"/>
                <a:ea typeface="Calibri" charset="0"/>
                <a:cs typeface="Calibri" charset="0"/>
              </a:rPr>
              <a:t>Won’t scale when cluster is unhealthy</a:t>
            </a:r>
          </a:p>
        </p:txBody>
      </p:sp>
      <p:sp>
        <p:nvSpPr>
          <p:cNvPr id="669" name="Shape 669"/>
          <p:cNvSpPr/>
          <p:nvPr/>
        </p:nvSpPr>
        <p:spPr>
          <a:xfrm>
            <a:off x="4027200" y="1121900"/>
            <a:ext cx="4966200" cy="3682800"/>
          </a:xfrm>
          <a:prstGeom prst="rect">
            <a:avLst/>
          </a:prstGeom>
          <a:solidFill>
            <a:srgbClr val="7BCFA9"/>
          </a:solidFill>
          <a:ln w="38100" cap="flat" cmpd="sng">
            <a:solidFill>
              <a:srgbClr val="FFFFFF"/>
            </a:solidFill>
            <a:prstDash val="solid"/>
            <a:round/>
            <a:headEnd type="none" w="med" len="med"/>
            <a:tailEnd type="none" w="med" len="med"/>
          </a:ln>
        </p:spPr>
        <p:txBody>
          <a:bodyPr wrap="square" lIns="68575" tIns="68575" rIns="68575" bIns="68575" anchor="b" anchorCtr="0">
            <a:noAutofit/>
          </a:bodyPr>
          <a:lstStyle/>
          <a:p>
            <a:pPr marL="0" lvl="0" indent="0" rtl="0">
              <a:spcBef>
                <a:spcPts val="0"/>
              </a:spcBef>
              <a:buNone/>
            </a:pPr>
            <a:endParaRPr sz="1800" b="1">
              <a:solidFill>
                <a:srgbClr val="FFFFFF"/>
              </a:solidFill>
              <a:latin typeface="Open Sans"/>
              <a:ea typeface="Open Sans"/>
              <a:cs typeface="Open Sans"/>
              <a:sym typeface="Open Sans"/>
            </a:endParaRPr>
          </a:p>
        </p:txBody>
      </p:sp>
      <p:sp>
        <p:nvSpPr>
          <p:cNvPr id="670" name="Shape 670"/>
          <p:cNvSpPr/>
          <p:nvPr/>
        </p:nvSpPr>
        <p:spPr>
          <a:xfrm>
            <a:off x="4419472" y="1412888"/>
            <a:ext cx="1391400" cy="907200"/>
          </a:xfrm>
          <a:prstGeom prst="rect">
            <a:avLst/>
          </a:prstGeom>
          <a:solidFill>
            <a:srgbClr val="990000"/>
          </a:solidFill>
          <a:ln>
            <a:noFill/>
          </a:ln>
        </p:spPr>
        <p:txBody>
          <a:bodyPr wrap="square" lIns="68575" tIns="68575" rIns="68575" bIns="68575" anchor="ctr" anchorCtr="0">
            <a:noAutofit/>
          </a:bodyPr>
          <a:lstStyle/>
          <a:p>
            <a:pPr marL="0" lvl="0" indent="0" algn="ctr" rtl="0">
              <a:spcBef>
                <a:spcPts val="0"/>
              </a:spcBef>
              <a:buNone/>
            </a:pPr>
            <a:r>
              <a:rPr lang="en" sz="1500" b="1" dirty="0" err="1" smtClean="0">
                <a:solidFill>
                  <a:srgbClr val="FFFFFF"/>
                </a:solidFill>
                <a:latin typeface="Calibri" charset="0"/>
                <a:ea typeface="Calibri" charset="0"/>
                <a:cs typeface="Calibri" charset="0"/>
                <a:sym typeface="Open Sans"/>
              </a:rPr>
              <a:t>StatefulSet</a:t>
            </a:r>
            <a:endParaRPr lang="en-US" sz="1500" b="1" dirty="0" smtClean="0">
              <a:solidFill>
                <a:srgbClr val="FFFFFF"/>
              </a:solidFill>
              <a:latin typeface="Calibri" charset="0"/>
              <a:ea typeface="Calibri" charset="0"/>
              <a:cs typeface="Calibri" charset="0"/>
              <a:sym typeface="Open Sans"/>
            </a:endParaRPr>
          </a:p>
          <a:p>
            <a:pPr marL="0" lvl="0" indent="0" algn="ctr" rtl="0">
              <a:spcBef>
                <a:spcPts val="0"/>
              </a:spcBef>
              <a:buNone/>
            </a:pPr>
            <a:r>
              <a:rPr lang="en-US" sz="1500" b="1" dirty="0" smtClean="0">
                <a:solidFill>
                  <a:srgbClr val="FFFFFF"/>
                </a:solidFill>
                <a:latin typeface="Courier" charset="0"/>
                <a:ea typeface="Courier" charset="0"/>
                <a:cs typeface="Courier" charset="0"/>
                <a:sym typeface="Open Sans"/>
              </a:rPr>
              <a:t>”</a:t>
            </a:r>
            <a:r>
              <a:rPr lang="en-US" sz="1500" b="1" dirty="0" err="1" smtClean="0">
                <a:solidFill>
                  <a:srgbClr val="FFFFFF"/>
                </a:solidFill>
                <a:latin typeface="Courier" charset="0"/>
                <a:ea typeface="Courier" charset="0"/>
                <a:cs typeface="Courier" charset="0"/>
                <a:sym typeface="Open Sans"/>
              </a:rPr>
              <a:t>mysql</a:t>
            </a:r>
            <a:r>
              <a:rPr lang="en-US" sz="1500" b="1" dirty="0" smtClean="0">
                <a:solidFill>
                  <a:srgbClr val="FFFFFF"/>
                </a:solidFill>
                <a:latin typeface="Courier" charset="0"/>
                <a:ea typeface="Courier" charset="0"/>
                <a:cs typeface="Courier" charset="0"/>
                <a:sym typeface="Open Sans"/>
              </a:rPr>
              <a:t>”</a:t>
            </a:r>
            <a:endParaRPr lang="en" sz="1500" b="1" dirty="0">
              <a:solidFill>
                <a:srgbClr val="FFFFFF"/>
              </a:solidFill>
              <a:latin typeface="Courier" charset="0"/>
              <a:ea typeface="Courier" charset="0"/>
              <a:cs typeface="Courier" charset="0"/>
              <a:sym typeface="Open Sans"/>
            </a:endParaRPr>
          </a:p>
        </p:txBody>
      </p:sp>
      <p:grpSp>
        <p:nvGrpSpPr>
          <p:cNvPr id="671" name="Shape 671"/>
          <p:cNvGrpSpPr/>
          <p:nvPr/>
        </p:nvGrpSpPr>
        <p:grpSpPr>
          <a:xfrm>
            <a:off x="4824683" y="3727641"/>
            <a:ext cx="777567" cy="727273"/>
            <a:chOff x="8372160" y="3765349"/>
            <a:chExt cx="1283113" cy="1200516"/>
          </a:xfrm>
        </p:grpSpPr>
        <p:grpSp>
          <p:nvGrpSpPr>
            <p:cNvPr id="672" name="Shape 672"/>
            <p:cNvGrpSpPr/>
            <p:nvPr/>
          </p:nvGrpSpPr>
          <p:grpSpPr>
            <a:xfrm>
              <a:off x="8372160" y="3765349"/>
              <a:ext cx="1283113" cy="1200516"/>
              <a:chOff x="6636910" y="3934370"/>
              <a:chExt cx="1283113" cy="1200516"/>
            </a:xfrm>
          </p:grpSpPr>
          <p:sp>
            <p:nvSpPr>
              <p:cNvPr id="673" name="Shape 673"/>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674" name="Shape 674"/>
              <p:cNvGrpSpPr/>
              <p:nvPr/>
            </p:nvGrpSpPr>
            <p:grpSpPr>
              <a:xfrm>
                <a:off x="7380623" y="3934370"/>
                <a:ext cx="539400" cy="539100"/>
                <a:chOff x="7380623" y="3934370"/>
                <a:chExt cx="539400" cy="539100"/>
              </a:xfrm>
            </p:grpSpPr>
            <p:sp>
              <p:nvSpPr>
                <p:cNvPr id="675" name="Shape 675"/>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676" name="Shape 676"/>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77" name="Shape 677"/>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678" name="Shape 678"/>
            <p:cNvGrpSpPr/>
            <p:nvPr/>
          </p:nvGrpSpPr>
          <p:grpSpPr>
            <a:xfrm rot="388938">
              <a:off x="8507638" y="4067694"/>
              <a:ext cx="298952" cy="294746"/>
              <a:chOff x="7805859" y="4507143"/>
              <a:chExt cx="599477" cy="591161"/>
            </a:xfrm>
          </p:grpSpPr>
          <p:grpSp>
            <p:nvGrpSpPr>
              <p:cNvPr id="679" name="Shape 679"/>
              <p:cNvGrpSpPr/>
              <p:nvPr/>
            </p:nvGrpSpPr>
            <p:grpSpPr>
              <a:xfrm>
                <a:off x="7805859" y="4507143"/>
                <a:ext cx="599477" cy="591161"/>
                <a:chOff x="7805859" y="4507143"/>
                <a:chExt cx="599477" cy="591161"/>
              </a:xfrm>
            </p:grpSpPr>
            <p:grpSp>
              <p:nvGrpSpPr>
                <p:cNvPr id="680" name="Shape 680"/>
                <p:cNvGrpSpPr/>
                <p:nvPr/>
              </p:nvGrpSpPr>
              <p:grpSpPr>
                <a:xfrm>
                  <a:off x="7805859" y="4507143"/>
                  <a:ext cx="599477" cy="591161"/>
                  <a:chOff x="7795946" y="4504243"/>
                  <a:chExt cx="599477" cy="591161"/>
                </a:xfrm>
              </p:grpSpPr>
              <p:sp>
                <p:nvSpPr>
                  <p:cNvPr id="681" name="Shape 681"/>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2" name="Shape 682"/>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3" name="Shape 683"/>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4" name="Shape 684"/>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5" name="Shape 685"/>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6" name="Shape 686"/>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687" name="Shape 687"/>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8" name="Shape 688"/>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89" name="Shape 689"/>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90" name="Shape 690"/>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91" name="Shape 691"/>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692" name="Shape 692"/>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693" name="Shape 693"/>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694" name="Shape 694"/>
            <p:cNvGrpSpPr/>
            <p:nvPr/>
          </p:nvGrpSpPr>
          <p:grpSpPr>
            <a:xfrm rot="389700">
              <a:off x="8831169" y="4093964"/>
              <a:ext cx="169059" cy="166655"/>
              <a:chOff x="7805859" y="4507143"/>
              <a:chExt cx="599477" cy="591161"/>
            </a:xfrm>
          </p:grpSpPr>
          <p:grpSp>
            <p:nvGrpSpPr>
              <p:cNvPr id="695" name="Shape 695"/>
              <p:cNvGrpSpPr/>
              <p:nvPr/>
            </p:nvGrpSpPr>
            <p:grpSpPr>
              <a:xfrm>
                <a:off x="7805859" y="4507143"/>
                <a:ext cx="599477" cy="591161"/>
                <a:chOff x="7805859" y="4507143"/>
                <a:chExt cx="599477" cy="591161"/>
              </a:xfrm>
            </p:grpSpPr>
            <p:grpSp>
              <p:nvGrpSpPr>
                <p:cNvPr id="696" name="Shape 696"/>
                <p:cNvGrpSpPr/>
                <p:nvPr/>
              </p:nvGrpSpPr>
              <p:grpSpPr>
                <a:xfrm>
                  <a:off x="7805859" y="4507143"/>
                  <a:ext cx="599477" cy="591161"/>
                  <a:chOff x="7795946" y="4504243"/>
                  <a:chExt cx="599477" cy="591161"/>
                </a:xfrm>
              </p:grpSpPr>
              <p:sp>
                <p:nvSpPr>
                  <p:cNvPr id="697" name="Shape 697"/>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98" name="Shape 698"/>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699" name="Shape 699"/>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0" name="Shape 700"/>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1" name="Shape 701"/>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2" name="Shape 702"/>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03" name="Shape 703"/>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4" name="Shape 704"/>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5" name="Shape 705"/>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6" name="Shape 706"/>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07" name="Shape 707"/>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708" name="Shape 708"/>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709" name="Shape 709"/>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710" name="Shape 710"/>
            <p:cNvGrpSpPr/>
            <p:nvPr/>
          </p:nvGrpSpPr>
          <p:grpSpPr>
            <a:xfrm>
              <a:off x="8726646" y="4269643"/>
              <a:ext cx="599477" cy="591161"/>
              <a:chOff x="7805859" y="4507143"/>
              <a:chExt cx="599477" cy="591161"/>
            </a:xfrm>
          </p:grpSpPr>
          <p:grpSp>
            <p:nvGrpSpPr>
              <p:cNvPr id="711" name="Shape 711"/>
              <p:cNvGrpSpPr/>
              <p:nvPr/>
            </p:nvGrpSpPr>
            <p:grpSpPr>
              <a:xfrm>
                <a:off x="7805859" y="4507143"/>
                <a:ext cx="599477" cy="591161"/>
                <a:chOff x="7805859" y="4507143"/>
                <a:chExt cx="599477" cy="591161"/>
              </a:xfrm>
            </p:grpSpPr>
            <p:grpSp>
              <p:nvGrpSpPr>
                <p:cNvPr id="712" name="Shape 712"/>
                <p:cNvGrpSpPr/>
                <p:nvPr/>
              </p:nvGrpSpPr>
              <p:grpSpPr>
                <a:xfrm>
                  <a:off x="7805859" y="4507143"/>
                  <a:ext cx="599477" cy="591161"/>
                  <a:chOff x="7795946" y="4504243"/>
                  <a:chExt cx="599477" cy="591161"/>
                </a:xfrm>
              </p:grpSpPr>
              <p:sp>
                <p:nvSpPr>
                  <p:cNvPr id="713" name="Shape 713"/>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14" name="Shape 714"/>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15" name="Shape 715"/>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16" name="Shape 716"/>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17" name="Shape 717"/>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18" name="Shape 718"/>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19" name="Shape 719"/>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20" name="Shape 720"/>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21" name="Shape 721"/>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22" name="Shape 722"/>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23" name="Shape 723"/>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724" name="Shape 724"/>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725" name="Shape 725"/>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grpSp>
        <p:nvGrpSpPr>
          <p:cNvPr id="726" name="Shape 726"/>
          <p:cNvGrpSpPr/>
          <p:nvPr/>
        </p:nvGrpSpPr>
        <p:grpSpPr>
          <a:xfrm>
            <a:off x="5793514" y="3727633"/>
            <a:ext cx="777567" cy="727273"/>
            <a:chOff x="8372160" y="3765349"/>
            <a:chExt cx="1283113" cy="1200516"/>
          </a:xfrm>
        </p:grpSpPr>
        <p:grpSp>
          <p:nvGrpSpPr>
            <p:cNvPr id="727" name="Shape 727"/>
            <p:cNvGrpSpPr/>
            <p:nvPr/>
          </p:nvGrpSpPr>
          <p:grpSpPr>
            <a:xfrm>
              <a:off x="8372160" y="3765349"/>
              <a:ext cx="1283113" cy="1200516"/>
              <a:chOff x="6636910" y="3934370"/>
              <a:chExt cx="1283113" cy="1200516"/>
            </a:xfrm>
          </p:grpSpPr>
          <p:sp>
            <p:nvSpPr>
              <p:cNvPr id="728" name="Shape 728"/>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nvGrpSpPr>
              <p:cNvPr id="729" name="Shape 729"/>
              <p:cNvGrpSpPr/>
              <p:nvPr/>
            </p:nvGrpSpPr>
            <p:grpSpPr>
              <a:xfrm>
                <a:off x="7380623" y="3934370"/>
                <a:ext cx="539400" cy="539100"/>
                <a:chOff x="7380623" y="3934370"/>
                <a:chExt cx="539400" cy="539100"/>
              </a:xfrm>
            </p:grpSpPr>
            <p:sp>
              <p:nvSpPr>
                <p:cNvPr id="730" name="Shape 730"/>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731" name="Shape 731"/>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32" name="Shape 732"/>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733" name="Shape 733"/>
            <p:cNvGrpSpPr/>
            <p:nvPr/>
          </p:nvGrpSpPr>
          <p:grpSpPr>
            <a:xfrm rot="388938">
              <a:off x="8507638" y="4067694"/>
              <a:ext cx="298952" cy="294746"/>
              <a:chOff x="7805859" y="4507143"/>
              <a:chExt cx="599477" cy="591161"/>
            </a:xfrm>
          </p:grpSpPr>
          <p:grpSp>
            <p:nvGrpSpPr>
              <p:cNvPr id="734" name="Shape 734"/>
              <p:cNvGrpSpPr/>
              <p:nvPr/>
            </p:nvGrpSpPr>
            <p:grpSpPr>
              <a:xfrm>
                <a:off x="7805859" y="4507143"/>
                <a:ext cx="599477" cy="591161"/>
                <a:chOff x="7805859" y="4507143"/>
                <a:chExt cx="599477" cy="591161"/>
              </a:xfrm>
            </p:grpSpPr>
            <p:grpSp>
              <p:nvGrpSpPr>
                <p:cNvPr id="735" name="Shape 735"/>
                <p:cNvGrpSpPr/>
                <p:nvPr/>
              </p:nvGrpSpPr>
              <p:grpSpPr>
                <a:xfrm>
                  <a:off x="7805859" y="4507143"/>
                  <a:ext cx="599477" cy="591161"/>
                  <a:chOff x="7795946" y="4504243"/>
                  <a:chExt cx="599477" cy="591161"/>
                </a:xfrm>
              </p:grpSpPr>
              <p:sp>
                <p:nvSpPr>
                  <p:cNvPr id="736" name="Shape 736"/>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37" name="Shape 737"/>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38" name="Shape 738"/>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39" name="Shape 739"/>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0" name="Shape 740"/>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1" name="Shape 741"/>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42" name="Shape 742"/>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3" name="Shape 743"/>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4" name="Shape 744"/>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5" name="Shape 745"/>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46" name="Shape 746"/>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747" name="Shape 747"/>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748" name="Shape 748"/>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749" name="Shape 749"/>
            <p:cNvGrpSpPr/>
            <p:nvPr/>
          </p:nvGrpSpPr>
          <p:grpSpPr>
            <a:xfrm rot="389700">
              <a:off x="8831169" y="4093964"/>
              <a:ext cx="169059" cy="166655"/>
              <a:chOff x="7805859" y="4507143"/>
              <a:chExt cx="599477" cy="591161"/>
            </a:xfrm>
          </p:grpSpPr>
          <p:grpSp>
            <p:nvGrpSpPr>
              <p:cNvPr id="750" name="Shape 750"/>
              <p:cNvGrpSpPr/>
              <p:nvPr/>
            </p:nvGrpSpPr>
            <p:grpSpPr>
              <a:xfrm>
                <a:off x="7805859" y="4507143"/>
                <a:ext cx="599477" cy="591161"/>
                <a:chOff x="7805859" y="4507143"/>
                <a:chExt cx="599477" cy="591161"/>
              </a:xfrm>
            </p:grpSpPr>
            <p:grpSp>
              <p:nvGrpSpPr>
                <p:cNvPr id="751" name="Shape 751"/>
                <p:cNvGrpSpPr/>
                <p:nvPr/>
              </p:nvGrpSpPr>
              <p:grpSpPr>
                <a:xfrm>
                  <a:off x="7805859" y="4507143"/>
                  <a:ext cx="599477" cy="591161"/>
                  <a:chOff x="7795946" y="4504243"/>
                  <a:chExt cx="599477" cy="591161"/>
                </a:xfrm>
              </p:grpSpPr>
              <p:sp>
                <p:nvSpPr>
                  <p:cNvPr id="752" name="Shape 752"/>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3" name="Shape 753"/>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4" name="Shape 754"/>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5" name="Shape 755"/>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6" name="Shape 756"/>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7" name="Shape 757"/>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58" name="Shape 758"/>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59" name="Shape 759"/>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60" name="Shape 760"/>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61" name="Shape 761"/>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62" name="Shape 762"/>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763" name="Shape 763"/>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764" name="Shape 764"/>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765" name="Shape 765"/>
            <p:cNvGrpSpPr/>
            <p:nvPr/>
          </p:nvGrpSpPr>
          <p:grpSpPr>
            <a:xfrm>
              <a:off x="8726646" y="4269643"/>
              <a:ext cx="599477" cy="591161"/>
              <a:chOff x="7805859" y="4507143"/>
              <a:chExt cx="599477" cy="591161"/>
            </a:xfrm>
          </p:grpSpPr>
          <p:grpSp>
            <p:nvGrpSpPr>
              <p:cNvPr id="766" name="Shape 766"/>
              <p:cNvGrpSpPr/>
              <p:nvPr/>
            </p:nvGrpSpPr>
            <p:grpSpPr>
              <a:xfrm>
                <a:off x="7805859" y="4507143"/>
                <a:ext cx="599477" cy="591161"/>
                <a:chOff x="7805859" y="4507143"/>
                <a:chExt cx="599477" cy="591161"/>
              </a:xfrm>
            </p:grpSpPr>
            <p:grpSp>
              <p:nvGrpSpPr>
                <p:cNvPr id="767" name="Shape 767"/>
                <p:cNvGrpSpPr/>
                <p:nvPr/>
              </p:nvGrpSpPr>
              <p:grpSpPr>
                <a:xfrm>
                  <a:off x="7805859" y="4507143"/>
                  <a:ext cx="599477" cy="591161"/>
                  <a:chOff x="7795946" y="4504243"/>
                  <a:chExt cx="599477" cy="591161"/>
                </a:xfrm>
              </p:grpSpPr>
              <p:sp>
                <p:nvSpPr>
                  <p:cNvPr id="768" name="Shape 768"/>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69" name="Shape 769"/>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0" name="Shape 770"/>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1" name="Shape 771"/>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2" name="Shape 772"/>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3" name="Shape 773"/>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74" name="Shape 774"/>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5" name="Shape 775"/>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6" name="Shape 776"/>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7" name="Shape 777"/>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78" name="Shape 778"/>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779" name="Shape 779"/>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780" name="Shape 780"/>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grpSp>
        <p:nvGrpSpPr>
          <p:cNvPr id="781" name="Shape 781"/>
          <p:cNvGrpSpPr/>
          <p:nvPr/>
        </p:nvGrpSpPr>
        <p:grpSpPr>
          <a:xfrm>
            <a:off x="6890233" y="3963374"/>
            <a:ext cx="777567" cy="727273"/>
            <a:chOff x="8372160" y="3765349"/>
            <a:chExt cx="1283113" cy="1200516"/>
          </a:xfrm>
        </p:grpSpPr>
        <p:grpSp>
          <p:nvGrpSpPr>
            <p:cNvPr id="782" name="Shape 782"/>
            <p:cNvGrpSpPr/>
            <p:nvPr/>
          </p:nvGrpSpPr>
          <p:grpSpPr>
            <a:xfrm>
              <a:off x="8372160" y="3765349"/>
              <a:ext cx="1283113" cy="1200516"/>
              <a:chOff x="6636910" y="3934370"/>
              <a:chExt cx="1283113" cy="1200516"/>
            </a:xfrm>
          </p:grpSpPr>
          <p:sp>
            <p:nvSpPr>
              <p:cNvPr id="783" name="Shape 783"/>
              <p:cNvSpPr/>
              <p:nvPr/>
            </p:nvSpPr>
            <p:spPr>
              <a:xfrm>
                <a:off x="6636910" y="3967886"/>
                <a:ext cx="1167000" cy="1167000"/>
              </a:xfrm>
              <a:prstGeom prst="ellipse">
                <a:avLst/>
              </a:prstGeom>
              <a:solidFill>
                <a:srgbClr val="0F9D58"/>
              </a:solidFill>
              <a:ln>
                <a:noFill/>
              </a:ln>
            </p:spPr>
            <p:txBody>
              <a:bodyPr wrap="square" lIns="68575" tIns="68575" rIns="68575" bIns="68575" anchor="ctr" anchorCtr="0">
                <a:noAutofit/>
              </a:bodyPr>
              <a:lstStyle/>
              <a:p>
                <a:pPr lvl="0"/>
                <a:r>
                  <a:rPr lang="en" b="1" dirty="0">
                    <a:solidFill>
                      <a:srgbClr val="FFFFFF"/>
                    </a:solidFill>
                    <a:latin typeface="Open Sans"/>
                    <a:ea typeface="Open Sans"/>
                    <a:cs typeface="Open Sans"/>
                    <a:sym typeface="Open Sans"/>
                  </a:rPr>
                  <a:t>C</a:t>
                </a:r>
                <a:endParaRPr dirty="0"/>
              </a:p>
            </p:txBody>
          </p:sp>
          <p:grpSp>
            <p:nvGrpSpPr>
              <p:cNvPr id="784" name="Shape 784"/>
              <p:cNvGrpSpPr/>
              <p:nvPr/>
            </p:nvGrpSpPr>
            <p:grpSpPr>
              <a:xfrm>
                <a:off x="7380623" y="3934370"/>
                <a:ext cx="539400" cy="539100"/>
                <a:chOff x="7380623" y="3934370"/>
                <a:chExt cx="539400" cy="539100"/>
              </a:xfrm>
            </p:grpSpPr>
            <p:sp>
              <p:nvSpPr>
                <p:cNvPr id="785" name="Shape 785"/>
                <p:cNvSpPr/>
                <p:nvPr/>
              </p:nvSpPr>
              <p:spPr>
                <a:xfrm>
                  <a:off x="7380623" y="3934370"/>
                  <a:ext cx="539400" cy="539100"/>
                </a:xfrm>
                <a:prstGeom prst="ellipse">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sp>
              <p:nvSpPr>
                <p:cNvPr id="786" name="Shape 786"/>
                <p:cNvSpPr/>
                <p:nvPr/>
              </p:nvSpPr>
              <p:spPr>
                <a:xfrm>
                  <a:off x="7461163" y="4014914"/>
                  <a:ext cx="378300" cy="378000"/>
                </a:xfrm>
                <a:prstGeom prst="ellipse">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87" name="Shape 787"/>
                <p:cNvSpPr/>
                <p:nvPr/>
              </p:nvSpPr>
              <p:spPr>
                <a:xfrm rot="5400000">
                  <a:off x="7592363" y="4131014"/>
                  <a:ext cx="168600" cy="145800"/>
                </a:xfrm>
                <a:prstGeom prst="triangle">
                  <a:avLst>
                    <a:gd name="adj" fmla="val 50000"/>
                  </a:avLst>
                </a:prstGeom>
                <a:solidFill>
                  <a:srgbClr val="0F9D58"/>
                </a:solidFill>
                <a:ln>
                  <a:noFill/>
                </a:ln>
              </p:spPr>
              <p:txBody>
                <a:bodyPr wrap="square" lIns="68575" tIns="68575" rIns="68575" bIns="68575" anchor="ctr" anchorCtr="0">
                  <a:noAutofit/>
                </a:bodyPr>
                <a:lstStyle/>
                <a:p>
                  <a:pPr marL="0" lvl="0" indent="0">
                    <a:spcBef>
                      <a:spcPts val="0"/>
                    </a:spcBef>
                    <a:buNone/>
                  </a:pPr>
                  <a:endParaRPr/>
                </a:p>
              </p:txBody>
            </p:sp>
          </p:grpSp>
        </p:grpSp>
        <p:grpSp>
          <p:nvGrpSpPr>
            <p:cNvPr id="788" name="Shape 788"/>
            <p:cNvGrpSpPr/>
            <p:nvPr/>
          </p:nvGrpSpPr>
          <p:grpSpPr>
            <a:xfrm rot="388938">
              <a:off x="8507638" y="4067694"/>
              <a:ext cx="298952" cy="294746"/>
              <a:chOff x="7805859" y="4507143"/>
              <a:chExt cx="599477" cy="591161"/>
            </a:xfrm>
          </p:grpSpPr>
          <p:grpSp>
            <p:nvGrpSpPr>
              <p:cNvPr id="789" name="Shape 789"/>
              <p:cNvGrpSpPr/>
              <p:nvPr/>
            </p:nvGrpSpPr>
            <p:grpSpPr>
              <a:xfrm>
                <a:off x="7805859" y="4507143"/>
                <a:ext cx="599477" cy="591161"/>
                <a:chOff x="7805859" y="4507143"/>
                <a:chExt cx="599477" cy="591161"/>
              </a:xfrm>
            </p:grpSpPr>
            <p:grpSp>
              <p:nvGrpSpPr>
                <p:cNvPr id="790" name="Shape 790"/>
                <p:cNvGrpSpPr/>
                <p:nvPr/>
              </p:nvGrpSpPr>
              <p:grpSpPr>
                <a:xfrm>
                  <a:off x="7805859" y="4507143"/>
                  <a:ext cx="599477" cy="591161"/>
                  <a:chOff x="7795946" y="4504243"/>
                  <a:chExt cx="599477" cy="591161"/>
                </a:xfrm>
              </p:grpSpPr>
              <p:sp>
                <p:nvSpPr>
                  <p:cNvPr id="791" name="Shape 791"/>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2" name="Shape 792"/>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3" name="Shape 793"/>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4" name="Shape 794"/>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5" name="Shape 795"/>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6" name="Shape 796"/>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797" name="Shape 797"/>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8" name="Shape 798"/>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799" name="Shape 799"/>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00" name="Shape 800"/>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01" name="Shape 801"/>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802" name="Shape 802"/>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803" name="Shape 803"/>
              <p:cNvSpPr/>
              <p:nvPr/>
            </p:nvSpPr>
            <p:spPr>
              <a:xfrm>
                <a:off x="7963675" y="465755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804" name="Shape 804"/>
            <p:cNvGrpSpPr/>
            <p:nvPr/>
          </p:nvGrpSpPr>
          <p:grpSpPr>
            <a:xfrm rot="389700">
              <a:off x="8831169" y="4093964"/>
              <a:ext cx="169059" cy="166655"/>
              <a:chOff x="7805859" y="4507143"/>
              <a:chExt cx="599477" cy="591161"/>
            </a:xfrm>
          </p:grpSpPr>
          <p:grpSp>
            <p:nvGrpSpPr>
              <p:cNvPr id="805" name="Shape 805"/>
              <p:cNvGrpSpPr/>
              <p:nvPr/>
            </p:nvGrpSpPr>
            <p:grpSpPr>
              <a:xfrm>
                <a:off x="7805859" y="4507143"/>
                <a:ext cx="599477" cy="591161"/>
                <a:chOff x="7805859" y="4507143"/>
                <a:chExt cx="599477" cy="591161"/>
              </a:xfrm>
            </p:grpSpPr>
            <p:grpSp>
              <p:nvGrpSpPr>
                <p:cNvPr id="806" name="Shape 806"/>
                <p:cNvGrpSpPr/>
                <p:nvPr/>
              </p:nvGrpSpPr>
              <p:grpSpPr>
                <a:xfrm>
                  <a:off x="7805859" y="4507143"/>
                  <a:ext cx="599477" cy="591161"/>
                  <a:chOff x="7795946" y="4504243"/>
                  <a:chExt cx="599477" cy="591161"/>
                </a:xfrm>
              </p:grpSpPr>
              <p:sp>
                <p:nvSpPr>
                  <p:cNvPr id="807" name="Shape 807"/>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08" name="Shape 808"/>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09" name="Shape 809"/>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0" name="Shape 810"/>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1" name="Shape 811"/>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2" name="Shape 812"/>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813" name="Shape 813"/>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4" name="Shape 814"/>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5" name="Shape 815"/>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6" name="Shape 816"/>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17" name="Shape 817"/>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818" name="Shape 818"/>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819" name="Shape 819"/>
              <p:cNvSpPr/>
              <p:nvPr/>
            </p:nvSpPr>
            <p:spPr>
              <a:xfrm>
                <a:off x="7962330" y="4657707"/>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nvGrpSpPr>
            <p:cNvPr id="820" name="Shape 820"/>
            <p:cNvGrpSpPr/>
            <p:nvPr/>
          </p:nvGrpSpPr>
          <p:grpSpPr>
            <a:xfrm>
              <a:off x="8726646" y="4269643"/>
              <a:ext cx="599477" cy="591161"/>
              <a:chOff x="7805859" y="4507143"/>
              <a:chExt cx="599477" cy="591161"/>
            </a:xfrm>
          </p:grpSpPr>
          <p:grpSp>
            <p:nvGrpSpPr>
              <p:cNvPr id="821" name="Shape 821"/>
              <p:cNvGrpSpPr/>
              <p:nvPr/>
            </p:nvGrpSpPr>
            <p:grpSpPr>
              <a:xfrm>
                <a:off x="7805859" y="4507143"/>
                <a:ext cx="599477" cy="591161"/>
                <a:chOff x="7805859" y="4507143"/>
                <a:chExt cx="599477" cy="591161"/>
              </a:xfrm>
            </p:grpSpPr>
            <p:grpSp>
              <p:nvGrpSpPr>
                <p:cNvPr id="822" name="Shape 822"/>
                <p:cNvGrpSpPr/>
                <p:nvPr/>
              </p:nvGrpSpPr>
              <p:grpSpPr>
                <a:xfrm>
                  <a:off x="7805859" y="4507143"/>
                  <a:ext cx="599477" cy="591161"/>
                  <a:chOff x="7795946" y="4504243"/>
                  <a:chExt cx="599477" cy="591161"/>
                </a:xfrm>
              </p:grpSpPr>
              <p:sp>
                <p:nvSpPr>
                  <p:cNvPr id="823" name="Shape 823"/>
                  <p:cNvSpPr/>
                  <p:nvPr/>
                </p:nvSpPr>
                <p:spPr>
                  <a:xfrm>
                    <a:off x="8034438" y="4504243"/>
                    <a:ext cx="119700" cy="89700"/>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24" name="Shape 824"/>
                  <p:cNvSpPr/>
                  <p:nvPr/>
                </p:nvSpPr>
                <p:spPr>
                  <a:xfrm rot="9821976" flipH="1">
                    <a:off x="8105765" y="4990698"/>
                    <a:ext cx="119712" cy="8971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25" name="Shape 825"/>
                  <p:cNvSpPr/>
                  <p:nvPr/>
                </p:nvSpPr>
                <p:spPr>
                  <a:xfrm rot="-9838536">
                    <a:off x="7963585" y="4990747"/>
                    <a:ext cx="119545" cy="89628"/>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26" name="Shape 826"/>
                  <p:cNvSpPr/>
                  <p:nvPr/>
                </p:nvSpPr>
                <p:spPr>
                  <a:xfrm rot="1968777">
                    <a:off x="8170089" y="4544751"/>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27" name="Shape 827"/>
                  <p:cNvSpPr/>
                  <p:nvPr/>
                </p:nvSpPr>
                <p:spPr>
                  <a:xfrm rot="-7874398">
                    <a:off x="7847459" y="4915556"/>
                    <a:ext cx="119688" cy="89746"/>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28" name="Shape 828"/>
                  <p:cNvSpPr/>
                  <p:nvPr/>
                </p:nvSpPr>
                <p:spPr>
                  <a:xfrm rot="-1968777">
                    <a:off x="7901934" y="4542610"/>
                    <a:ext cx="119580" cy="8962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sp>
                <p:nvSpPr>
                  <p:cNvPr id="829" name="Shape 829"/>
                  <p:cNvSpPr/>
                  <p:nvPr/>
                </p:nvSpPr>
                <p:spPr>
                  <a:xfrm rot="7850090" flipH="1">
                    <a:off x="8225329" y="4912768"/>
                    <a:ext cx="119747" cy="89777"/>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30" name="Shape 830"/>
                  <p:cNvSpPr/>
                  <p:nvPr/>
                </p:nvSpPr>
                <p:spPr>
                  <a:xfrm rot="-5901201">
                    <a:off x="7789161"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31" name="Shape 831"/>
                  <p:cNvSpPr/>
                  <p:nvPr/>
                </p:nvSpPr>
                <p:spPr>
                  <a:xfrm rot="-3944765">
                    <a:off x="7809577"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32" name="Shape 832"/>
                  <p:cNvSpPr/>
                  <p:nvPr/>
                </p:nvSpPr>
                <p:spPr>
                  <a:xfrm rot="5901201" flipH="1">
                    <a:off x="8282438" y="4784919"/>
                    <a:ext cx="119771" cy="8973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sp>
                <p:nvSpPr>
                  <p:cNvPr id="833" name="Shape 833"/>
                  <p:cNvSpPr/>
                  <p:nvPr/>
                </p:nvSpPr>
                <p:spPr>
                  <a:xfrm rot="3944765" flipH="1">
                    <a:off x="8259145" y="4647996"/>
                    <a:ext cx="119772" cy="89952"/>
                  </a:xfrm>
                  <a:prstGeom prst="trapezoid">
                    <a:avLst>
                      <a:gd name="adj" fmla="val 25000"/>
                    </a:avLst>
                  </a:prstGeom>
                  <a:solidFill>
                    <a:srgbClr val="FFFFFF"/>
                  </a:solidFill>
                  <a:ln>
                    <a:noFill/>
                  </a:ln>
                </p:spPr>
                <p:txBody>
                  <a:bodyPr wrap="square" lIns="68575" tIns="68575" rIns="68575" bIns="68575" anchor="ctr" anchorCtr="0">
                    <a:noAutofit/>
                  </a:bodyPr>
                  <a:lstStyle/>
                  <a:p>
                    <a:pPr marL="0" lvl="0" indent="0">
                      <a:spcBef>
                        <a:spcPts val="0"/>
                      </a:spcBef>
                      <a:buNone/>
                    </a:pPr>
                    <a:endParaRPr/>
                  </a:p>
                </p:txBody>
              </p:sp>
            </p:grpSp>
            <p:sp>
              <p:nvSpPr>
                <p:cNvPr id="834" name="Shape 834"/>
                <p:cNvSpPr/>
                <p:nvPr/>
              </p:nvSpPr>
              <p:spPr>
                <a:xfrm>
                  <a:off x="7851200" y="4555813"/>
                  <a:ext cx="508800" cy="493800"/>
                </a:xfrm>
                <a:prstGeom prst="ellipse">
                  <a:avLst/>
                </a:prstGeom>
                <a:solidFill>
                  <a:srgbClr val="FFFFFF"/>
                </a:solidFill>
                <a:ln>
                  <a:noFill/>
                </a:ln>
              </p:spPr>
              <p:txBody>
                <a:bodyPr wrap="square" lIns="68575" tIns="68575" rIns="68575" bIns="68575" anchor="ctr" anchorCtr="0">
                  <a:noAutofit/>
                </a:bodyPr>
                <a:lstStyle/>
                <a:p>
                  <a:pPr marL="0" lvl="0" indent="0" rtl="0">
                    <a:spcBef>
                      <a:spcPts val="0"/>
                    </a:spcBef>
                    <a:buNone/>
                  </a:pPr>
                  <a:endParaRPr sz="1100"/>
                </a:p>
              </p:txBody>
            </p:sp>
          </p:grpSp>
          <p:sp>
            <p:nvSpPr>
              <p:cNvPr id="835" name="Shape 835"/>
              <p:cNvSpPr/>
              <p:nvPr/>
            </p:nvSpPr>
            <p:spPr>
              <a:xfrm>
                <a:off x="7952063" y="4658876"/>
                <a:ext cx="296400" cy="287700"/>
              </a:xfrm>
              <a:prstGeom prst="ellipse">
                <a:avLst/>
              </a:prstGeom>
              <a:solidFill>
                <a:srgbClr val="0F9D58"/>
              </a:solidFill>
              <a:ln>
                <a:noFill/>
              </a:ln>
            </p:spPr>
            <p:txBody>
              <a:bodyPr wrap="square" lIns="68575" tIns="68575" rIns="68575" bIns="68575" anchor="ctr" anchorCtr="0">
                <a:noAutofit/>
              </a:bodyPr>
              <a:lstStyle/>
              <a:p>
                <a:pPr marL="0" lvl="0" indent="0" rtl="0">
                  <a:spcBef>
                    <a:spcPts val="0"/>
                  </a:spcBef>
                  <a:buNone/>
                </a:pPr>
                <a:endParaRPr sz="1100"/>
              </a:p>
            </p:txBody>
          </p:sp>
        </p:grpSp>
      </p:grpSp>
      <p:cxnSp>
        <p:nvCxnSpPr>
          <p:cNvPr id="836" name="Shape 836"/>
          <p:cNvCxnSpPr>
            <a:stCxn id="670" idx="2"/>
            <a:endCxn id="673" idx="0"/>
          </p:cNvCxnSpPr>
          <p:nvPr/>
        </p:nvCxnSpPr>
        <p:spPr>
          <a:xfrm>
            <a:off x="5115172" y="2320088"/>
            <a:ext cx="63000" cy="1428000"/>
          </a:xfrm>
          <a:prstGeom prst="straightConnector1">
            <a:avLst/>
          </a:prstGeom>
          <a:noFill/>
          <a:ln w="38100" cap="flat" cmpd="sng">
            <a:solidFill>
              <a:srgbClr val="F4B400"/>
            </a:solidFill>
            <a:prstDash val="solid"/>
            <a:round/>
            <a:headEnd type="none" w="lg" len="lg"/>
            <a:tailEnd type="triangle" w="lg" len="lg"/>
          </a:ln>
        </p:spPr>
      </p:cxnSp>
      <p:cxnSp>
        <p:nvCxnSpPr>
          <p:cNvPr id="837" name="Shape 837"/>
          <p:cNvCxnSpPr>
            <a:stCxn id="670" idx="2"/>
            <a:endCxn id="728" idx="0"/>
          </p:cNvCxnSpPr>
          <p:nvPr/>
        </p:nvCxnSpPr>
        <p:spPr>
          <a:xfrm>
            <a:off x="5115172" y="2320088"/>
            <a:ext cx="1032000" cy="1427700"/>
          </a:xfrm>
          <a:prstGeom prst="straightConnector1">
            <a:avLst/>
          </a:prstGeom>
          <a:noFill/>
          <a:ln w="38100" cap="flat" cmpd="sng">
            <a:solidFill>
              <a:srgbClr val="F4B400"/>
            </a:solidFill>
            <a:prstDash val="solid"/>
            <a:round/>
            <a:headEnd type="none" w="lg" len="lg"/>
            <a:tailEnd type="triangle" w="lg" len="lg"/>
          </a:ln>
        </p:spPr>
      </p:cxnSp>
      <p:cxnSp>
        <p:nvCxnSpPr>
          <p:cNvPr id="838" name="Shape 838"/>
          <p:cNvCxnSpPr>
            <a:stCxn id="670" idx="2"/>
            <a:endCxn id="783" idx="0"/>
          </p:cNvCxnSpPr>
          <p:nvPr/>
        </p:nvCxnSpPr>
        <p:spPr>
          <a:xfrm>
            <a:off x="5115172" y="2320088"/>
            <a:ext cx="2128662" cy="1663590"/>
          </a:xfrm>
          <a:prstGeom prst="straightConnector1">
            <a:avLst/>
          </a:prstGeom>
          <a:noFill/>
          <a:ln w="38100" cap="flat" cmpd="sng">
            <a:solidFill>
              <a:srgbClr val="F4B400"/>
            </a:solidFill>
            <a:prstDash val="solid"/>
            <a:round/>
            <a:headEnd type="none" w="lg" len="lg"/>
            <a:tailEnd type="triangle" w="lg" len="lg"/>
          </a:ln>
        </p:spPr>
      </p:cxnSp>
      <p:sp>
        <p:nvSpPr>
          <p:cNvPr id="839" name="Shape 839"/>
          <p:cNvSpPr/>
          <p:nvPr/>
        </p:nvSpPr>
        <p:spPr>
          <a:xfrm>
            <a:off x="6725487" y="3807851"/>
            <a:ext cx="985770" cy="781164"/>
          </a:xfrm>
          <a:prstGeom prst="irregularSeal1">
            <a:avLst/>
          </a:prstGeom>
          <a:solidFill>
            <a:srgbClr val="D84437"/>
          </a:solidFill>
          <a:ln w="19050" cap="flat" cmpd="sng">
            <a:solidFill>
              <a:srgbClr val="FFFFFF"/>
            </a:solidFill>
            <a:prstDash val="solid"/>
            <a:round/>
            <a:headEnd type="none" w="med" len="med"/>
            <a:tailEnd type="none" w="med" len="med"/>
          </a:ln>
        </p:spPr>
        <p:txBody>
          <a:bodyPr wrap="square" lIns="68575" tIns="68575" rIns="68575" bIns="68575" anchor="ctr" anchorCtr="0">
            <a:noAutofit/>
          </a:bodyPr>
          <a:lstStyle/>
          <a:p>
            <a:pPr marL="0" lvl="0" indent="0" algn="ctr" rtl="0">
              <a:spcBef>
                <a:spcPts val="0"/>
              </a:spcBef>
              <a:buNone/>
            </a:pPr>
            <a:r>
              <a:rPr lang="en-US" sz="1000" b="1" dirty="0" smtClean="0">
                <a:solidFill>
                  <a:srgbClr val="FFFFFF"/>
                </a:solidFill>
                <a:latin typeface="Open Sans"/>
                <a:ea typeface="Open Sans"/>
                <a:cs typeface="Open Sans"/>
                <a:sym typeface="Open Sans"/>
              </a:rPr>
              <a:t>C</a:t>
            </a:r>
            <a:r>
              <a:rPr lang="en" sz="1000" b="1" dirty="0" smtClean="0">
                <a:solidFill>
                  <a:srgbClr val="FFFFFF"/>
                </a:solidFill>
                <a:latin typeface="Open Sans"/>
                <a:ea typeface="Open Sans"/>
                <a:cs typeface="Open Sans"/>
                <a:sym typeface="Open Sans"/>
              </a:rPr>
              <a:t>rash</a:t>
            </a:r>
            <a:r>
              <a:rPr lang="en" sz="1000" b="1" dirty="0">
                <a:solidFill>
                  <a:srgbClr val="FFFFFF"/>
                </a:solidFill>
                <a:latin typeface="Open Sans"/>
                <a:ea typeface="Open Sans"/>
                <a:cs typeface="Open Sans"/>
                <a:sym typeface="Open Sans"/>
              </a:rPr>
              <a:t>!</a:t>
            </a:r>
          </a:p>
        </p:txBody>
      </p:sp>
      <p:sp>
        <p:nvSpPr>
          <p:cNvPr id="840" name="Shape 840"/>
          <p:cNvSpPr/>
          <p:nvPr/>
        </p:nvSpPr>
        <p:spPr>
          <a:xfrm>
            <a:off x="4776025" y="2676225"/>
            <a:ext cx="6783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dirty="0" smtClean="0"/>
              <a:t>m</a:t>
            </a:r>
            <a:r>
              <a:rPr lang="en-US" sz="800" b="1" dirty="0" err="1" smtClean="0"/>
              <a:t>ys</a:t>
            </a:r>
            <a:r>
              <a:rPr lang="en" sz="800" b="1" dirty="0" smtClean="0"/>
              <a:t>ql-0</a:t>
            </a:r>
            <a:endParaRPr lang="en" sz="800" b="1" dirty="0"/>
          </a:p>
        </p:txBody>
      </p:sp>
      <p:sp>
        <p:nvSpPr>
          <p:cNvPr id="841" name="Shape 841"/>
          <p:cNvSpPr/>
          <p:nvPr/>
        </p:nvSpPr>
        <p:spPr>
          <a:xfrm>
            <a:off x="5292025" y="3029675"/>
            <a:ext cx="6783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dirty="0"/>
              <a:t>mysql-1</a:t>
            </a:r>
          </a:p>
        </p:txBody>
      </p:sp>
      <p:sp>
        <p:nvSpPr>
          <p:cNvPr id="842" name="Shape 842"/>
          <p:cNvSpPr/>
          <p:nvPr/>
        </p:nvSpPr>
        <p:spPr>
          <a:xfrm>
            <a:off x="6300025" y="3289775"/>
            <a:ext cx="678300" cy="260100"/>
          </a:xfrm>
          <a:prstGeom prst="rect">
            <a:avLst/>
          </a:prstGeom>
          <a:solidFill>
            <a:schemeClr val="lt1"/>
          </a:solidFill>
          <a:ln w="3810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lvl="0" indent="0" rtl="0">
              <a:spcBef>
                <a:spcPts val="0"/>
              </a:spcBef>
              <a:buNone/>
            </a:pPr>
            <a:r>
              <a:rPr lang="en" sz="800" b="1"/>
              <a:t>mysql-2</a:t>
            </a:r>
          </a:p>
        </p:txBody>
      </p:sp>
      <p:sp>
        <p:nvSpPr>
          <p:cNvPr id="843" name="Shape 843"/>
          <p:cNvSpPr/>
          <p:nvPr/>
        </p:nvSpPr>
        <p:spPr>
          <a:xfrm>
            <a:off x="7115875" y="2572700"/>
            <a:ext cx="1468500" cy="907200"/>
          </a:xfrm>
          <a:prstGeom prst="wedgeRectCallout">
            <a:avLst>
              <a:gd name="adj1" fmla="val -20833"/>
              <a:gd name="adj2" fmla="val 62500"/>
            </a:avLst>
          </a:prstGeom>
          <a:solidFill>
            <a:srgbClr val="FFF2CC"/>
          </a:solidFill>
          <a:ln w="38100" cap="flat" cmpd="sng">
            <a:solidFill>
              <a:srgbClr val="FFFFFF"/>
            </a:solidFill>
            <a:prstDash val="solid"/>
            <a:round/>
            <a:headEnd type="none" w="med" len="med"/>
            <a:tailEnd type="none" w="med" len="med"/>
          </a:ln>
        </p:spPr>
        <p:txBody>
          <a:bodyPr wrap="square" lIns="91425" tIns="91425" rIns="91425" bIns="91425" anchor="b" anchorCtr="0">
            <a:noAutofit/>
          </a:bodyPr>
          <a:lstStyle/>
          <a:p>
            <a:pPr marL="0" lvl="0" indent="0">
              <a:spcBef>
                <a:spcPts val="0"/>
              </a:spcBef>
              <a:buNone/>
            </a:pPr>
            <a:r>
              <a:rPr lang="en" dirty="0"/>
              <a:t>Don’t scale and must replace mysql-2</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19</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671"/>
                                        </p:tgtEl>
                                        <p:attrNameLst>
                                          <p:attrName>style.visibility</p:attrName>
                                        </p:attrNameLst>
                                      </p:cBhvr>
                                      <p:to>
                                        <p:strVal val="visible"/>
                                      </p:to>
                                    </p:set>
                                    <p:animEffect transition="in" filter="dissolve">
                                      <p:cBhvr>
                                        <p:cTn id="19" dur="500"/>
                                        <p:tgtEl>
                                          <p:spTgt spid="67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3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26"/>
                                        </p:tgtEl>
                                        <p:attrNameLst>
                                          <p:attrName>style.visibility</p:attrName>
                                        </p:attrNameLst>
                                      </p:cBhvr>
                                      <p:to>
                                        <p:strVal val="visible"/>
                                      </p:to>
                                    </p:set>
                                    <p:animEffect transition="in" filter="dissolve">
                                      <p:cBhvr>
                                        <p:cTn id="32" dur="500"/>
                                        <p:tgtEl>
                                          <p:spTgt spid="72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781"/>
                                        </p:tgtEl>
                                        <p:attrNameLst>
                                          <p:attrName>style.visibility</p:attrName>
                                        </p:attrNameLst>
                                      </p:cBhvr>
                                      <p:to>
                                        <p:strVal val="visible"/>
                                      </p:to>
                                    </p:set>
                                    <p:animEffect transition="in" filter="dissolve">
                                      <p:cBhvr>
                                        <p:cTn id="45" dur="500"/>
                                        <p:tgtEl>
                                          <p:spTgt spid="78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3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4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xit" presetSubtype="4" fill="hold" nodeType="clickEffect">
                                  <p:stCondLst>
                                    <p:cond delay="0"/>
                                  </p:stCondLst>
                                  <p:childTnLst>
                                    <p:animEffect transition="out" filter="wipe(down)">
                                      <p:cBhvr>
                                        <p:cTn id="57" dur="500"/>
                                        <p:tgtEl>
                                          <p:spTgt spid="781"/>
                                        </p:tgtEl>
                                      </p:cBhvr>
                                    </p:animEffect>
                                    <p:set>
                                      <p:cBhvr>
                                        <p:cTn id="58" dur="1" fill="hold">
                                          <p:stCondLst>
                                            <p:cond delay="499"/>
                                          </p:stCondLst>
                                        </p:cTn>
                                        <p:tgtEl>
                                          <p:spTgt spid="781"/>
                                        </p:tgtEl>
                                        <p:attrNameLst>
                                          <p:attrName>style.visibility</p:attrName>
                                        </p:attrNameLst>
                                      </p:cBhvr>
                                      <p:to>
                                        <p:strVal val="hidden"/>
                                      </p:to>
                                    </p:set>
                                  </p:childTnLst>
                                </p:cTn>
                              </p:par>
                              <p:par>
                                <p:cTn id="59" presetID="22" presetClass="exit" presetSubtype="4" fill="hold" grpId="1" nodeType="withEffect">
                                  <p:stCondLst>
                                    <p:cond delay="0"/>
                                  </p:stCondLst>
                                  <p:childTnLst>
                                    <p:animEffect transition="out" filter="wipe(down)">
                                      <p:cBhvr>
                                        <p:cTn id="60" dur="500"/>
                                        <p:tgtEl>
                                          <p:spTgt spid="839"/>
                                        </p:tgtEl>
                                      </p:cBhvr>
                                    </p:animEffect>
                                    <p:set>
                                      <p:cBhvr>
                                        <p:cTn id="61" dur="1" fill="hold">
                                          <p:stCondLst>
                                            <p:cond delay="499"/>
                                          </p:stCondLst>
                                        </p:cTn>
                                        <p:tgtEl>
                                          <p:spTgt spid="83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83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53" presetClass="exit" presetSubtype="32" fill="hold" grpId="1" nodeType="clickEffect">
                                  <p:stCondLst>
                                    <p:cond delay="0"/>
                                  </p:stCondLst>
                                  <p:childTnLst>
                                    <p:anim calcmode="lin" valueType="num">
                                      <p:cBhvr>
                                        <p:cTn id="69" dur="500"/>
                                        <p:tgtEl>
                                          <p:spTgt spid="843"/>
                                        </p:tgtEl>
                                        <p:attrNameLst>
                                          <p:attrName>ppt_w</p:attrName>
                                        </p:attrNameLst>
                                      </p:cBhvr>
                                      <p:tavLst>
                                        <p:tav tm="0">
                                          <p:val>
                                            <p:strVal val="ppt_w"/>
                                          </p:val>
                                        </p:tav>
                                        <p:tav tm="100000">
                                          <p:val>
                                            <p:fltVal val="0"/>
                                          </p:val>
                                        </p:tav>
                                      </p:tavLst>
                                    </p:anim>
                                    <p:anim calcmode="lin" valueType="num">
                                      <p:cBhvr>
                                        <p:cTn id="70" dur="500"/>
                                        <p:tgtEl>
                                          <p:spTgt spid="843"/>
                                        </p:tgtEl>
                                        <p:attrNameLst>
                                          <p:attrName>ppt_h</p:attrName>
                                        </p:attrNameLst>
                                      </p:cBhvr>
                                      <p:tavLst>
                                        <p:tav tm="0">
                                          <p:val>
                                            <p:strVal val="ppt_h"/>
                                          </p:val>
                                        </p:tav>
                                        <p:tav tm="100000">
                                          <p:val>
                                            <p:fltVal val="0"/>
                                          </p:val>
                                        </p:tav>
                                      </p:tavLst>
                                    </p:anim>
                                    <p:animEffect transition="out" filter="fade">
                                      <p:cBhvr>
                                        <p:cTn id="71" dur="500"/>
                                        <p:tgtEl>
                                          <p:spTgt spid="843"/>
                                        </p:tgtEl>
                                      </p:cBhvr>
                                    </p:animEffect>
                                    <p:set>
                                      <p:cBhvr>
                                        <p:cTn id="72" dur="1" fill="hold">
                                          <p:stCondLst>
                                            <p:cond delay="499"/>
                                          </p:stCondLst>
                                        </p:cTn>
                                        <p:tgtEl>
                                          <p:spTgt spid="84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781"/>
                                        </p:tgtEl>
                                        <p:attrNameLst>
                                          <p:attrName>style.visibility</p:attrName>
                                        </p:attrNameLst>
                                      </p:cBhvr>
                                      <p:to>
                                        <p:strVal val="visible"/>
                                      </p:to>
                                    </p:set>
                                    <p:animEffect transition="in" filter="dissolve">
                                      <p:cBhvr>
                                        <p:cTn id="81" dur="500"/>
                                        <p:tgtEl>
                                          <p:spTgt spid="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 grpId="0" animBg="1"/>
      <p:bldP spid="839" grpId="0" animBg="1"/>
      <p:bldP spid="839" grpId="1" animBg="1"/>
      <p:bldP spid="840" grpId="0" animBg="1"/>
      <p:bldP spid="841" grpId="0" animBg="1"/>
      <p:bldP spid="842" grpId="0" animBg="1"/>
      <p:bldP spid="843" grpId="0" animBg="1"/>
      <p:bldP spid="84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47950" y="197418"/>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Patrick</a:t>
            </a:r>
            <a:br>
              <a:rPr lang="en-US" dirty="0" smtClean="0">
                <a:latin typeface="Calibri"/>
                <a:ea typeface="Calibri"/>
                <a:cs typeface="Calibri"/>
                <a:sym typeface="Calibri"/>
              </a:rPr>
            </a:br>
            <a:r>
              <a:rPr lang="en-US" dirty="0" smtClean="0">
                <a:latin typeface="Calibri"/>
                <a:ea typeface="Calibri"/>
                <a:cs typeface="Calibri"/>
                <a:sym typeface="Calibri"/>
              </a:rPr>
              <a:t>Galbraith</a:t>
            </a:r>
            <a:endParaRPr lang="en" dirty="0">
              <a:latin typeface="Calibri"/>
              <a:ea typeface="Calibri"/>
              <a:cs typeface="Calibri"/>
              <a:sym typeface="Calibri"/>
            </a:endParaRPr>
          </a:p>
        </p:txBody>
      </p:sp>
      <p:sp>
        <p:nvSpPr>
          <p:cNvPr id="350" name="Shape 350"/>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51" name="Shape 35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a:t>
            </a:fld>
            <a:endParaRPr lang="en" sz="638" b="0" i="0" u="none" strike="noStrike" cap="none">
              <a:solidFill>
                <a:schemeClr val="dk1"/>
              </a:solidFill>
              <a:latin typeface="Source Sans Pro"/>
              <a:ea typeface="Source Sans Pro"/>
              <a:cs typeface="Source Sans Pro"/>
              <a:sym typeface="Source Sans Pro"/>
            </a:endParaRPr>
          </a:p>
        </p:txBody>
      </p:sp>
      <p:sp>
        <p:nvSpPr>
          <p:cNvPr id="352" name="Shape 352"/>
          <p:cNvSpPr txBox="1"/>
          <p:nvPr/>
        </p:nvSpPr>
        <p:spPr>
          <a:xfrm>
            <a:off x="192875" y="1064027"/>
            <a:ext cx="6638400" cy="3250800"/>
          </a:xfrm>
          <a:prstGeom prst="rect">
            <a:avLst/>
          </a:prstGeom>
          <a:noFill/>
          <a:ln>
            <a:noFill/>
          </a:ln>
        </p:spPr>
        <p:txBody>
          <a:bodyPr wrap="square" lIns="91425" tIns="91425" rIns="91425" bIns="91425" anchor="t" anchorCtr="0">
            <a:noAutofit/>
          </a:bodyPr>
          <a:lstStyle/>
          <a:p>
            <a:pPr marL="0" lvl="0" indent="0" rtl="0">
              <a:lnSpc>
                <a:spcPct val="90000"/>
              </a:lnSpc>
              <a:spcBef>
                <a:spcPts val="900"/>
              </a:spcBef>
              <a:buNone/>
            </a:pPr>
            <a:r>
              <a:rPr lang="en" dirty="0"/>
              <a:t>Oracle </a:t>
            </a:r>
            <a:r>
              <a:rPr lang="en-US" dirty="0" smtClean="0"/>
              <a:t>MySQL Cloud Service</a:t>
            </a:r>
            <a:endParaRPr lang="en" dirty="0"/>
          </a:p>
          <a:p>
            <a:pPr marL="342900" lvl="0" indent="-254000" rtl="0">
              <a:lnSpc>
                <a:spcPct val="90000"/>
              </a:lnSpc>
              <a:spcBef>
                <a:spcPts val="900"/>
              </a:spcBef>
              <a:buSzPts val="1400"/>
              <a:buChar char="●"/>
            </a:pPr>
            <a:r>
              <a:rPr lang="en" dirty="0" smtClean="0"/>
              <a:t>Oracle</a:t>
            </a:r>
            <a:r>
              <a:rPr lang="en-US" dirty="0" smtClean="0"/>
              <a:t>, </a:t>
            </a:r>
            <a:r>
              <a:rPr lang="en" dirty="0" err="1" smtClean="0"/>
              <a:t>Dyn</a:t>
            </a:r>
            <a:r>
              <a:rPr lang="en" dirty="0"/>
              <a:t>, HP, Blue Gecko, MySQL AB, Classmates, Slashdot, Cobalt Group, US Navy</a:t>
            </a:r>
          </a:p>
          <a:p>
            <a:pPr marL="342900" lvl="0" indent="-254000" rtl="0">
              <a:lnSpc>
                <a:spcPct val="90000"/>
              </a:lnSpc>
              <a:spcBef>
                <a:spcPts val="900"/>
              </a:spcBef>
              <a:buSzPts val="1400"/>
              <a:buChar char="●"/>
            </a:pPr>
            <a:r>
              <a:rPr lang="en" dirty="0"/>
              <a:t>MySQL projects: </a:t>
            </a:r>
            <a:r>
              <a:rPr lang="en" dirty="0" err="1"/>
              <a:t>memcached</a:t>
            </a:r>
            <a:r>
              <a:rPr lang="en" dirty="0"/>
              <a:t> UDFs, DBD::</a:t>
            </a:r>
            <a:r>
              <a:rPr lang="en" dirty="0" err="1" smtClean="0"/>
              <a:t>mysql</a:t>
            </a:r>
            <a:r>
              <a:rPr lang="en" dirty="0" smtClean="0"/>
              <a:t>, </a:t>
            </a:r>
            <a:r>
              <a:rPr lang="en" dirty="0"/>
              <a:t>federated storage engine, </a:t>
            </a:r>
            <a:r>
              <a:rPr lang="en" dirty="0" err="1"/>
              <a:t>Galera</a:t>
            </a:r>
            <a:r>
              <a:rPr lang="en" dirty="0"/>
              <a:t> on Kubernetes example, </a:t>
            </a:r>
            <a:r>
              <a:rPr lang="en" dirty="0" err="1"/>
              <a:t>Percona</a:t>
            </a:r>
            <a:r>
              <a:rPr lang="en" dirty="0"/>
              <a:t> helm chart, </a:t>
            </a:r>
            <a:r>
              <a:rPr lang="en" dirty="0" err="1"/>
              <a:t>etc</a:t>
            </a:r>
            <a:endParaRPr lang="en" dirty="0"/>
          </a:p>
          <a:p>
            <a:pPr marL="342900" lvl="0" indent="-254000" rtl="0">
              <a:lnSpc>
                <a:spcPct val="90000"/>
              </a:lnSpc>
              <a:spcBef>
                <a:spcPts val="900"/>
              </a:spcBef>
              <a:buSzPts val="1400"/>
              <a:buChar char="●"/>
            </a:pPr>
            <a:r>
              <a:rPr lang="en" dirty="0"/>
              <a:t>Learning, Languages, Family, Outdoors</a:t>
            </a:r>
          </a:p>
          <a:p>
            <a:pPr marL="342900" lvl="0" indent="-254000" rtl="0">
              <a:lnSpc>
                <a:spcPct val="90000"/>
              </a:lnSpc>
              <a:spcBef>
                <a:spcPts val="900"/>
              </a:spcBef>
              <a:buSzPts val="1400"/>
              <a:buChar char="●"/>
            </a:pPr>
            <a:r>
              <a:rPr lang="en" dirty="0"/>
              <a:t>Chile</a:t>
            </a:r>
          </a:p>
          <a:p>
            <a:pPr marL="342900" lvl="0" indent="-254000" rtl="0">
              <a:lnSpc>
                <a:spcPct val="90000"/>
              </a:lnSpc>
              <a:spcBef>
                <a:spcPts val="900"/>
              </a:spcBef>
              <a:buSzPts val="1400"/>
              <a:buChar char="●"/>
            </a:pPr>
            <a:r>
              <a:rPr lang="en" dirty="0"/>
              <a:t>Not a designer, as you can see :)</a:t>
            </a:r>
          </a:p>
          <a:p>
            <a:pPr marL="0" lvl="0" indent="0">
              <a:spcBef>
                <a:spcPts val="0"/>
              </a:spcBef>
              <a:buNone/>
            </a:pPr>
            <a:endParaRPr dirty="0"/>
          </a:p>
        </p:txBody>
      </p:sp>
      <p:pic>
        <p:nvPicPr>
          <p:cNvPr id="353" name="Shape 353" descr="book_1.jpeg"/>
          <p:cNvPicPr preferRelativeResize="0"/>
          <p:nvPr/>
        </p:nvPicPr>
        <p:blipFill rotWithShape="1">
          <a:blip r:embed="rId3">
            <a:alphaModFix/>
          </a:blip>
          <a:srcRect/>
          <a:stretch/>
        </p:blipFill>
        <p:spPr>
          <a:xfrm>
            <a:off x="168287" y="3362897"/>
            <a:ext cx="1005473" cy="1479950"/>
          </a:xfrm>
          <a:prstGeom prst="rect">
            <a:avLst/>
          </a:prstGeom>
          <a:noFill/>
          <a:ln>
            <a:noFill/>
          </a:ln>
        </p:spPr>
      </p:pic>
      <p:pic>
        <p:nvPicPr>
          <p:cNvPr id="354" name="Shape 354"/>
          <p:cNvPicPr preferRelativeResize="0"/>
          <p:nvPr/>
        </p:nvPicPr>
        <p:blipFill rotWithShape="1">
          <a:blip r:embed="rId4">
            <a:alphaModFix/>
          </a:blip>
          <a:srcRect/>
          <a:stretch/>
        </p:blipFill>
        <p:spPr>
          <a:xfrm>
            <a:off x="1222050" y="3458301"/>
            <a:ext cx="974926" cy="1398701"/>
          </a:xfrm>
          <a:prstGeom prst="rect">
            <a:avLst/>
          </a:prstGeom>
          <a:noFill/>
          <a:ln>
            <a:noFill/>
          </a:ln>
        </p:spPr>
      </p:pic>
      <p:pic>
        <p:nvPicPr>
          <p:cNvPr id="355" name="Shape 355" descr="book_2.jpeg"/>
          <p:cNvPicPr preferRelativeResize="0"/>
          <p:nvPr/>
        </p:nvPicPr>
        <p:blipFill rotWithShape="1">
          <a:blip r:embed="rId5">
            <a:alphaModFix/>
          </a:blip>
          <a:srcRect/>
          <a:stretch/>
        </p:blipFill>
        <p:spPr>
          <a:xfrm>
            <a:off x="2220675" y="3432508"/>
            <a:ext cx="1099950" cy="1450291"/>
          </a:xfrm>
          <a:prstGeom prst="rect">
            <a:avLst/>
          </a:prstGeom>
          <a:noFill/>
          <a:ln>
            <a:noFill/>
          </a:ln>
        </p:spPr>
      </p:pic>
      <p:pic>
        <p:nvPicPr>
          <p:cNvPr id="356" name="Shape 356" descr="telemark.jpeg"/>
          <p:cNvPicPr preferRelativeResize="0"/>
          <p:nvPr/>
        </p:nvPicPr>
        <p:blipFill rotWithShape="1">
          <a:blip r:embed="rId6">
            <a:alphaModFix/>
          </a:blip>
          <a:srcRect/>
          <a:stretch/>
        </p:blipFill>
        <p:spPr>
          <a:xfrm>
            <a:off x="3209300" y="3487337"/>
            <a:ext cx="1251880" cy="1340625"/>
          </a:xfrm>
          <a:prstGeom prst="rect">
            <a:avLst/>
          </a:prstGeom>
          <a:noFill/>
          <a:ln>
            <a:noFill/>
          </a:ln>
        </p:spPr>
      </p:pic>
      <p:pic>
        <p:nvPicPr>
          <p:cNvPr id="357" name="Shape 357" descr="tractor.jpeg"/>
          <p:cNvPicPr preferRelativeResize="0"/>
          <p:nvPr/>
        </p:nvPicPr>
        <p:blipFill rotWithShape="1">
          <a:blip r:embed="rId7">
            <a:alphaModFix/>
          </a:blip>
          <a:srcRect/>
          <a:stretch/>
        </p:blipFill>
        <p:spPr>
          <a:xfrm>
            <a:off x="7375449" y="2995606"/>
            <a:ext cx="1768550" cy="1847241"/>
          </a:xfrm>
          <a:prstGeom prst="rect">
            <a:avLst/>
          </a:prstGeom>
          <a:noFill/>
          <a:ln>
            <a:noFill/>
          </a:ln>
        </p:spPr>
      </p:pic>
      <p:pic>
        <p:nvPicPr>
          <p:cNvPr id="358" name="Shape 358"/>
          <p:cNvPicPr preferRelativeResize="0"/>
          <p:nvPr/>
        </p:nvPicPr>
        <p:blipFill>
          <a:blip r:embed="rId8">
            <a:alphaModFix/>
          </a:blip>
          <a:stretch>
            <a:fillRect/>
          </a:stretch>
        </p:blipFill>
        <p:spPr>
          <a:xfrm>
            <a:off x="6855863" y="0"/>
            <a:ext cx="2254075" cy="1690525"/>
          </a:xfrm>
          <a:prstGeom prst="rect">
            <a:avLst/>
          </a:prstGeom>
          <a:noFill/>
          <a:ln>
            <a:noFill/>
          </a:ln>
        </p:spPr>
      </p:pic>
      <p:pic>
        <p:nvPicPr>
          <p:cNvPr id="359" name="Shape 359"/>
          <p:cNvPicPr preferRelativeResize="0"/>
          <p:nvPr/>
        </p:nvPicPr>
        <p:blipFill>
          <a:blip r:embed="rId9">
            <a:alphaModFix/>
          </a:blip>
          <a:stretch>
            <a:fillRect/>
          </a:stretch>
        </p:blipFill>
        <p:spPr>
          <a:xfrm>
            <a:off x="4220950" y="2790861"/>
            <a:ext cx="1539027" cy="2051986"/>
          </a:xfrm>
          <a:prstGeom prst="rect">
            <a:avLst/>
          </a:prstGeom>
          <a:noFill/>
          <a:ln>
            <a:noFill/>
          </a:ln>
        </p:spPr>
      </p:pic>
      <p:pic>
        <p:nvPicPr>
          <p:cNvPr id="360" name="Shape 360"/>
          <p:cNvPicPr preferRelativeResize="0"/>
          <p:nvPr/>
        </p:nvPicPr>
        <p:blipFill>
          <a:blip r:embed="rId10">
            <a:alphaModFix/>
          </a:blip>
          <a:stretch>
            <a:fillRect/>
          </a:stretch>
        </p:blipFill>
        <p:spPr>
          <a:xfrm>
            <a:off x="5764899" y="2790825"/>
            <a:ext cx="1539035" cy="2052036"/>
          </a:xfrm>
          <a:prstGeom prst="rect">
            <a:avLst/>
          </a:prstGeom>
          <a:noFill/>
          <a:ln>
            <a:noFill/>
          </a:ln>
        </p:spPr>
      </p:pic>
      <p:pic>
        <p:nvPicPr>
          <p:cNvPr id="361" name="Shape 361"/>
          <p:cNvPicPr preferRelativeResize="0"/>
          <p:nvPr/>
        </p:nvPicPr>
        <p:blipFill>
          <a:blip r:embed="rId11">
            <a:alphaModFix/>
          </a:blip>
          <a:stretch>
            <a:fillRect/>
          </a:stretch>
        </p:blipFill>
        <p:spPr>
          <a:xfrm>
            <a:off x="4953450" y="0"/>
            <a:ext cx="1864951" cy="1398698"/>
          </a:xfrm>
          <a:prstGeom prst="rect">
            <a:avLst/>
          </a:prstGeom>
          <a:noFill/>
          <a:ln>
            <a:noFill/>
          </a:ln>
        </p:spPr>
      </p:pic>
      <p:pic>
        <p:nvPicPr>
          <p:cNvPr id="363" name="Shape 363"/>
          <p:cNvPicPr preferRelativeResize="0"/>
          <p:nvPr/>
        </p:nvPicPr>
        <p:blipFill>
          <a:blip r:embed="rId12">
            <a:alphaModFix/>
          </a:blip>
          <a:stretch>
            <a:fillRect/>
          </a:stretch>
        </p:blipFill>
        <p:spPr>
          <a:xfrm>
            <a:off x="3947975" y="29038"/>
            <a:ext cx="1005475" cy="1340627"/>
          </a:xfrm>
          <a:prstGeom prst="rect">
            <a:avLst/>
          </a:prstGeom>
          <a:noFill/>
          <a:ln>
            <a:noFill/>
          </a:ln>
        </p:spPr>
      </p:pic>
      <p:pic>
        <p:nvPicPr>
          <p:cNvPr id="364" name="Shape 364"/>
          <p:cNvPicPr preferRelativeResize="0"/>
          <p:nvPr/>
        </p:nvPicPr>
        <p:blipFill>
          <a:blip r:embed="rId13">
            <a:alphaModFix/>
          </a:blip>
          <a:stretch>
            <a:fillRect/>
          </a:stretch>
        </p:blipFill>
        <p:spPr>
          <a:xfrm>
            <a:off x="2471550" y="29050"/>
            <a:ext cx="1417026" cy="1062777"/>
          </a:xfrm>
          <a:prstGeom prst="rect">
            <a:avLst/>
          </a:prstGeom>
          <a:noFill/>
          <a:ln>
            <a:noFill/>
          </a:ln>
        </p:spPr>
      </p:pic>
      <p:pic>
        <p:nvPicPr>
          <p:cNvPr id="365" name="Shape 365"/>
          <p:cNvPicPr preferRelativeResize="0"/>
          <p:nvPr/>
        </p:nvPicPr>
        <p:blipFill>
          <a:blip r:embed="rId14">
            <a:alphaModFix/>
          </a:blip>
          <a:stretch>
            <a:fillRect/>
          </a:stretch>
        </p:blipFill>
        <p:spPr>
          <a:xfrm>
            <a:off x="1406675" y="56850"/>
            <a:ext cx="1005474" cy="1007177"/>
          </a:xfrm>
          <a:prstGeom prst="rect">
            <a:avLst/>
          </a:prstGeom>
          <a:noFill/>
          <a:ln>
            <a:noFill/>
          </a:ln>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31377" y="1470066"/>
            <a:ext cx="2316001" cy="1658954"/>
          </a:xfrm>
          <a:prstGeom prst="rect">
            <a:avLst/>
          </a:prstGeom>
        </p:spPr>
      </p:pic>
    </p:spTree>
    <p:extLst>
      <p:ext uri="{BB962C8B-B14F-4D97-AF65-F5344CB8AC3E}">
        <p14:creationId xmlns:p14="http://schemas.microsoft.com/office/powerpoint/2010/main" val="272255079"/>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Shape 1095"/>
          <p:cNvSpPr txBox="1">
            <a:spLocks noGrp="1"/>
          </p:cNvSpPr>
          <p:nvPr>
            <p:ph type="title"/>
          </p:nvPr>
        </p:nvSpPr>
        <p:spPr>
          <a:xfrm>
            <a:off x="399012" y="14967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dirty="0">
                <a:latin typeface="Calibri"/>
                <a:ea typeface="Calibri"/>
                <a:cs typeface="Calibri"/>
                <a:sym typeface="Calibri"/>
              </a:rPr>
              <a:t>Headless Service</a:t>
            </a:r>
          </a:p>
        </p:txBody>
      </p:sp>
      <p:sp>
        <p:nvSpPr>
          <p:cNvPr id="1096" name="Shape 1096"/>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097" name="Shape 1097"/>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20</a:t>
            </a:fld>
            <a:endParaRPr lang="en" sz="638" b="0" i="0" u="none" strike="noStrike" cap="none">
              <a:solidFill>
                <a:schemeClr val="dk1"/>
              </a:solidFill>
              <a:latin typeface="Source Sans Pro"/>
              <a:ea typeface="Source Sans Pro"/>
              <a:cs typeface="Source Sans Pro"/>
              <a:sym typeface="Source Sans Pro"/>
            </a:endParaRPr>
          </a:p>
        </p:txBody>
      </p:sp>
      <p:sp>
        <p:nvSpPr>
          <p:cNvPr id="1098" name="Shape 1098"/>
          <p:cNvSpPr txBox="1">
            <a:spLocks noGrp="1"/>
          </p:cNvSpPr>
          <p:nvPr>
            <p:ph type="body" idx="1"/>
          </p:nvPr>
        </p:nvSpPr>
        <p:spPr>
          <a:xfrm>
            <a:off x="242575" y="1092850"/>
            <a:ext cx="4014000" cy="3421200"/>
          </a:xfrm>
          <a:prstGeom prst="rect">
            <a:avLst/>
          </a:prstGeom>
          <a:noFill/>
          <a:ln>
            <a:noFill/>
          </a:ln>
        </p:spPr>
        <p:txBody>
          <a:bodyPr wrap="square" lIns="0" tIns="0" rIns="0" bIns="0" anchor="t" anchorCtr="0">
            <a:noAutofit/>
          </a:bodyPr>
          <a:lstStyle/>
          <a:p>
            <a:pPr marL="457200" marR="0" lvl="0" indent="-342900" algn="l" rtl="0">
              <a:lnSpc>
                <a:spcPct val="90000"/>
              </a:lnSpc>
              <a:spcBef>
                <a:spcPts val="0"/>
              </a:spcBef>
              <a:spcAft>
                <a:spcPts val="0"/>
              </a:spcAft>
              <a:buClr>
                <a:srgbClr val="666666"/>
              </a:buClr>
              <a:buSzPts val="1800"/>
              <a:buFont typeface="Arial"/>
              <a:buChar char="●"/>
            </a:pPr>
            <a:r>
              <a:rPr lang="en" sz="1800" dirty="0">
                <a:solidFill>
                  <a:srgbClr val="666666"/>
                </a:solidFill>
                <a:highlight>
                  <a:srgbClr val="FFFFFF"/>
                </a:highlight>
                <a:latin typeface="Calibri"/>
                <a:ea typeface="Calibri"/>
                <a:cs typeface="Calibri"/>
                <a:sym typeface="Calibri"/>
              </a:rPr>
              <a:t>Service with</a:t>
            </a:r>
            <a:r>
              <a:rPr lang="en" sz="1800" dirty="0">
                <a:solidFill>
                  <a:srgbClr val="666666"/>
                </a:solidFill>
                <a:highlight>
                  <a:srgbClr val="FFFFFF"/>
                </a:highlight>
                <a:latin typeface="Arial"/>
                <a:ea typeface="Arial"/>
                <a:cs typeface="Arial"/>
                <a:sym typeface="Arial"/>
              </a:rPr>
              <a:t> </a:t>
            </a:r>
            <a:r>
              <a:rPr lang="en" sz="1800" dirty="0" err="1">
                <a:solidFill>
                  <a:srgbClr val="666666"/>
                </a:solidFill>
                <a:highlight>
                  <a:srgbClr val="FFFFFF"/>
                </a:highlight>
                <a:latin typeface="Courier New"/>
                <a:ea typeface="Courier New"/>
                <a:cs typeface="Courier New"/>
                <a:sym typeface="Courier New"/>
              </a:rPr>
              <a:t>clusterIP</a:t>
            </a:r>
            <a:r>
              <a:rPr lang="en" sz="1800" dirty="0">
                <a:solidFill>
                  <a:srgbClr val="666666"/>
                </a:solidFill>
                <a:highlight>
                  <a:srgbClr val="FFFFFF"/>
                </a:highlight>
                <a:latin typeface="Arial"/>
                <a:ea typeface="Arial"/>
                <a:cs typeface="Arial"/>
                <a:sym typeface="Arial"/>
              </a:rPr>
              <a:t> </a:t>
            </a:r>
            <a:r>
              <a:rPr lang="en" sz="1800" dirty="0">
                <a:solidFill>
                  <a:srgbClr val="666666"/>
                </a:solidFill>
                <a:highlight>
                  <a:srgbClr val="FFFFFF"/>
                </a:highlight>
                <a:latin typeface="Calibri"/>
                <a:ea typeface="Calibri"/>
                <a:cs typeface="Calibri"/>
                <a:sym typeface="Calibri"/>
              </a:rPr>
              <a:t>of</a:t>
            </a:r>
            <a:r>
              <a:rPr lang="en" sz="1800" dirty="0">
                <a:solidFill>
                  <a:srgbClr val="666666"/>
                </a:solidFill>
                <a:highlight>
                  <a:srgbClr val="FFFFFF"/>
                </a:highlight>
                <a:latin typeface="Arial"/>
                <a:ea typeface="Arial"/>
                <a:cs typeface="Arial"/>
                <a:sym typeface="Arial"/>
              </a:rPr>
              <a:t> </a:t>
            </a:r>
            <a:r>
              <a:rPr lang="en" sz="1800" dirty="0">
                <a:solidFill>
                  <a:srgbClr val="666666"/>
                </a:solidFill>
                <a:highlight>
                  <a:srgbClr val="FFFFFF"/>
                </a:highlight>
                <a:latin typeface="Courier New"/>
                <a:ea typeface="Courier New"/>
                <a:cs typeface="Courier New"/>
                <a:sym typeface="Courier New"/>
              </a:rPr>
              <a:t>None</a:t>
            </a:r>
          </a:p>
          <a:p>
            <a:pPr marL="914400" marR="0" lvl="1" indent="-342900" algn="l" rtl="0">
              <a:lnSpc>
                <a:spcPct val="90000"/>
              </a:lnSpc>
              <a:spcBef>
                <a:spcPts val="0"/>
              </a:spcBef>
              <a:spcAft>
                <a:spcPts val="0"/>
              </a:spcAft>
              <a:buClr>
                <a:srgbClr val="666666"/>
              </a:buClr>
              <a:buSzPts val="1800"/>
              <a:buFont typeface="Arial"/>
              <a:buChar char="○"/>
            </a:pPr>
            <a:r>
              <a:rPr lang="en-US" dirty="0" smtClean="0">
                <a:solidFill>
                  <a:srgbClr val="666666"/>
                </a:solidFill>
                <a:highlight>
                  <a:srgbClr val="FFFFFF"/>
                </a:highlight>
                <a:latin typeface="Calibri"/>
                <a:ea typeface="Calibri"/>
                <a:cs typeface="Calibri"/>
                <a:sym typeface="Calibri"/>
              </a:rPr>
              <a:t>Creates a domain </a:t>
            </a:r>
            <a:r>
              <a:rPr lang="en-US" dirty="0" err="1" smtClean="0">
                <a:solidFill>
                  <a:srgbClr val="666666"/>
                </a:solidFill>
                <a:highlight>
                  <a:srgbClr val="FFFFFF"/>
                </a:highlight>
                <a:latin typeface="Courier New" charset="0"/>
                <a:ea typeface="Courier New" charset="0"/>
                <a:cs typeface="Courier New" charset="0"/>
                <a:sym typeface="Calibri"/>
              </a:rPr>
              <a:t>mysql</a:t>
            </a:r>
            <a:endParaRPr lang="en-US" dirty="0" smtClean="0">
              <a:solidFill>
                <a:srgbClr val="666666"/>
              </a:solidFill>
              <a:highlight>
                <a:srgbClr val="FFFFFF"/>
              </a:highlight>
              <a:latin typeface="Courier New" charset="0"/>
              <a:ea typeface="Courier New" charset="0"/>
              <a:cs typeface="Courier New" charset="0"/>
              <a:sym typeface="Calibri"/>
            </a:endParaRPr>
          </a:p>
          <a:p>
            <a:pPr marL="914400" marR="0" lvl="1" indent="-342900" algn="l" rtl="0">
              <a:lnSpc>
                <a:spcPct val="90000"/>
              </a:lnSpc>
              <a:spcBef>
                <a:spcPts val="0"/>
              </a:spcBef>
              <a:spcAft>
                <a:spcPts val="0"/>
              </a:spcAft>
              <a:buClr>
                <a:srgbClr val="666666"/>
              </a:buClr>
              <a:buSzPts val="1800"/>
              <a:buFont typeface="Arial"/>
              <a:buChar char="○"/>
            </a:pPr>
            <a:r>
              <a:rPr lang="en-US" dirty="0" smtClean="0">
                <a:solidFill>
                  <a:srgbClr val="666666"/>
                </a:solidFill>
                <a:highlight>
                  <a:srgbClr val="FFFFFF"/>
                </a:highlight>
                <a:latin typeface="Calibri"/>
                <a:ea typeface="Calibri"/>
                <a:cs typeface="Calibri"/>
                <a:sym typeface="Calibri"/>
              </a:rPr>
              <a:t>Each </a:t>
            </a:r>
            <a:r>
              <a:rPr lang="en" dirty="0" smtClean="0">
                <a:solidFill>
                  <a:srgbClr val="666666"/>
                </a:solidFill>
                <a:highlight>
                  <a:srgbClr val="FFFFFF"/>
                </a:highlight>
                <a:latin typeface="Calibri"/>
                <a:ea typeface="Calibri"/>
                <a:cs typeface="Calibri"/>
                <a:sym typeface="Calibri"/>
              </a:rPr>
              <a:t>node </a:t>
            </a:r>
            <a:r>
              <a:rPr lang="en-US" dirty="0" smtClean="0">
                <a:solidFill>
                  <a:srgbClr val="666666"/>
                </a:solidFill>
                <a:highlight>
                  <a:srgbClr val="FFFFFF"/>
                </a:highlight>
                <a:latin typeface="Calibri"/>
                <a:ea typeface="Calibri"/>
                <a:cs typeface="Calibri"/>
                <a:sym typeface="Calibri"/>
              </a:rPr>
              <a:t>is assigned an </a:t>
            </a:r>
            <a:r>
              <a:rPr lang="en" dirty="0" smtClean="0">
                <a:solidFill>
                  <a:srgbClr val="666666"/>
                </a:solidFill>
                <a:highlight>
                  <a:srgbClr val="FFFFFF"/>
                </a:highlight>
                <a:latin typeface="Calibri"/>
                <a:ea typeface="Calibri"/>
                <a:cs typeface="Calibri"/>
                <a:sym typeface="Calibri"/>
              </a:rPr>
              <a:t>A-record </a:t>
            </a:r>
            <a:r>
              <a:rPr lang="en" dirty="0">
                <a:solidFill>
                  <a:srgbClr val="666666"/>
                </a:solidFill>
                <a:highlight>
                  <a:srgbClr val="FFFFFF"/>
                </a:highlight>
                <a:latin typeface="Calibri"/>
                <a:ea typeface="Calibri"/>
                <a:cs typeface="Calibri"/>
                <a:sym typeface="Calibri"/>
              </a:rPr>
              <a:t>of</a:t>
            </a:r>
            <a:r>
              <a:rPr lang="en" dirty="0">
                <a:solidFill>
                  <a:srgbClr val="666666"/>
                </a:solidFill>
                <a:highlight>
                  <a:srgbClr val="FFFFFF"/>
                </a:highlight>
                <a:latin typeface="Arial"/>
                <a:ea typeface="Arial"/>
                <a:cs typeface="Arial"/>
                <a:sym typeface="Arial"/>
              </a:rPr>
              <a:t> </a:t>
            </a:r>
            <a:r>
              <a:rPr lang="en-US" sz="1600" dirty="0" err="1" smtClean="0">
                <a:solidFill>
                  <a:srgbClr val="666666"/>
                </a:solidFill>
                <a:highlight>
                  <a:srgbClr val="FFFFFF"/>
                </a:highlight>
                <a:latin typeface="Courier New"/>
                <a:ea typeface="Courier New"/>
                <a:cs typeface="Courier New"/>
                <a:sym typeface="Courier New"/>
              </a:rPr>
              <a:t>mysql</a:t>
            </a:r>
            <a:r>
              <a:rPr lang="en" sz="1600" dirty="0" smtClean="0">
                <a:solidFill>
                  <a:srgbClr val="666666"/>
                </a:solidFill>
                <a:highlight>
                  <a:srgbClr val="FFFFFF"/>
                </a:highlight>
                <a:latin typeface="Courier New"/>
                <a:ea typeface="Courier New"/>
                <a:cs typeface="Courier New"/>
                <a:sym typeface="Courier New"/>
              </a:rPr>
              <a:t>-</a:t>
            </a:r>
            <a:r>
              <a:rPr lang="en" sz="1600" dirty="0">
                <a:solidFill>
                  <a:srgbClr val="666666"/>
                </a:solidFill>
                <a:highlight>
                  <a:srgbClr val="FFFFFF"/>
                </a:highlight>
                <a:latin typeface="Courier New"/>
                <a:ea typeface="Courier New"/>
                <a:cs typeface="Courier New"/>
                <a:sym typeface="Courier New"/>
              </a:rPr>
              <a:t>&lt;</a:t>
            </a:r>
            <a:r>
              <a:rPr lang="en" sz="1600" dirty="0" err="1">
                <a:solidFill>
                  <a:srgbClr val="666666"/>
                </a:solidFill>
                <a:highlight>
                  <a:srgbClr val="FFFFFF"/>
                </a:highlight>
                <a:latin typeface="Courier New"/>
                <a:ea typeface="Courier New"/>
                <a:cs typeface="Courier New"/>
                <a:sym typeface="Courier New"/>
              </a:rPr>
              <a:t>ord</a:t>
            </a:r>
            <a:r>
              <a:rPr lang="en" sz="1600" dirty="0">
                <a:solidFill>
                  <a:srgbClr val="666666"/>
                </a:solidFill>
                <a:highlight>
                  <a:srgbClr val="FFFFFF"/>
                </a:highlight>
                <a:latin typeface="Courier New"/>
                <a:ea typeface="Courier New"/>
                <a:cs typeface="Courier New"/>
                <a:sym typeface="Courier New"/>
              </a:rPr>
              <a:t>&gt;.&lt;service name&gt;</a:t>
            </a:r>
          </a:p>
          <a:p>
            <a:pPr marL="914400" marR="0" lvl="1" indent="-342900" algn="l" rtl="0">
              <a:lnSpc>
                <a:spcPct val="90000"/>
              </a:lnSpc>
              <a:spcBef>
                <a:spcPts val="0"/>
              </a:spcBef>
              <a:spcAft>
                <a:spcPts val="0"/>
              </a:spcAft>
              <a:buClr>
                <a:srgbClr val="666666"/>
              </a:buClr>
              <a:buSzPts val="1800"/>
              <a:buFont typeface="Arial"/>
              <a:buChar char="○"/>
            </a:pPr>
            <a:r>
              <a:rPr lang="en" dirty="0">
                <a:solidFill>
                  <a:srgbClr val="666666"/>
                </a:solidFill>
                <a:highlight>
                  <a:srgbClr val="FFFFFF"/>
                </a:highlight>
                <a:latin typeface="Arial"/>
                <a:ea typeface="Arial"/>
                <a:cs typeface="Arial"/>
                <a:sym typeface="Arial"/>
              </a:rPr>
              <a:t>T</a:t>
            </a:r>
            <a:r>
              <a:rPr lang="en" dirty="0">
                <a:solidFill>
                  <a:srgbClr val="666666"/>
                </a:solidFill>
                <a:highlight>
                  <a:srgbClr val="FFFFFF"/>
                </a:highlight>
                <a:latin typeface="Calibri"/>
                <a:ea typeface="Calibri"/>
                <a:cs typeface="Calibri"/>
                <a:sym typeface="Calibri"/>
              </a:rPr>
              <a:t>his service is not used for application or clients</a:t>
            </a:r>
          </a:p>
          <a:p>
            <a:pPr marL="457200" marR="0" lvl="0" indent="-342900" algn="l" rtl="0">
              <a:lnSpc>
                <a:spcPct val="90000"/>
              </a:lnSpc>
              <a:spcBef>
                <a:spcPts val="0"/>
              </a:spcBef>
              <a:spcAft>
                <a:spcPts val="0"/>
              </a:spcAft>
              <a:buClr>
                <a:srgbClr val="666666"/>
              </a:buClr>
              <a:buSzPts val="1800"/>
              <a:buFont typeface="Calibri"/>
              <a:buChar char="●"/>
            </a:pPr>
            <a:r>
              <a:rPr lang="en" sz="1800" dirty="0">
                <a:solidFill>
                  <a:srgbClr val="666666"/>
                </a:solidFill>
                <a:highlight>
                  <a:srgbClr val="FFFFFF"/>
                </a:highlight>
                <a:latin typeface="Calibri"/>
                <a:ea typeface="Calibri"/>
                <a:cs typeface="Calibri"/>
                <a:sym typeface="Calibri"/>
              </a:rPr>
              <a:t>For read-only, create another service - </a:t>
            </a:r>
            <a:r>
              <a:rPr lang="en" sz="1800" dirty="0" err="1">
                <a:solidFill>
                  <a:srgbClr val="666666"/>
                </a:solidFill>
                <a:highlight>
                  <a:srgbClr val="FFFFFF"/>
                </a:highlight>
                <a:latin typeface="Courier New"/>
                <a:ea typeface="Courier New"/>
                <a:cs typeface="Courier New"/>
                <a:sym typeface="Courier New"/>
              </a:rPr>
              <a:t>mysql</a:t>
            </a:r>
            <a:r>
              <a:rPr lang="en" sz="1800" dirty="0">
                <a:solidFill>
                  <a:srgbClr val="666666"/>
                </a:solidFill>
                <a:highlight>
                  <a:srgbClr val="FFFFFF"/>
                </a:highlight>
                <a:latin typeface="Courier New"/>
                <a:ea typeface="Courier New"/>
                <a:cs typeface="Courier New"/>
                <a:sym typeface="Courier New"/>
              </a:rPr>
              <a:t>-read</a:t>
            </a:r>
            <a:r>
              <a:rPr lang="en" sz="1800" dirty="0">
                <a:solidFill>
                  <a:srgbClr val="666666"/>
                </a:solidFill>
                <a:highlight>
                  <a:srgbClr val="FFFFFF"/>
                </a:highlight>
                <a:latin typeface="Calibri"/>
                <a:ea typeface="Calibri"/>
                <a:cs typeface="Calibri"/>
                <a:sym typeface="Calibri"/>
              </a:rPr>
              <a:t> which can be of any type (</a:t>
            </a:r>
            <a:r>
              <a:rPr lang="en" sz="1800" dirty="0" err="1">
                <a:solidFill>
                  <a:srgbClr val="666666"/>
                </a:solidFill>
                <a:highlight>
                  <a:srgbClr val="FFFFFF"/>
                </a:highlight>
                <a:latin typeface="Courier New"/>
                <a:ea typeface="Courier New"/>
                <a:cs typeface="Courier New"/>
                <a:sym typeface="Courier New"/>
              </a:rPr>
              <a:t>nodePort</a:t>
            </a:r>
            <a:r>
              <a:rPr lang="en" sz="1800" dirty="0">
                <a:solidFill>
                  <a:srgbClr val="666666"/>
                </a:solidFill>
                <a:highlight>
                  <a:srgbClr val="FFFFFF"/>
                </a:highlight>
                <a:latin typeface="Courier New"/>
                <a:ea typeface="Courier New"/>
                <a:cs typeface="Courier New"/>
                <a:sym typeface="Courier New"/>
              </a:rPr>
              <a:t>, </a:t>
            </a:r>
            <a:r>
              <a:rPr lang="en" sz="1800" dirty="0" err="1">
                <a:solidFill>
                  <a:srgbClr val="666666"/>
                </a:solidFill>
                <a:highlight>
                  <a:srgbClr val="FFFFFF"/>
                </a:highlight>
                <a:latin typeface="Courier New"/>
                <a:ea typeface="Courier New"/>
                <a:cs typeface="Courier New"/>
                <a:sym typeface="Courier New"/>
              </a:rPr>
              <a:t>clusterIP</a:t>
            </a:r>
            <a:r>
              <a:rPr lang="en" sz="1800" dirty="0">
                <a:solidFill>
                  <a:srgbClr val="666666"/>
                </a:solidFill>
                <a:highlight>
                  <a:srgbClr val="FFFFFF"/>
                </a:highlight>
                <a:latin typeface="Courier New"/>
                <a:ea typeface="Courier New"/>
                <a:cs typeface="Courier New"/>
                <a:sym typeface="Courier New"/>
              </a:rPr>
              <a:t>, </a:t>
            </a:r>
            <a:r>
              <a:rPr lang="en" sz="1800" dirty="0" err="1">
                <a:solidFill>
                  <a:srgbClr val="666666"/>
                </a:solidFill>
                <a:highlight>
                  <a:srgbClr val="FFFFFF"/>
                </a:highlight>
                <a:latin typeface="Courier New"/>
                <a:ea typeface="Courier New"/>
                <a:cs typeface="Courier New"/>
                <a:sym typeface="Courier New"/>
              </a:rPr>
              <a:t>loadBalancer</a:t>
            </a:r>
            <a:r>
              <a:rPr lang="en" sz="1800" dirty="0" smtClean="0">
                <a:solidFill>
                  <a:srgbClr val="666666"/>
                </a:solidFill>
                <a:highlight>
                  <a:srgbClr val="FFFFFF"/>
                </a:highlight>
                <a:latin typeface="Calibri"/>
                <a:ea typeface="Calibri"/>
                <a:cs typeface="Calibri"/>
                <a:sym typeface="Calibri"/>
              </a:rPr>
              <a:t>)</a:t>
            </a:r>
            <a:r>
              <a:rPr lang="en-US" sz="1800" dirty="0" smtClean="0">
                <a:solidFill>
                  <a:srgbClr val="666666"/>
                </a:solidFill>
                <a:highlight>
                  <a:srgbClr val="FFFFFF"/>
                </a:highlight>
                <a:latin typeface="Calibri"/>
                <a:ea typeface="Calibri"/>
                <a:cs typeface="Calibri"/>
                <a:sym typeface="Calibri"/>
              </a:rPr>
              <a:t> specifying nodes of choice in labels</a:t>
            </a:r>
            <a:endParaRPr lang="en" sz="1800" dirty="0">
              <a:solidFill>
                <a:srgbClr val="666666"/>
              </a:solidFill>
              <a:highlight>
                <a:srgbClr val="FFFFFF"/>
              </a:highlight>
              <a:latin typeface="Calibri"/>
              <a:ea typeface="Calibri"/>
              <a:cs typeface="Calibri"/>
              <a:sym typeface="Calibri"/>
            </a:endParaRPr>
          </a:p>
          <a:p>
            <a:pPr marL="0" marR="0" lvl="0" indent="0" algn="l" rtl="0">
              <a:lnSpc>
                <a:spcPct val="90000"/>
              </a:lnSpc>
              <a:spcBef>
                <a:spcPts val="0"/>
              </a:spcBef>
              <a:spcAft>
                <a:spcPts val="0"/>
              </a:spcAft>
              <a:buNone/>
            </a:pPr>
            <a:endParaRPr sz="1200" dirty="0">
              <a:solidFill>
                <a:srgbClr val="666666"/>
              </a:solidFill>
              <a:highlight>
                <a:srgbClr val="FFFFFF"/>
              </a:highlight>
              <a:latin typeface="Arial"/>
              <a:ea typeface="Arial"/>
              <a:cs typeface="Arial"/>
              <a:sym typeface="Arial"/>
            </a:endParaRPr>
          </a:p>
          <a:p>
            <a:pPr marL="0" marR="0" lvl="0" indent="0" algn="l" rtl="0">
              <a:lnSpc>
                <a:spcPct val="90000"/>
              </a:lnSpc>
              <a:spcBef>
                <a:spcPts val="0"/>
              </a:spcBef>
              <a:spcAft>
                <a:spcPts val="0"/>
              </a:spcAft>
              <a:buNone/>
            </a:pPr>
            <a:endParaRPr sz="1200" dirty="0">
              <a:solidFill>
                <a:srgbClr val="666666"/>
              </a:solidFill>
              <a:highlight>
                <a:srgbClr val="FFFFFF"/>
              </a:highlight>
              <a:latin typeface="Arial"/>
              <a:ea typeface="Arial"/>
              <a:cs typeface="Arial"/>
              <a:sym typeface="Arial"/>
            </a:endParaRPr>
          </a:p>
        </p:txBody>
      </p:sp>
      <p:pic>
        <p:nvPicPr>
          <p:cNvPr id="1099" name="Shape 1099"/>
          <p:cNvPicPr preferRelativeResize="0"/>
          <p:nvPr/>
        </p:nvPicPr>
        <p:blipFill>
          <a:blip r:embed="rId3">
            <a:alphaModFix/>
          </a:blip>
          <a:stretch>
            <a:fillRect/>
          </a:stretch>
        </p:blipFill>
        <p:spPr>
          <a:xfrm>
            <a:off x="4378725" y="1028800"/>
            <a:ext cx="2058000" cy="3549306"/>
          </a:xfrm>
          <a:prstGeom prst="rect">
            <a:avLst/>
          </a:prstGeom>
          <a:noFill/>
          <a:ln>
            <a:noFill/>
          </a:ln>
        </p:spPr>
      </p:pic>
      <p:pic>
        <p:nvPicPr>
          <p:cNvPr id="1100" name="Shape 1100"/>
          <p:cNvPicPr preferRelativeResize="0"/>
          <p:nvPr/>
        </p:nvPicPr>
        <p:blipFill>
          <a:blip r:embed="rId4">
            <a:alphaModFix/>
          </a:blip>
          <a:stretch>
            <a:fillRect/>
          </a:stretch>
        </p:blipFill>
        <p:spPr>
          <a:xfrm>
            <a:off x="6558875" y="1028800"/>
            <a:ext cx="2529229" cy="3549299"/>
          </a:xfrm>
          <a:prstGeom prst="rect">
            <a:avLst/>
          </a:prstGeom>
          <a:noFill/>
          <a:ln>
            <a:noFill/>
          </a:ln>
        </p:spPr>
      </p:pic>
      <p:sp>
        <p:nvSpPr>
          <p:cNvPr id="1101" name="Shape 1101"/>
          <p:cNvSpPr/>
          <p:nvPr/>
        </p:nvSpPr>
        <p:spPr>
          <a:xfrm>
            <a:off x="4629125" y="1815350"/>
            <a:ext cx="13011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02" name="Shape 1102"/>
          <p:cNvSpPr/>
          <p:nvPr/>
        </p:nvSpPr>
        <p:spPr>
          <a:xfrm>
            <a:off x="6711125" y="2987775"/>
            <a:ext cx="20124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03" name="Shape 1103"/>
          <p:cNvSpPr/>
          <p:nvPr/>
        </p:nvSpPr>
        <p:spPr>
          <a:xfrm>
            <a:off x="4697025" y="3663225"/>
            <a:ext cx="1739700" cy="287400"/>
          </a:xfrm>
          <a:prstGeom prst="rect">
            <a:avLst/>
          </a:prstGeom>
          <a:noFill/>
          <a:ln w="9525" cap="flat" cmpd="sng">
            <a:solidFill>
              <a:srgbClr val="FF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81927598"/>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Shape 1108"/>
          <p:cNvSpPr txBox="1">
            <a:spLocks noGrp="1"/>
          </p:cNvSpPr>
          <p:nvPr>
            <p:ph type="title"/>
          </p:nvPr>
        </p:nvSpPr>
        <p:spPr>
          <a:xfrm>
            <a:off x="399012" y="14967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err="1" smtClean="0">
                <a:latin typeface="Calibri"/>
                <a:ea typeface="Calibri"/>
                <a:cs typeface="Calibri"/>
                <a:sym typeface="Calibri"/>
              </a:rPr>
              <a:t>StorageClass</a:t>
            </a:r>
            <a:r>
              <a:rPr lang="en-US" dirty="0" smtClean="0">
                <a:latin typeface="Calibri"/>
                <a:ea typeface="Calibri"/>
                <a:cs typeface="Calibri"/>
                <a:sym typeface="Calibri"/>
              </a:rPr>
              <a:t> and </a:t>
            </a:r>
            <a:r>
              <a:rPr lang="en" dirty="0" err="1" smtClean="0">
                <a:latin typeface="Calibri"/>
                <a:ea typeface="Calibri"/>
                <a:cs typeface="Calibri"/>
                <a:sym typeface="Calibri"/>
              </a:rPr>
              <a:t>VolumeClaimTemplate</a:t>
            </a:r>
            <a:endParaRPr lang="en" dirty="0">
              <a:latin typeface="Calibri"/>
              <a:ea typeface="Calibri"/>
              <a:cs typeface="Calibri"/>
              <a:sym typeface="Calibri"/>
            </a:endParaRPr>
          </a:p>
        </p:txBody>
      </p:sp>
      <p:sp>
        <p:nvSpPr>
          <p:cNvPr id="1109" name="Shape 1109"/>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110" name="Shape 1110"/>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21</a:t>
            </a:fld>
            <a:endParaRPr lang="en" sz="638" b="0" i="0" u="none" strike="noStrike" cap="none">
              <a:solidFill>
                <a:schemeClr val="dk1"/>
              </a:solidFill>
              <a:latin typeface="Source Sans Pro"/>
              <a:ea typeface="Source Sans Pro"/>
              <a:cs typeface="Source Sans Pro"/>
              <a:sym typeface="Source Sans Pro"/>
            </a:endParaRPr>
          </a:p>
        </p:txBody>
      </p:sp>
      <p:sp>
        <p:nvSpPr>
          <p:cNvPr id="1112" name="Shape 1112"/>
          <p:cNvSpPr/>
          <p:nvPr/>
        </p:nvSpPr>
        <p:spPr>
          <a:xfrm>
            <a:off x="4629125" y="1815350"/>
            <a:ext cx="13011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13" name="Shape 1113"/>
          <p:cNvSpPr/>
          <p:nvPr/>
        </p:nvSpPr>
        <p:spPr>
          <a:xfrm>
            <a:off x="5334475" y="1028800"/>
            <a:ext cx="20124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15" name="Shape 1115"/>
          <p:cNvSpPr/>
          <p:nvPr/>
        </p:nvSpPr>
        <p:spPr>
          <a:xfrm>
            <a:off x="5114350" y="1316200"/>
            <a:ext cx="2358900" cy="287400"/>
          </a:xfrm>
          <a:prstGeom prst="rect">
            <a:avLst/>
          </a:prstGeom>
          <a:noFill/>
          <a:ln w="9525"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040" y="1074068"/>
            <a:ext cx="3773720" cy="2237552"/>
          </a:xfrm>
          <a:prstGeom prst="rect">
            <a:avLst/>
          </a:prstGeom>
          <a:ln w="57150">
            <a:solidFill>
              <a:schemeClr val="tx1"/>
            </a:solidFill>
          </a:ln>
        </p:spPr>
      </p:pic>
      <p:sp>
        <p:nvSpPr>
          <p:cNvPr id="1116" name="Shape 1116"/>
          <p:cNvSpPr/>
          <p:nvPr/>
        </p:nvSpPr>
        <p:spPr>
          <a:xfrm>
            <a:off x="5613722" y="1853464"/>
            <a:ext cx="2997843" cy="211750"/>
          </a:xfrm>
          <a:prstGeom prst="rect">
            <a:avLst/>
          </a:prstGeom>
          <a:noFill/>
          <a:ln w="12700"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18" name="Shape 1118"/>
          <p:cNvSpPr/>
          <p:nvPr/>
        </p:nvSpPr>
        <p:spPr>
          <a:xfrm>
            <a:off x="5561937" y="2170800"/>
            <a:ext cx="1487046" cy="219350"/>
          </a:xfrm>
          <a:prstGeom prst="rect">
            <a:avLst/>
          </a:prstGeom>
          <a:noFill/>
          <a:ln w="12700"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16" y="1028800"/>
            <a:ext cx="4594484" cy="3123557"/>
          </a:xfrm>
          <a:prstGeom prst="rect">
            <a:avLst/>
          </a:prstGeom>
        </p:spPr>
      </p:pic>
      <p:sp>
        <p:nvSpPr>
          <p:cNvPr id="19" name="Shape 1116"/>
          <p:cNvSpPr/>
          <p:nvPr/>
        </p:nvSpPr>
        <p:spPr>
          <a:xfrm>
            <a:off x="765858" y="2565000"/>
            <a:ext cx="877747" cy="212924"/>
          </a:xfrm>
          <a:prstGeom prst="rect">
            <a:avLst/>
          </a:prstGeom>
          <a:noFill/>
          <a:ln w="12700"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0" name="Shape 1116"/>
          <p:cNvSpPr/>
          <p:nvPr/>
        </p:nvSpPr>
        <p:spPr>
          <a:xfrm>
            <a:off x="638537" y="2893670"/>
            <a:ext cx="2035215" cy="202653"/>
          </a:xfrm>
          <a:prstGeom prst="rect">
            <a:avLst/>
          </a:prstGeom>
          <a:noFill/>
          <a:ln w="12700"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1" name="Shape 1116"/>
          <p:cNvSpPr/>
          <p:nvPr/>
        </p:nvSpPr>
        <p:spPr>
          <a:xfrm>
            <a:off x="157223" y="3518465"/>
            <a:ext cx="1845198" cy="208583"/>
          </a:xfrm>
          <a:prstGeom prst="rect">
            <a:avLst/>
          </a:prstGeom>
          <a:noFill/>
          <a:ln w="12700" cap="flat"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61852877"/>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Shape 1064"/>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065" name="Shape 1065"/>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22</a:t>
            </a:fld>
            <a:endParaRPr lang="en" sz="638" b="0" i="0" u="none" strike="noStrike" cap="none">
              <a:solidFill>
                <a:schemeClr val="dk1"/>
              </a:solidFill>
              <a:latin typeface="Source Sans Pro"/>
              <a:ea typeface="Source Sans Pro"/>
              <a:cs typeface="Source Sans Pro"/>
              <a:sym typeface="Source Sans Pro"/>
            </a:endParaRPr>
          </a:p>
        </p:txBody>
      </p:sp>
      <p:sp>
        <p:nvSpPr>
          <p:cNvPr id="1066" name="Shape 1066"/>
          <p:cNvSpPr txBox="1"/>
          <p:nvPr/>
        </p:nvSpPr>
        <p:spPr>
          <a:xfrm>
            <a:off x="904650" y="113900"/>
            <a:ext cx="7334700" cy="8556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1067" name="Shape 1067"/>
          <p:cNvSpPr/>
          <p:nvPr/>
        </p:nvSpPr>
        <p:spPr>
          <a:xfrm>
            <a:off x="257688" y="2238325"/>
            <a:ext cx="1102800" cy="855600"/>
          </a:xfrm>
          <a:prstGeom prst="can">
            <a:avLst>
              <a:gd name="adj" fmla="val 25000"/>
            </a:avLst>
          </a:prstGeom>
          <a:solidFill>
            <a:srgbClr val="F9CB9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t>mysql-0</a:t>
            </a:r>
          </a:p>
        </p:txBody>
      </p:sp>
      <p:sp>
        <p:nvSpPr>
          <p:cNvPr id="1068" name="Shape 1068"/>
          <p:cNvSpPr/>
          <p:nvPr/>
        </p:nvSpPr>
        <p:spPr>
          <a:xfrm>
            <a:off x="2446375" y="3695138"/>
            <a:ext cx="1102800" cy="8556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t>mysql-2</a:t>
            </a:r>
          </a:p>
        </p:txBody>
      </p:sp>
      <p:sp>
        <p:nvSpPr>
          <p:cNvPr id="1069" name="Shape 1069"/>
          <p:cNvSpPr/>
          <p:nvPr/>
        </p:nvSpPr>
        <p:spPr>
          <a:xfrm>
            <a:off x="2446363" y="1002550"/>
            <a:ext cx="1102800" cy="855600"/>
          </a:xfrm>
          <a:prstGeom prst="can">
            <a:avLst>
              <a:gd name="adj" fmla="val 25496"/>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t>mysql-1</a:t>
            </a:r>
          </a:p>
        </p:txBody>
      </p:sp>
      <p:sp>
        <p:nvSpPr>
          <p:cNvPr id="1070" name="Shape 1070"/>
          <p:cNvSpPr txBox="1"/>
          <p:nvPr/>
        </p:nvSpPr>
        <p:spPr>
          <a:xfrm>
            <a:off x="1076000" y="18975"/>
            <a:ext cx="6679500" cy="14070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3000">
                <a:latin typeface="Calibri"/>
                <a:ea typeface="Calibri"/>
                <a:cs typeface="Calibri"/>
                <a:sym typeface="Calibri"/>
              </a:rPr>
              <a:t>MySQL simple replication StatefulSet</a:t>
            </a:r>
          </a:p>
          <a:p>
            <a:pPr marL="0" lvl="0" indent="0" rtl="0">
              <a:spcBef>
                <a:spcPts val="0"/>
              </a:spcBef>
              <a:buNone/>
            </a:pPr>
            <a:r>
              <a:rPr lang="en" u="sng">
                <a:solidFill>
                  <a:schemeClr val="hlink"/>
                </a:solidFill>
                <a:hlinkClick r:id="rId3"/>
              </a:rPr>
              <a:t>https://kubernetes.io/docs/tasks/run-application/run-replicated-stateful-application/</a:t>
            </a:r>
          </a:p>
          <a:p>
            <a:pPr marL="0" lvl="0" indent="0" rtl="0">
              <a:spcBef>
                <a:spcPts val="0"/>
              </a:spcBef>
              <a:buNone/>
            </a:pPr>
            <a:r>
              <a:rPr lang="en" sz="3000">
                <a:latin typeface="Calibri"/>
                <a:ea typeface="Calibri"/>
                <a:cs typeface="Calibri"/>
                <a:sym typeface="Calibri"/>
              </a:rPr>
              <a:t> </a:t>
            </a:r>
          </a:p>
        </p:txBody>
      </p:sp>
      <p:sp>
        <p:nvSpPr>
          <p:cNvPr id="1071" name="Shape 1071"/>
          <p:cNvSpPr/>
          <p:nvPr/>
        </p:nvSpPr>
        <p:spPr>
          <a:xfrm>
            <a:off x="4748675" y="1002550"/>
            <a:ext cx="1255200" cy="3572100"/>
          </a:xfrm>
          <a:prstGeom prst="roundRect">
            <a:avLst>
              <a:gd name="adj" fmla="val 16667"/>
            </a:avLst>
          </a:prstGeom>
          <a:solidFill>
            <a:srgbClr val="B6D7A8"/>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Mysql-read service</a:t>
            </a:r>
          </a:p>
        </p:txBody>
      </p:sp>
      <p:sp>
        <p:nvSpPr>
          <p:cNvPr id="1072" name="Shape 1072"/>
          <p:cNvSpPr/>
          <p:nvPr/>
        </p:nvSpPr>
        <p:spPr>
          <a:xfrm rot="5400000">
            <a:off x="6647475" y="985325"/>
            <a:ext cx="191100" cy="1330500"/>
          </a:xfrm>
          <a:prstGeom prst="downArrow">
            <a:avLst>
              <a:gd name="adj1" fmla="val 50000"/>
              <a:gd name="adj2" fmla="val 50000"/>
            </a:avLst>
          </a:prstGeom>
          <a:solidFill>
            <a:srgbClr val="B6D7A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73" name="Shape 1073"/>
          <p:cNvSpPr txBox="1"/>
          <p:nvPr/>
        </p:nvSpPr>
        <p:spPr>
          <a:xfrm>
            <a:off x="6201750" y="2840750"/>
            <a:ext cx="1553700" cy="627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read/write</a:t>
            </a:r>
          </a:p>
          <a:p>
            <a:pPr marL="0" lvl="0" indent="0" rtl="0">
              <a:spcBef>
                <a:spcPts val="0"/>
              </a:spcBef>
              <a:buNone/>
            </a:pPr>
            <a:r>
              <a:rPr lang="en"/>
              <a:t>-h mysql-0.mysql</a:t>
            </a:r>
          </a:p>
        </p:txBody>
      </p:sp>
      <p:sp>
        <p:nvSpPr>
          <p:cNvPr id="1074" name="Shape 1074"/>
          <p:cNvSpPr/>
          <p:nvPr/>
        </p:nvSpPr>
        <p:spPr>
          <a:xfrm>
            <a:off x="7725401" y="205975"/>
            <a:ext cx="1019952" cy="4582764"/>
          </a:xfrm>
          <a:prstGeom prst="cloud">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a:t>App /</a:t>
            </a:r>
          </a:p>
          <a:p>
            <a:pPr marL="0" lvl="0" indent="0" rtl="0">
              <a:spcBef>
                <a:spcPts val="0"/>
              </a:spcBef>
              <a:buNone/>
            </a:pPr>
            <a:r>
              <a:rPr lang="en"/>
              <a:t>client</a:t>
            </a:r>
          </a:p>
        </p:txBody>
      </p:sp>
      <p:sp>
        <p:nvSpPr>
          <p:cNvPr id="1075" name="Shape 1075"/>
          <p:cNvSpPr/>
          <p:nvPr/>
        </p:nvSpPr>
        <p:spPr>
          <a:xfrm rot="-7628410">
            <a:off x="1769225" y="1491572"/>
            <a:ext cx="190802" cy="1013404"/>
          </a:xfrm>
          <a:prstGeom prst="downArrow">
            <a:avLst>
              <a:gd name="adj1" fmla="val 50000"/>
              <a:gd name="adj2" fmla="val 50000"/>
            </a:avLst>
          </a:prstGeom>
          <a:solidFill>
            <a:srgbClr val="E6B8A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76" name="Shape 1076"/>
          <p:cNvSpPr/>
          <p:nvPr/>
        </p:nvSpPr>
        <p:spPr>
          <a:xfrm rot="5394603">
            <a:off x="4549900" y="-287675"/>
            <a:ext cx="191100" cy="5907600"/>
          </a:xfrm>
          <a:prstGeom prst="downArrow">
            <a:avLst>
              <a:gd name="adj1" fmla="val 46395"/>
              <a:gd name="adj2" fmla="val 50000"/>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77" name="Shape 1077"/>
          <p:cNvSpPr txBox="1"/>
          <p:nvPr/>
        </p:nvSpPr>
        <p:spPr>
          <a:xfrm>
            <a:off x="904650" y="3408825"/>
            <a:ext cx="1020000" cy="36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replication</a:t>
            </a:r>
          </a:p>
        </p:txBody>
      </p:sp>
      <p:sp>
        <p:nvSpPr>
          <p:cNvPr id="1078" name="Shape 1078"/>
          <p:cNvSpPr txBox="1"/>
          <p:nvPr/>
        </p:nvSpPr>
        <p:spPr>
          <a:xfrm>
            <a:off x="6188550" y="915475"/>
            <a:ext cx="1553700" cy="46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Read only</a:t>
            </a:r>
          </a:p>
          <a:p>
            <a:pPr marL="0" lvl="0" indent="0" rtl="0">
              <a:spcBef>
                <a:spcPts val="0"/>
              </a:spcBef>
              <a:buNone/>
            </a:pPr>
            <a:r>
              <a:rPr lang="en"/>
              <a:t>-h mysql-read</a:t>
            </a:r>
          </a:p>
        </p:txBody>
      </p:sp>
      <p:sp>
        <p:nvSpPr>
          <p:cNvPr id="1079" name="Shape 1079"/>
          <p:cNvSpPr txBox="1"/>
          <p:nvPr/>
        </p:nvSpPr>
        <p:spPr>
          <a:xfrm>
            <a:off x="836588" y="1555025"/>
            <a:ext cx="1020000" cy="368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replication</a:t>
            </a:r>
          </a:p>
        </p:txBody>
      </p:sp>
      <p:sp>
        <p:nvSpPr>
          <p:cNvPr id="1080" name="Shape 1080"/>
          <p:cNvSpPr/>
          <p:nvPr/>
        </p:nvSpPr>
        <p:spPr>
          <a:xfrm rot="-3557000">
            <a:off x="1824267" y="2881230"/>
            <a:ext cx="190880" cy="966901"/>
          </a:xfrm>
          <a:prstGeom prst="downArrow">
            <a:avLst>
              <a:gd name="adj1" fmla="val 50000"/>
              <a:gd name="adj2" fmla="val 50000"/>
            </a:avLst>
          </a:prstGeom>
          <a:solidFill>
            <a:srgbClr val="E6B8A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81" name="Shape 1081"/>
          <p:cNvSpPr/>
          <p:nvPr/>
        </p:nvSpPr>
        <p:spPr>
          <a:xfrm rot="5400000">
            <a:off x="4015500" y="1056325"/>
            <a:ext cx="191100" cy="837000"/>
          </a:xfrm>
          <a:prstGeom prst="downArrow">
            <a:avLst>
              <a:gd name="adj1" fmla="val 50000"/>
              <a:gd name="adj2" fmla="val 50000"/>
            </a:avLst>
          </a:prstGeom>
          <a:solidFill>
            <a:srgbClr val="FFE599"/>
          </a:solidFill>
          <a:ln w="9525" cap="flat" cmpd="sng">
            <a:solidFill>
              <a:schemeClr val="dk2"/>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82" name="Shape 1082"/>
          <p:cNvSpPr/>
          <p:nvPr/>
        </p:nvSpPr>
        <p:spPr>
          <a:xfrm rot="5395165">
            <a:off x="3013850" y="1013550"/>
            <a:ext cx="213300" cy="2858100"/>
          </a:xfrm>
          <a:prstGeom prst="downArrow">
            <a:avLst>
              <a:gd name="adj1" fmla="val 50000"/>
              <a:gd name="adj2" fmla="val 50000"/>
            </a:avLst>
          </a:prstGeom>
          <a:solidFill>
            <a:srgbClr val="FFE599"/>
          </a:solidFill>
          <a:ln w="9525" cap="flat" cmpd="sng">
            <a:solidFill>
              <a:schemeClr val="dk2"/>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83" name="Shape 1083"/>
          <p:cNvSpPr/>
          <p:nvPr/>
        </p:nvSpPr>
        <p:spPr>
          <a:xfrm rot="5400000">
            <a:off x="4053375" y="3639525"/>
            <a:ext cx="191100" cy="837000"/>
          </a:xfrm>
          <a:prstGeom prst="downArrow">
            <a:avLst>
              <a:gd name="adj1" fmla="val 50000"/>
              <a:gd name="adj2" fmla="val 50000"/>
            </a:avLst>
          </a:prstGeom>
          <a:solidFill>
            <a:srgbClr val="FFE599"/>
          </a:solidFill>
          <a:ln w="9525" cap="flat" cmpd="sng">
            <a:solidFill>
              <a:schemeClr val="dk2"/>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1926846606"/>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Shape 873"/>
          <p:cNvSpPr/>
          <p:nvPr/>
        </p:nvSpPr>
        <p:spPr>
          <a:xfrm>
            <a:off x="3154750" y="61725"/>
            <a:ext cx="2768400" cy="33828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mysql-N pod</a:t>
            </a:r>
          </a:p>
        </p:txBody>
      </p:sp>
      <p:sp>
        <p:nvSpPr>
          <p:cNvPr id="874" name="Shape 874"/>
          <p:cNvSpPr/>
          <p:nvPr/>
        </p:nvSpPr>
        <p:spPr>
          <a:xfrm>
            <a:off x="3374075" y="2003650"/>
            <a:ext cx="2329800" cy="1325100"/>
          </a:xfrm>
          <a:prstGeom prst="rect">
            <a:avLst/>
          </a:prstGeom>
          <a:solidFill>
            <a:srgbClr val="A4C2F4"/>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App containers</a:t>
            </a:r>
          </a:p>
        </p:txBody>
      </p:sp>
      <p:sp>
        <p:nvSpPr>
          <p:cNvPr id="875" name="Shape 875"/>
          <p:cNvSpPr/>
          <p:nvPr/>
        </p:nvSpPr>
        <p:spPr>
          <a:xfrm>
            <a:off x="3391350" y="428525"/>
            <a:ext cx="2329800" cy="1325100"/>
          </a:xfrm>
          <a:prstGeom prst="rect">
            <a:avLst/>
          </a:prstGeom>
          <a:solidFill>
            <a:srgbClr val="A4C2F4"/>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Init containers</a:t>
            </a:r>
          </a:p>
        </p:txBody>
      </p:sp>
      <p:sp>
        <p:nvSpPr>
          <p:cNvPr id="876" name="Shape 876"/>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877" name="Shape 877"/>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23</a:t>
            </a:fld>
            <a:endParaRPr lang="en" sz="638" b="0" i="0" u="none" strike="noStrike" cap="none">
              <a:solidFill>
                <a:schemeClr val="dk1"/>
              </a:solidFill>
              <a:latin typeface="Source Sans Pro"/>
              <a:ea typeface="Source Sans Pro"/>
              <a:cs typeface="Source Sans Pro"/>
              <a:sym typeface="Source Sans Pro"/>
            </a:endParaRPr>
          </a:p>
        </p:txBody>
      </p:sp>
      <p:sp>
        <p:nvSpPr>
          <p:cNvPr id="878" name="Shape 878"/>
          <p:cNvSpPr/>
          <p:nvPr/>
        </p:nvSpPr>
        <p:spPr>
          <a:xfrm>
            <a:off x="7473155" y="1143425"/>
            <a:ext cx="1553700" cy="1288800"/>
          </a:xfrm>
          <a:prstGeom prst="can">
            <a:avLst>
              <a:gd name="adj" fmla="val 25000"/>
            </a:avLst>
          </a:prstGeom>
          <a:solidFill>
            <a:srgbClr val="F4CCCC"/>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a:t>data</a:t>
            </a:r>
          </a:p>
        </p:txBody>
      </p:sp>
      <p:sp>
        <p:nvSpPr>
          <p:cNvPr id="879" name="Shape 879"/>
          <p:cNvSpPr/>
          <p:nvPr/>
        </p:nvSpPr>
        <p:spPr>
          <a:xfrm>
            <a:off x="3509975" y="2328701"/>
            <a:ext cx="2058000" cy="448500"/>
          </a:xfrm>
          <a:prstGeom prst="roundRect">
            <a:avLst>
              <a:gd name="adj" fmla="val 16667"/>
            </a:avLst>
          </a:prstGeom>
          <a:solidFill>
            <a:srgbClr val="A2C4C9"/>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Mysql</a:t>
            </a:r>
          </a:p>
        </p:txBody>
      </p:sp>
      <p:sp>
        <p:nvSpPr>
          <p:cNvPr id="880" name="Shape 880"/>
          <p:cNvSpPr/>
          <p:nvPr/>
        </p:nvSpPr>
        <p:spPr>
          <a:xfrm>
            <a:off x="3543000" y="1267550"/>
            <a:ext cx="2058000" cy="448500"/>
          </a:xfrm>
          <a:prstGeom prst="roundRect">
            <a:avLst>
              <a:gd name="adj" fmla="val 16667"/>
            </a:avLst>
          </a:prstGeom>
          <a:solidFill>
            <a:srgbClr val="F9CB9C"/>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clone-mysql</a:t>
            </a:r>
          </a:p>
        </p:txBody>
      </p:sp>
      <p:sp>
        <p:nvSpPr>
          <p:cNvPr id="881" name="Shape 881"/>
          <p:cNvSpPr/>
          <p:nvPr/>
        </p:nvSpPr>
        <p:spPr>
          <a:xfrm>
            <a:off x="3554825" y="764697"/>
            <a:ext cx="2058000" cy="448500"/>
          </a:xfrm>
          <a:prstGeom prst="roundRect">
            <a:avLst>
              <a:gd name="adj" fmla="val 16667"/>
            </a:avLst>
          </a:prstGeom>
          <a:solidFill>
            <a:srgbClr val="F9CB9C"/>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init-mysql</a:t>
            </a:r>
          </a:p>
        </p:txBody>
      </p:sp>
      <p:sp>
        <p:nvSpPr>
          <p:cNvPr id="882" name="Shape 882"/>
          <p:cNvSpPr/>
          <p:nvPr/>
        </p:nvSpPr>
        <p:spPr>
          <a:xfrm>
            <a:off x="292775" y="2236238"/>
            <a:ext cx="1193225" cy="671025"/>
          </a:xfrm>
          <a:prstGeom prst="flowChartPredefinedProcess">
            <a:avLst/>
          </a:prstGeom>
          <a:solidFill>
            <a:srgbClr val="A4C2F4"/>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a:t>conf</a:t>
            </a:r>
          </a:p>
        </p:txBody>
      </p:sp>
      <p:sp>
        <p:nvSpPr>
          <p:cNvPr id="883" name="Shape 883"/>
          <p:cNvSpPr/>
          <p:nvPr/>
        </p:nvSpPr>
        <p:spPr>
          <a:xfrm>
            <a:off x="3526400" y="2840551"/>
            <a:ext cx="2058000" cy="448500"/>
          </a:xfrm>
          <a:prstGeom prst="roundRect">
            <a:avLst>
              <a:gd name="adj" fmla="val 16667"/>
            </a:avLst>
          </a:prstGeom>
          <a:solidFill>
            <a:srgbClr val="A2C4C9"/>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dirty="0" smtClean="0"/>
              <a:t>backup</a:t>
            </a:r>
            <a:endParaRPr lang="en" dirty="0"/>
          </a:p>
        </p:txBody>
      </p:sp>
      <p:sp>
        <p:nvSpPr>
          <p:cNvPr id="884" name="Shape 884"/>
          <p:cNvSpPr txBox="1"/>
          <p:nvPr/>
        </p:nvSpPr>
        <p:spPr>
          <a:xfrm rot="-3174100">
            <a:off x="1764430" y="1674447"/>
            <a:ext cx="1399571" cy="241802"/>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800"/>
              <a:t>/</a:t>
            </a:r>
            <a:r>
              <a:rPr lang="en"/>
              <a:t>mnt/conf.d</a:t>
            </a:r>
          </a:p>
          <a:p>
            <a:pPr marL="0" lvl="0" indent="0" rtl="0">
              <a:spcBef>
                <a:spcPts val="0"/>
              </a:spcBef>
              <a:buNone/>
            </a:pPr>
            <a:endParaRPr sz="1800"/>
          </a:p>
        </p:txBody>
      </p:sp>
      <p:cxnSp>
        <p:nvCxnSpPr>
          <p:cNvPr id="885" name="Shape 885"/>
          <p:cNvCxnSpPr/>
          <p:nvPr/>
        </p:nvCxnSpPr>
        <p:spPr>
          <a:xfrm rot="10800000" flipH="1">
            <a:off x="1474125" y="964184"/>
            <a:ext cx="2068800" cy="1582800"/>
          </a:xfrm>
          <a:prstGeom prst="curvedConnector3">
            <a:avLst>
              <a:gd name="adj1" fmla="val 50000"/>
            </a:avLst>
          </a:prstGeom>
          <a:noFill/>
          <a:ln w="19050" cap="flat" cmpd="sng">
            <a:solidFill>
              <a:srgbClr val="000000"/>
            </a:solidFill>
            <a:prstDash val="solid"/>
            <a:round/>
            <a:headEnd type="stealth" w="lg" len="lg"/>
            <a:tailEnd type="stealth" w="lg" len="lg"/>
          </a:ln>
        </p:spPr>
      </p:cxnSp>
      <p:cxnSp>
        <p:nvCxnSpPr>
          <p:cNvPr id="886" name="Shape 886"/>
          <p:cNvCxnSpPr>
            <a:stCxn id="882" idx="3"/>
            <a:endCxn id="879" idx="1"/>
          </p:cNvCxnSpPr>
          <p:nvPr/>
        </p:nvCxnSpPr>
        <p:spPr>
          <a:xfrm rot="10800000" flipH="1">
            <a:off x="1486000" y="2552850"/>
            <a:ext cx="2024100" cy="18900"/>
          </a:xfrm>
          <a:prstGeom prst="curvedConnector3">
            <a:avLst>
              <a:gd name="adj1" fmla="val 49997"/>
            </a:avLst>
          </a:prstGeom>
          <a:noFill/>
          <a:ln w="19050" cap="flat" cmpd="sng">
            <a:solidFill>
              <a:srgbClr val="000000"/>
            </a:solidFill>
            <a:prstDash val="solid"/>
            <a:round/>
            <a:headEnd type="stealth" w="lg" len="lg"/>
            <a:tailEnd type="stealth" w="lg" len="lg"/>
          </a:ln>
        </p:spPr>
      </p:cxnSp>
      <p:sp>
        <p:nvSpPr>
          <p:cNvPr id="887" name="Shape 887"/>
          <p:cNvSpPr txBox="1"/>
          <p:nvPr/>
        </p:nvSpPr>
        <p:spPr>
          <a:xfrm>
            <a:off x="1289325" y="2847213"/>
            <a:ext cx="1719900" cy="281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600"/>
              <a:t>/etc/mysql/conf.d</a:t>
            </a:r>
          </a:p>
        </p:txBody>
      </p:sp>
      <p:cxnSp>
        <p:nvCxnSpPr>
          <p:cNvPr id="888" name="Shape 888"/>
          <p:cNvCxnSpPr>
            <a:endCxn id="883" idx="1"/>
          </p:cNvCxnSpPr>
          <p:nvPr/>
        </p:nvCxnSpPr>
        <p:spPr>
          <a:xfrm>
            <a:off x="1527800" y="2601901"/>
            <a:ext cx="1998600" cy="462900"/>
          </a:xfrm>
          <a:prstGeom prst="curvedConnector3">
            <a:avLst>
              <a:gd name="adj1" fmla="val 50000"/>
            </a:avLst>
          </a:prstGeom>
          <a:noFill/>
          <a:ln w="19050" cap="flat" cmpd="sng">
            <a:solidFill>
              <a:srgbClr val="000000"/>
            </a:solidFill>
            <a:prstDash val="solid"/>
            <a:round/>
            <a:headEnd type="stealth" w="lg" len="lg"/>
            <a:tailEnd type="stealth" w="lg" len="lg"/>
          </a:ln>
        </p:spPr>
      </p:cxnSp>
      <p:sp>
        <p:nvSpPr>
          <p:cNvPr id="889" name="Shape 889"/>
          <p:cNvSpPr/>
          <p:nvPr/>
        </p:nvSpPr>
        <p:spPr>
          <a:xfrm>
            <a:off x="194900" y="310925"/>
            <a:ext cx="1279150" cy="1055750"/>
          </a:xfrm>
          <a:prstGeom prst="flowChartInternalStorage">
            <a:avLst/>
          </a:prstGeom>
          <a:solidFill>
            <a:srgbClr val="FFD9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a:t>Config-map</a:t>
            </a:r>
          </a:p>
          <a:p>
            <a:pPr marL="0" lvl="0" indent="0" rtl="0">
              <a:spcBef>
                <a:spcPts val="0"/>
              </a:spcBef>
              <a:buNone/>
            </a:pPr>
            <a:r>
              <a:rPr lang="en"/>
              <a:t>Contains</a:t>
            </a:r>
          </a:p>
          <a:p>
            <a:pPr marL="0" lvl="0" indent="0" rtl="0">
              <a:spcBef>
                <a:spcPts val="0"/>
              </a:spcBef>
              <a:buNone/>
            </a:pPr>
            <a:r>
              <a:rPr lang="en"/>
              <a:t>master.cnf</a:t>
            </a:r>
          </a:p>
          <a:p>
            <a:pPr marL="0" lvl="0" indent="0" rtl="0">
              <a:spcBef>
                <a:spcPts val="0"/>
              </a:spcBef>
              <a:buNone/>
            </a:pPr>
            <a:r>
              <a:rPr lang="en"/>
              <a:t>slave.cnf</a:t>
            </a:r>
          </a:p>
        </p:txBody>
      </p:sp>
      <p:cxnSp>
        <p:nvCxnSpPr>
          <p:cNvPr id="890" name="Shape 890"/>
          <p:cNvCxnSpPr>
            <a:stCxn id="889" idx="3"/>
            <a:endCxn id="881" idx="1"/>
          </p:cNvCxnSpPr>
          <p:nvPr/>
        </p:nvCxnSpPr>
        <p:spPr>
          <a:xfrm>
            <a:off x="1474050" y="838800"/>
            <a:ext cx="2080800" cy="150000"/>
          </a:xfrm>
          <a:prstGeom prst="curvedConnector3">
            <a:avLst>
              <a:gd name="adj1" fmla="val 49999"/>
            </a:avLst>
          </a:prstGeom>
          <a:noFill/>
          <a:ln w="19050" cap="flat" cmpd="sng">
            <a:solidFill>
              <a:srgbClr val="000000"/>
            </a:solidFill>
            <a:prstDash val="solid"/>
            <a:round/>
            <a:headEnd type="stealth" w="lg" len="lg"/>
            <a:tailEnd type="stealth" w="lg" len="lg"/>
          </a:ln>
        </p:spPr>
      </p:cxnSp>
      <p:sp>
        <p:nvSpPr>
          <p:cNvPr id="891" name="Shape 891"/>
          <p:cNvSpPr txBox="1"/>
          <p:nvPr/>
        </p:nvSpPr>
        <p:spPr>
          <a:xfrm rot="664">
            <a:off x="1721199" y="428675"/>
            <a:ext cx="1553700" cy="241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/mnt/config-map</a:t>
            </a:r>
          </a:p>
        </p:txBody>
      </p:sp>
      <p:cxnSp>
        <p:nvCxnSpPr>
          <p:cNvPr id="892" name="Shape 892"/>
          <p:cNvCxnSpPr>
            <a:stCxn id="878" idx="2"/>
            <a:endCxn id="880" idx="3"/>
          </p:cNvCxnSpPr>
          <p:nvPr/>
        </p:nvCxnSpPr>
        <p:spPr>
          <a:xfrm rot="10800000">
            <a:off x="5600855" y="1491725"/>
            <a:ext cx="1872300" cy="296100"/>
          </a:xfrm>
          <a:prstGeom prst="curvedConnector3">
            <a:avLst>
              <a:gd name="adj1" fmla="val 49996"/>
            </a:avLst>
          </a:prstGeom>
          <a:noFill/>
          <a:ln w="19050" cap="flat" cmpd="sng">
            <a:solidFill>
              <a:srgbClr val="000000"/>
            </a:solidFill>
            <a:prstDash val="solid"/>
            <a:round/>
            <a:headEnd type="none" w="lg" len="lg"/>
            <a:tailEnd type="stealth" w="lg" len="lg"/>
          </a:ln>
        </p:spPr>
      </p:cxnSp>
      <p:cxnSp>
        <p:nvCxnSpPr>
          <p:cNvPr id="893" name="Shape 893"/>
          <p:cNvCxnSpPr>
            <a:stCxn id="878" idx="2"/>
            <a:endCxn id="879" idx="3"/>
          </p:cNvCxnSpPr>
          <p:nvPr/>
        </p:nvCxnSpPr>
        <p:spPr>
          <a:xfrm flipH="1">
            <a:off x="5567855" y="1787825"/>
            <a:ext cx="1905300" cy="765000"/>
          </a:xfrm>
          <a:prstGeom prst="curvedConnector3">
            <a:avLst>
              <a:gd name="adj1" fmla="val 49997"/>
            </a:avLst>
          </a:prstGeom>
          <a:noFill/>
          <a:ln w="19050" cap="flat" cmpd="sng">
            <a:solidFill>
              <a:srgbClr val="000000"/>
            </a:solidFill>
            <a:prstDash val="solid"/>
            <a:round/>
            <a:headEnd type="stealth" w="lg" len="lg"/>
            <a:tailEnd type="stealth" w="lg" len="lg"/>
          </a:ln>
        </p:spPr>
      </p:cxnSp>
      <p:cxnSp>
        <p:nvCxnSpPr>
          <p:cNvPr id="894" name="Shape 894"/>
          <p:cNvCxnSpPr>
            <a:stCxn id="878" idx="2"/>
            <a:endCxn id="883" idx="3"/>
          </p:cNvCxnSpPr>
          <p:nvPr/>
        </p:nvCxnSpPr>
        <p:spPr>
          <a:xfrm flipH="1">
            <a:off x="5584355" y="1787825"/>
            <a:ext cx="1888800" cy="1277100"/>
          </a:xfrm>
          <a:prstGeom prst="curvedConnector3">
            <a:avLst>
              <a:gd name="adj1" fmla="val 49999"/>
            </a:avLst>
          </a:prstGeom>
          <a:noFill/>
          <a:ln w="19050" cap="flat" cmpd="sng">
            <a:solidFill>
              <a:srgbClr val="000000"/>
            </a:solidFill>
            <a:prstDash val="solid"/>
            <a:round/>
            <a:headEnd type="stealth" w="lg" len="lg"/>
            <a:tailEnd type="stealth" w="lg" len="lg"/>
          </a:ln>
        </p:spPr>
      </p:cxnSp>
      <p:sp>
        <p:nvSpPr>
          <p:cNvPr id="895" name="Shape 895"/>
          <p:cNvSpPr txBox="1"/>
          <p:nvPr/>
        </p:nvSpPr>
        <p:spPr>
          <a:xfrm>
            <a:off x="6240825" y="2609100"/>
            <a:ext cx="1590600" cy="448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800"/>
              <a:t>/var/lib/mysql</a:t>
            </a:r>
          </a:p>
        </p:txBody>
      </p:sp>
      <p:sp>
        <p:nvSpPr>
          <p:cNvPr id="896" name="Shape 896"/>
          <p:cNvSpPr txBox="1"/>
          <p:nvPr/>
        </p:nvSpPr>
        <p:spPr>
          <a:xfrm>
            <a:off x="6193950" y="1283050"/>
            <a:ext cx="1279200" cy="448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/var/lib/mysql</a:t>
            </a:r>
          </a:p>
        </p:txBody>
      </p:sp>
      <p:sp>
        <p:nvSpPr>
          <p:cNvPr id="897" name="Shape 897"/>
          <p:cNvSpPr txBox="1"/>
          <p:nvPr/>
        </p:nvSpPr>
        <p:spPr>
          <a:xfrm>
            <a:off x="0" y="1337925"/>
            <a:ext cx="1773600" cy="830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Copy master.cnf or slave.cnf depending on ordinal</a:t>
            </a:r>
          </a:p>
        </p:txBody>
      </p:sp>
      <p:sp>
        <p:nvSpPr>
          <p:cNvPr id="898" name="Shape 898"/>
          <p:cNvSpPr/>
          <p:nvPr/>
        </p:nvSpPr>
        <p:spPr>
          <a:xfrm>
            <a:off x="3171200" y="3635925"/>
            <a:ext cx="2768418" cy="1293894"/>
          </a:xfrm>
          <a:prstGeom prst="flowChartDocumen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mysql-(N+1) pod</a:t>
            </a:r>
          </a:p>
        </p:txBody>
      </p:sp>
      <p:sp>
        <p:nvSpPr>
          <p:cNvPr id="899" name="Shape 899"/>
          <p:cNvSpPr/>
          <p:nvPr/>
        </p:nvSpPr>
        <p:spPr>
          <a:xfrm>
            <a:off x="3554825" y="4481325"/>
            <a:ext cx="2058000" cy="448500"/>
          </a:xfrm>
          <a:prstGeom prst="roundRect">
            <a:avLst>
              <a:gd name="adj" fmla="val 16667"/>
            </a:avLst>
          </a:prstGeom>
          <a:solidFill>
            <a:srgbClr val="F9CB9C"/>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clone-mysql</a:t>
            </a:r>
          </a:p>
        </p:txBody>
      </p:sp>
      <p:sp>
        <p:nvSpPr>
          <p:cNvPr id="900" name="Shape 900"/>
          <p:cNvSpPr/>
          <p:nvPr/>
        </p:nvSpPr>
        <p:spPr>
          <a:xfrm>
            <a:off x="3543000" y="3968347"/>
            <a:ext cx="2058000" cy="448500"/>
          </a:xfrm>
          <a:prstGeom prst="roundRect">
            <a:avLst>
              <a:gd name="adj" fmla="val 16667"/>
            </a:avLst>
          </a:prstGeom>
          <a:solidFill>
            <a:srgbClr val="F9CB9C"/>
          </a:solid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init-mysql</a:t>
            </a:r>
          </a:p>
        </p:txBody>
      </p:sp>
      <p:sp>
        <p:nvSpPr>
          <p:cNvPr id="901" name="Shape 901"/>
          <p:cNvSpPr/>
          <p:nvPr/>
        </p:nvSpPr>
        <p:spPr>
          <a:xfrm>
            <a:off x="1487475" y="1122188"/>
            <a:ext cx="286200" cy="13464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buNone/>
            </a:pPr>
            <a:endParaRPr/>
          </a:p>
        </p:txBody>
      </p:sp>
      <p:sp>
        <p:nvSpPr>
          <p:cNvPr id="902" name="Shape 902"/>
          <p:cNvSpPr txBox="1"/>
          <p:nvPr/>
        </p:nvSpPr>
        <p:spPr>
          <a:xfrm>
            <a:off x="181525" y="3403775"/>
            <a:ext cx="2405400" cy="1346400"/>
          </a:xfrm>
          <a:prstGeom prst="rect">
            <a:avLst/>
          </a:prstGeom>
          <a:no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marL="457200" lvl="0" indent="-342900" rtl="0">
              <a:spcBef>
                <a:spcPts val="0"/>
              </a:spcBef>
              <a:spcAft>
                <a:spcPts val="0"/>
              </a:spcAft>
              <a:buSzPts val="1800"/>
              <a:buFont typeface="Calibri"/>
              <a:buChar char="●"/>
            </a:pPr>
            <a:r>
              <a:rPr lang="en" sz="1800">
                <a:latin typeface="Calibri"/>
                <a:ea typeface="Calibri"/>
                <a:cs typeface="Calibri"/>
                <a:sym typeface="Calibri"/>
              </a:rPr>
              <a:t>Init Containers</a:t>
            </a:r>
          </a:p>
          <a:p>
            <a:pPr marL="457200" lvl="0" indent="-342900" rtl="0">
              <a:spcBef>
                <a:spcPts val="0"/>
              </a:spcBef>
              <a:spcAft>
                <a:spcPts val="0"/>
              </a:spcAft>
              <a:buSzPts val="1800"/>
              <a:buFont typeface="Calibri"/>
              <a:buChar char="●"/>
            </a:pPr>
            <a:r>
              <a:rPr lang="en" sz="1800">
                <a:latin typeface="Calibri"/>
                <a:ea typeface="Calibri"/>
                <a:cs typeface="Calibri"/>
                <a:sym typeface="Calibri"/>
              </a:rPr>
              <a:t>App Containers</a:t>
            </a:r>
          </a:p>
          <a:p>
            <a:pPr marL="457200" lvl="0" indent="-342900" rtl="0">
              <a:spcBef>
                <a:spcPts val="0"/>
              </a:spcBef>
              <a:buSzPts val="1800"/>
              <a:buFont typeface="Calibri"/>
              <a:buChar char="●"/>
            </a:pPr>
            <a:r>
              <a:rPr lang="en" sz="1800">
                <a:latin typeface="Calibri"/>
                <a:ea typeface="Calibri"/>
                <a:cs typeface="Calibri"/>
                <a:sym typeface="Calibri"/>
              </a:rPr>
              <a:t>Sidecar Containers</a:t>
            </a:r>
          </a:p>
        </p:txBody>
      </p:sp>
      <p:sp>
        <p:nvSpPr>
          <p:cNvPr id="903" name="Shape 903"/>
          <p:cNvSpPr txBox="1"/>
          <p:nvPr/>
        </p:nvSpPr>
        <p:spPr>
          <a:xfrm>
            <a:off x="6716800" y="3582175"/>
            <a:ext cx="2133000" cy="830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clone-mysql only restores if ordinal &gt; 0 (slave)</a:t>
            </a:r>
          </a:p>
        </p:txBody>
      </p:sp>
      <p:sp>
        <p:nvSpPr>
          <p:cNvPr id="904" name="Shape 904"/>
          <p:cNvSpPr/>
          <p:nvPr/>
        </p:nvSpPr>
        <p:spPr>
          <a:xfrm>
            <a:off x="5600400" y="3036475"/>
            <a:ext cx="784800" cy="19218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spcBef>
                <a:spcPts val="0"/>
              </a:spcBef>
              <a:buNone/>
            </a:pPr>
            <a:endParaRPr/>
          </a:p>
        </p:txBody>
      </p:sp>
      <p:sp>
        <p:nvSpPr>
          <p:cNvPr id="2" name="TextBox 1"/>
          <p:cNvSpPr txBox="1"/>
          <p:nvPr/>
        </p:nvSpPr>
        <p:spPr>
          <a:xfrm>
            <a:off x="6193950" y="61724"/>
            <a:ext cx="2655850" cy="584775"/>
          </a:xfrm>
          <a:prstGeom prst="rect">
            <a:avLst/>
          </a:prstGeom>
          <a:noFill/>
        </p:spPr>
        <p:txBody>
          <a:bodyPr wrap="square" rtlCol="0">
            <a:spAutoFit/>
          </a:bodyPr>
          <a:lstStyle/>
          <a:p>
            <a:r>
              <a:rPr lang="en-US" sz="1600" dirty="0" smtClean="0">
                <a:latin typeface="Calibri" charset="0"/>
                <a:ea typeface="Calibri" charset="0"/>
                <a:cs typeface="Calibri" charset="0"/>
              </a:rPr>
              <a:t>An operator would have this functionality built-in</a:t>
            </a:r>
            <a:endParaRPr lang="en-US" sz="1600" dirty="0">
              <a:latin typeface="Calibri" charset="0"/>
              <a:ea typeface="Calibri" charset="0"/>
              <a:cs typeface="Calibri" charset="0"/>
            </a:endParaRPr>
          </a:p>
        </p:txBody>
      </p:sp>
    </p:spTree>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title"/>
          </p:nvPr>
        </p:nvSpPr>
        <p:spPr>
          <a:xfrm>
            <a:off x="398962" y="304800"/>
            <a:ext cx="8346000" cy="666600"/>
          </a:xfrm>
          <a:prstGeom prst="rect">
            <a:avLst/>
          </a:prstGeom>
        </p:spPr>
        <p:txBody>
          <a:bodyPr wrap="square" lIns="91425" tIns="91425" rIns="91425" bIns="91425" anchor="b" anchorCtr="0">
            <a:noAutofit/>
          </a:bodyPr>
          <a:lstStyle/>
          <a:p>
            <a:pPr marL="0" lvl="0" indent="0">
              <a:spcBef>
                <a:spcPts val="0"/>
              </a:spcBef>
              <a:buNone/>
            </a:pPr>
            <a:r>
              <a:rPr lang="en" dirty="0">
                <a:latin typeface="Calibri" charset="0"/>
                <a:ea typeface="Calibri" charset="0"/>
                <a:cs typeface="Calibri" charset="0"/>
              </a:rPr>
              <a:t>Operators</a:t>
            </a:r>
          </a:p>
        </p:txBody>
      </p:sp>
      <p:sp>
        <p:nvSpPr>
          <p:cNvPr id="849" name="Shape 849"/>
          <p:cNvSpPr txBox="1">
            <a:spLocks noGrp="1"/>
          </p:cNvSpPr>
          <p:nvPr>
            <p:ph type="body" idx="1"/>
          </p:nvPr>
        </p:nvSpPr>
        <p:spPr>
          <a:xfrm>
            <a:off x="441600" y="896225"/>
            <a:ext cx="8260800" cy="35433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Char char="●"/>
            </a:pPr>
            <a:r>
              <a:rPr lang="en" dirty="0">
                <a:latin typeface="Calibri" charset="0"/>
                <a:ea typeface="Calibri" charset="0"/>
                <a:cs typeface="Calibri" charset="0"/>
              </a:rPr>
              <a:t>Application-specific domain controller</a:t>
            </a:r>
          </a:p>
          <a:p>
            <a:pPr marL="457200" lvl="0" indent="-361950" rtl="0">
              <a:spcBef>
                <a:spcPts val="0"/>
              </a:spcBef>
              <a:spcAft>
                <a:spcPts val="0"/>
              </a:spcAft>
              <a:buSzPts val="2100"/>
              <a:buChar char="●"/>
            </a:pPr>
            <a:r>
              <a:rPr lang="en" dirty="0">
                <a:latin typeface="Calibri" charset="0"/>
                <a:ea typeface="Calibri" charset="0"/>
                <a:cs typeface="Calibri" charset="0"/>
              </a:rPr>
              <a:t>Encodes application-specific domain knowledge through extending Kubernetes API using custom resource </a:t>
            </a:r>
            <a:r>
              <a:rPr lang="en" dirty="0" smtClean="0">
                <a:latin typeface="Calibri" charset="0"/>
                <a:ea typeface="Calibri" charset="0"/>
                <a:cs typeface="Calibri" charset="0"/>
              </a:rPr>
              <a:t>definitions</a:t>
            </a:r>
            <a:r>
              <a:rPr lang="en-US" dirty="0" smtClean="0">
                <a:latin typeface="Calibri" charset="0"/>
                <a:ea typeface="Calibri" charset="0"/>
                <a:cs typeface="Calibri" charset="0"/>
              </a:rPr>
              <a:t> (CRD)</a:t>
            </a:r>
            <a:endParaRPr lang="en" dirty="0">
              <a:latin typeface="Calibri" charset="0"/>
              <a:ea typeface="Calibri" charset="0"/>
              <a:cs typeface="Calibri" charset="0"/>
            </a:endParaRPr>
          </a:p>
          <a:p>
            <a:pPr marL="457200" lvl="0" indent="-361950" rtl="0">
              <a:spcBef>
                <a:spcPts val="0"/>
              </a:spcBef>
              <a:spcAft>
                <a:spcPts val="0"/>
              </a:spcAft>
              <a:buSzPts val="2100"/>
              <a:buChar char="●"/>
            </a:pPr>
            <a:r>
              <a:rPr lang="en" dirty="0">
                <a:latin typeface="Calibri" charset="0"/>
                <a:ea typeface="Calibri" charset="0"/>
                <a:cs typeface="Calibri" charset="0"/>
              </a:rPr>
              <a:t>Enables users to create, configure, and manage </a:t>
            </a:r>
            <a:r>
              <a:rPr lang="en" dirty="0" err="1">
                <a:latin typeface="Calibri" charset="0"/>
                <a:ea typeface="Calibri" charset="0"/>
                <a:cs typeface="Calibri" charset="0"/>
              </a:rPr>
              <a:t>stateful</a:t>
            </a:r>
            <a:r>
              <a:rPr lang="en" dirty="0">
                <a:latin typeface="Calibri" charset="0"/>
                <a:ea typeface="Calibri" charset="0"/>
                <a:cs typeface="Calibri" charset="0"/>
              </a:rPr>
              <a:t> applications</a:t>
            </a:r>
          </a:p>
          <a:p>
            <a:pPr marL="457200" lvl="0" indent="-361950" rtl="0">
              <a:spcBef>
                <a:spcPts val="0"/>
              </a:spcBef>
              <a:spcAft>
                <a:spcPts val="0"/>
              </a:spcAft>
              <a:buSzPts val="2100"/>
              <a:buChar char="●"/>
            </a:pPr>
            <a:r>
              <a:rPr lang="en" dirty="0" err="1" smtClean="0">
                <a:latin typeface="Calibri" charset="0"/>
                <a:ea typeface="Calibri" charset="0"/>
                <a:cs typeface="Calibri" charset="0"/>
              </a:rPr>
              <a:t>Buil</a:t>
            </a:r>
            <a:r>
              <a:rPr lang="en-US" dirty="0" smtClean="0">
                <a:latin typeface="Calibri" charset="0"/>
                <a:ea typeface="Calibri" charset="0"/>
                <a:cs typeface="Calibri" charset="0"/>
              </a:rPr>
              <a:t>t</a:t>
            </a:r>
            <a:r>
              <a:rPr lang="en" dirty="0" smtClean="0">
                <a:latin typeface="Calibri" charset="0"/>
                <a:ea typeface="Calibri" charset="0"/>
                <a:cs typeface="Calibri" charset="0"/>
              </a:rPr>
              <a:t> </a:t>
            </a:r>
            <a:r>
              <a:rPr lang="en" dirty="0">
                <a:latin typeface="Calibri" charset="0"/>
                <a:ea typeface="Calibri" charset="0"/>
                <a:cs typeface="Calibri" charset="0"/>
              </a:rPr>
              <a:t>upon resources and </a:t>
            </a:r>
            <a:r>
              <a:rPr lang="en" dirty="0" smtClean="0">
                <a:latin typeface="Calibri" charset="0"/>
                <a:ea typeface="Calibri" charset="0"/>
                <a:cs typeface="Calibri" charset="0"/>
              </a:rPr>
              <a:t>controllers</a:t>
            </a:r>
            <a:r>
              <a:rPr lang="en-US" dirty="0" smtClean="0">
                <a:latin typeface="Calibri" charset="0"/>
                <a:ea typeface="Calibri" charset="0"/>
                <a:cs typeface="Calibri" charset="0"/>
              </a:rPr>
              <a:t> concepts</a:t>
            </a:r>
            <a:endParaRPr lang="en" dirty="0">
              <a:latin typeface="Calibri" charset="0"/>
              <a:ea typeface="Calibri" charset="0"/>
              <a:cs typeface="Calibri" charset="0"/>
            </a:endParaRPr>
          </a:p>
          <a:p>
            <a:pPr marL="457200" lvl="0" indent="-361950" rtl="0">
              <a:spcBef>
                <a:spcPts val="0"/>
              </a:spcBef>
              <a:spcAft>
                <a:spcPts val="0"/>
              </a:spcAft>
              <a:buSzPts val="2100"/>
              <a:buChar char="●"/>
            </a:pPr>
            <a:r>
              <a:rPr lang="en" dirty="0">
                <a:latin typeface="Calibri" charset="0"/>
                <a:ea typeface="Calibri" charset="0"/>
                <a:cs typeface="Calibri" charset="0"/>
              </a:rPr>
              <a:t>Leverage </a:t>
            </a:r>
            <a:r>
              <a:rPr lang="en-US" dirty="0" smtClean="0">
                <a:latin typeface="Calibri" charset="0"/>
                <a:ea typeface="Calibri" charset="0"/>
                <a:cs typeface="Calibri" charset="0"/>
              </a:rPr>
              <a:t>K</a:t>
            </a:r>
            <a:r>
              <a:rPr lang="en" dirty="0" err="1" smtClean="0">
                <a:latin typeface="Calibri" charset="0"/>
                <a:ea typeface="Calibri" charset="0"/>
                <a:cs typeface="Calibri" charset="0"/>
              </a:rPr>
              <a:t>ubernetes</a:t>
            </a:r>
            <a:r>
              <a:rPr lang="en" dirty="0" smtClean="0">
                <a:latin typeface="Calibri" charset="0"/>
                <a:ea typeface="Calibri" charset="0"/>
                <a:cs typeface="Calibri" charset="0"/>
              </a:rPr>
              <a:t> </a:t>
            </a:r>
            <a:r>
              <a:rPr lang="en" dirty="0">
                <a:latin typeface="Calibri" charset="0"/>
                <a:ea typeface="Calibri" charset="0"/>
                <a:cs typeface="Calibri" charset="0"/>
              </a:rPr>
              <a:t>primitives like </a:t>
            </a:r>
            <a:r>
              <a:rPr lang="en" dirty="0" err="1">
                <a:latin typeface="Calibri" charset="0"/>
                <a:ea typeface="Calibri" charset="0"/>
                <a:cs typeface="Calibri" charset="0"/>
              </a:rPr>
              <a:t>ReplicaSets</a:t>
            </a:r>
            <a:r>
              <a:rPr lang="en" dirty="0">
                <a:latin typeface="Calibri" charset="0"/>
                <a:ea typeface="Calibri" charset="0"/>
                <a:cs typeface="Calibri" charset="0"/>
              </a:rPr>
              <a:t>, </a:t>
            </a:r>
            <a:r>
              <a:rPr lang="en" dirty="0" err="1">
                <a:latin typeface="Calibri" charset="0"/>
                <a:ea typeface="Calibri" charset="0"/>
                <a:cs typeface="Calibri" charset="0"/>
              </a:rPr>
              <a:t>StatefulSets</a:t>
            </a:r>
            <a:r>
              <a:rPr lang="en" dirty="0">
                <a:latin typeface="Calibri" charset="0"/>
                <a:ea typeface="Calibri" charset="0"/>
                <a:cs typeface="Calibri" charset="0"/>
              </a:rPr>
              <a:t>, and Services</a:t>
            </a:r>
          </a:p>
          <a:p>
            <a:pPr marL="457200" lvl="0" indent="-361950" rtl="0">
              <a:spcBef>
                <a:spcPts val="0"/>
              </a:spcBef>
              <a:spcAft>
                <a:spcPts val="0"/>
              </a:spcAft>
              <a:buSzPts val="2100"/>
              <a:buChar char="●"/>
            </a:pPr>
            <a:r>
              <a:rPr lang="en" dirty="0">
                <a:latin typeface="Calibri" charset="0"/>
                <a:ea typeface="Calibri" charset="0"/>
                <a:cs typeface="Calibri" charset="0"/>
              </a:rPr>
              <a:t>Operator executes common application tasks</a:t>
            </a:r>
          </a:p>
          <a:p>
            <a:pPr marL="457200" lvl="0" indent="-361950" rtl="0">
              <a:spcBef>
                <a:spcPts val="0"/>
              </a:spcBef>
              <a:spcAft>
                <a:spcPts val="0"/>
              </a:spcAft>
              <a:buSzPts val="2100"/>
              <a:buChar char="●"/>
            </a:pPr>
            <a:r>
              <a:rPr lang="en" dirty="0">
                <a:latin typeface="Calibri" charset="0"/>
                <a:ea typeface="Calibri" charset="0"/>
                <a:cs typeface="Calibri" charset="0"/>
              </a:rPr>
              <a:t>Installed as a deployment</a:t>
            </a:r>
          </a:p>
          <a:p>
            <a:pPr marL="457200" lvl="0" indent="-361950">
              <a:spcBef>
                <a:spcPts val="0"/>
              </a:spcBef>
              <a:buChar char="●"/>
            </a:pPr>
            <a:r>
              <a:rPr lang="en" dirty="0">
                <a:latin typeface="Calibri" charset="0"/>
                <a:ea typeface="Calibri" charset="0"/>
                <a:cs typeface="Calibri" charset="0"/>
              </a:rPr>
              <a:t>Application run using custom resource definition types for </a:t>
            </a:r>
            <a:r>
              <a:rPr lang="en" dirty="0" smtClean="0">
                <a:latin typeface="Calibri" charset="0"/>
                <a:ea typeface="Calibri" charset="0"/>
                <a:cs typeface="Calibri" charset="0"/>
              </a:rPr>
              <a:t>operator</a:t>
            </a:r>
            <a:r>
              <a:rPr lang="en-US" dirty="0" smtClean="0">
                <a:latin typeface="Calibri" charset="0"/>
                <a:ea typeface="Calibri" charset="0"/>
                <a:cs typeface="Calibri" charset="0"/>
              </a:rPr>
              <a:t> </a:t>
            </a:r>
            <a:r>
              <a:rPr lang="en-US" dirty="0" err="1" smtClean="0">
                <a:latin typeface="Calibri" charset="0"/>
                <a:ea typeface="Calibri" charset="0"/>
                <a:cs typeface="Calibri" charset="0"/>
              </a:rPr>
              <a:t>eg</a:t>
            </a:r>
            <a:r>
              <a:rPr lang="en-US" dirty="0" smtClean="0">
                <a:latin typeface="Calibri" charset="0"/>
                <a:ea typeface="Calibri" charset="0"/>
                <a:cs typeface="Calibri" charset="0"/>
              </a:rPr>
              <a:t>. </a:t>
            </a:r>
            <a:r>
              <a:rPr lang="en-US" dirty="0" err="1" smtClean="0">
                <a:latin typeface="Courier New" charset="0"/>
                <a:ea typeface="Courier New" charset="0"/>
                <a:cs typeface="Courier New" charset="0"/>
              </a:rPr>
              <a:t>EtcdCluster</a:t>
            </a:r>
            <a:r>
              <a:rPr lang="en-US" dirty="0" smtClean="0">
                <a:latin typeface="Calibri" charset="0"/>
                <a:ea typeface="Calibri" charset="0"/>
                <a:cs typeface="Calibri" charset="0"/>
              </a:rPr>
              <a:t>, </a:t>
            </a:r>
            <a:r>
              <a:rPr lang="en-US" dirty="0" smtClean="0">
                <a:latin typeface="Courier New" charset="0"/>
                <a:ea typeface="Courier New" charset="0"/>
                <a:cs typeface="Courier New" charset="0"/>
              </a:rPr>
              <a:t>Prometheus</a:t>
            </a:r>
            <a:r>
              <a:rPr lang="en-US" dirty="0" smtClean="0">
                <a:latin typeface="Calibri" charset="0"/>
                <a:ea typeface="Calibri" charset="0"/>
                <a:cs typeface="Calibri" charset="0"/>
              </a:rPr>
              <a:t>, </a:t>
            </a:r>
            <a:r>
              <a:rPr lang="en-US" dirty="0" smtClean="0">
                <a:latin typeface="Courier New" charset="0"/>
                <a:ea typeface="Courier New" charset="0"/>
                <a:cs typeface="Courier New" charset="0"/>
              </a:rPr>
              <a:t>MySQL Cluster</a:t>
            </a:r>
            <a:r>
              <a:rPr lang="en-US" dirty="0" smtClean="0">
                <a:latin typeface="Calibri" charset="0"/>
                <a:ea typeface="Calibri" charset="0"/>
                <a:cs typeface="Calibri" charset="0"/>
              </a:rPr>
              <a:t>, </a:t>
            </a:r>
            <a:r>
              <a:rPr lang="en-US" dirty="0" smtClean="0">
                <a:latin typeface="Courier New" charset="0"/>
                <a:ea typeface="Courier New" charset="0"/>
                <a:cs typeface="Courier New" charset="0"/>
              </a:rPr>
              <a:t>Backup, Restore</a:t>
            </a:r>
            <a:r>
              <a:rPr lang="en-US" dirty="0" smtClean="0">
                <a:latin typeface="Calibri" charset="0"/>
                <a:ea typeface="Calibri" charset="0"/>
                <a:cs typeface="Calibri" charset="0"/>
              </a:rPr>
              <a:t>, </a:t>
            </a:r>
            <a:r>
              <a:rPr lang="en-US" dirty="0" smtClean="0">
                <a:latin typeface="Courier New" charset="0"/>
                <a:ea typeface="Courier New" charset="0"/>
                <a:cs typeface="Courier New" charset="0"/>
              </a:rPr>
              <a:t>Oracle WebLogic</a:t>
            </a:r>
            <a:r>
              <a:rPr lang="en-US" dirty="0" smtClean="0">
                <a:latin typeface="Calibri" charset="0"/>
                <a:ea typeface="Calibri" charset="0"/>
                <a:cs typeface="Calibri" charset="0"/>
              </a:rPr>
              <a:t> </a:t>
            </a:r>
            <a:r>
              <a:rPr lang="en-US" dirty="0" err="1" smtClean="0">
                <a:latin typeface="Calibri" charset="0"/>
                <a:ea typeface="Calibri" charset="0"/>
                <a:cs typeface="Calibri" charset="0"/>
              </a:rPr>
              <a:t>etc</a:t>
            </a:r>
            <a:endParaRPr lang="en" dirty="0">
              <a:latin typeface="Calibri" charset="0"/>
              <a:ea typeface="Calibri" charset="0"/>
              <a:cs typeface="Calibri" charset="0"/>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24</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065286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Shape 854"/>
          <p:cNvSpPr txBox="1">
            <a:spLocks noGrp="1"/>
          </p:cNvSpPr>
          <p:nvPr>
            <p:ph type="title"/>
          </p:nvPr>
        </p:nvSpPr>
        <p:spPr>
          <a:xfrm>
            <a:off x="398962" y="304800"/>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Operators</a:t>
            </a:r>
          </a:p>
        </p:txBody>
      </p:sp>
      <p:sp>
        <p:nvSpPr>
          <p:cNvPr id="855" name="Shape 855"/>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856" name="Shape 856"/>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25</a:t>
            </a:fld>
            <a:endParaRPr lang="en" sz="638" b="0" i="0" u="none" strike="noStrike" cap="none">
              <a:solidFill>
                <a:schemeClr val="dk1"/>
              </a:solidFill>
              <a:latin typeface="Source Sans Pro"/>
              <a:ea typeface="Source Sans Pro"/>
              <a:cs typeface="Source Sans Pro"/>
              <a:sym typeface="Source Sans Pro"/>
            </a:endParaRPr>
          </a:p>
        </p:txBody>
      </p:sp>
      <p:sp>
        <p:nvSpPr>
          <p:cNvPr id="857" name="Shape 857"/>
          <p:cNvSpPr txBox="1">
            <a:spLocks noGrp="1"/>
          </p:cNvSpPr>
          <p:nvPr>
            <p:ph type="body" idx="1"/>
          </p:nvPr>
        </p:nvSpPr>
        <p:spPr>
          <a:xfrm>
            <a:off x="2157800" y="814562"/>
            <a:ext cx="6647400" cy="39585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None/>
            </a:pPr>
            <a:endParaRPr>
              <a:latin typeface="Calibri"/>
              <a:ea typeface="Calibri"/>
              <a:cs typeface="Calibri"/>
              <a:sym typeface="Calibri"/>
            </a:endParaRPr>
          </a:p>
          <a:p>
            <a:pPr marL="457200" marR="0" lvl="0" indent="0" algn="l" rtl="0">
              <a:lnSpc>
                <a:spcPct val="90000"/>
              </a:lnSpc>
              <a:spcBef>
                <a:spcPts val="0"/>
              </a:spcBef>
              <a:spcAft>
                <a:spcPts val="0"/>
              </a:spcAft>
              <a:buNone/>
            </a:pPr>
            <a:endParaRPr>
              <a:latin typeface="Calibri"/>
              <a:ea typeface="Calibri"/>
              <a:cs typeface="Calibri"/>
              <a:sym typeface="Calibri"/>
            </a:endParaRPr>
          </a:p>
        </p:txBody>
      </p:sp>
      <p:sp>
        <p:nvSpPr>
          <p:cNvPr id="858" name="Shape 858"/>
          <p:cNvSpPr/>
          <p:nvPr/>
        </p:nvSpPr>
        <p:spPr>
          <a:xfrm>
            <a:off x="4771200" y="1148700"/>
            <a:ext cx="1140300" cy="666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a:t>observe</a:t>
            </a:r>
          </a:p>
        </p:txBody>
      </p:sp>
      <p:sp>
        <p:nvSpPr>
          <p:cNvPr id="859" name="Shape 859"/>
          <p:cNvSpPr/>
          <p:nvPr/>
        </p:nvSpPr>
        <p:spPr>
          <a:xfrm rot="10800000" flipH="1">
            <a:off x="3521425" y="1225850"/>
            <a:ext cx="1140600" cy="31359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0" name="Shape 860"/>
          <p:cNvSpPr/>
          <p:nvPr/>
        </p:nvSpPr>
        <p:spPr>
          <a:xfrm>
            <a:off x="4771200" y="2460488"/>
            <a:ext cx="1140300" cy="666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a:t>Analyze</a:t>
            </a:r>
          </a:p>
        </p:txBody>
      </p:sp>
      <p:sp>
        <p:nvSpPr>
          <p:cNvPr id="861" name="Shape 861"/>
          <p:cNvSpPr/>
          <p:nvPr/>
        </p:nvSpPr>
        <p:spPr>
          <a:xfrm>
            <a:off x="4771200" y="3822300"/>
            <a:ext cx="1140300" cy="666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a:t>Act	</a:t>
            </a:r>
          </a:p>
        </p:txBody>
      </p:sp>
      <p:sp>
        <p:nvSpPr>
          <p:cNvPr id="862" name="Shape 862"/>
          <p:cNvSpPr/>
          <p:nvPr/>
        </p:nvSpPr>
        <p:spPr>
          <a:xfrm>
            <a:off x="5258250" y="1850700"/>
            <a:ext cx="166200" cy="5244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3" name="Shape 863"/>
          <p:cNvSpPr/>
          <p:nvPr/>
        </p:nvSpPr>
        <p:spPr>
          <a:xfrm>
            <a:off x="5258250" y="3212488"/>
            <a:ext cx="166200" cy="5244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4" name="Shape 864"/>
          <p:cNvSpPr txBox="1"/>
          <p:nvPr/>
        </p:nvSpPr>
        <p:spPr>
          <a:xfrm>
            <a:off x="6165175" y="1148700"/>
            <a:ext cx="2874600" cy="616800"/>
          </a:xfrm>
          <a:prstGeom prst="rect">
            <a:avLst/>
          </a:prstGeom>
          <a:noFill/>
          <a:ln>
            <a:noFill/>
          </a:ln>
        </p:spPr>
        <p:txBody>
          <a:bodyPr wrap="square" lIns="91425" tIns="91425" rIns="91425" bIns="91425" anchor="b" anchorCtr="0">
            <a:noAutofit/>
          </a:bodyPr>
          <a:lstStyle/>
          <a:p>
            <a:pPr marL="0" lvl="0" indent="0">
              <a:spcBef>
                <a:spcPts val="0"/>
              </a:spcBef>
              <a:buNone/>
            </a:pPr>
            <a:r>
              <a:rPr lang="en" sz="1000">
                <a:solidFill>
                  <a:srgbClr val="434343"/>
                </a:solidFill>
                <a:latin typeface="Roboto Mono"/>
                <a:ea typeface="Roboto Mono"/>
                <a:cs typeface="Roboto Mono"/>
                <a:sym typeface="Roboto Mono"/>
              </a:rPr>
              <a:t>“etcdX” cluster has 2 running pods</a:t>
            </a:r>
          </a:p>
          <a:p>
            <a:pPr marL="457200" lvl="0" indent="-292100" rtl="0">
              <a:spcBef>
                <a:spcPts val="0"/>
              </a:spcBef>
              <a:spcAft>
                <a:spcPts val="0"/>
              </a:spcAft>
              <a:buClr>
                <a:srgbClr val="434343"/>
              </a:buClr>
              <a:buSzPts val="1000"/>
              <a:buFont typeface="Roboto Mono"/>
              <a:buChar char="●"/>
            </a:pPr>
            <a:r>
              <a:rPr lang="en" sz="1000">
                <a:solidFill>
                  <a:srgbClr val="434343"/>
                </a:solidFill>
                <a:latin typeface="Roboto Mono"/>
                <a:ea typeface="Roboto Mono"/>
                <a:cs typeface="Roboto Mono"/>
                <a:sym typeface="Roboto Mono"/>
              </a:rPr>
              <a:t>etcd-0, version 3.1.1</a:t>
            </a:r>
          </a:p>
          <a:p>
            <a:pPr marL="457200" lvl="0" indent="-292100">
              <a:spcBef>
                <a:spcPts val="0"/>
              </a:spcBef>
              <a:buClr>
                <a:srgbClr val="434343"/>
              </a:buClr>
              <a:buSzPts val="1000"/>
              <a:buFont typeface="Roboto Mono"/>
              <a:buChar char="●"/>
            </a:pPr>
            <a:r>
              <a:rPr lang="en" sz="1000">
                <a:solidFill>
                  <a:srgbClr val="434343"/>
                </a:solidFill>
                <a:latin typeface="Roboto Mono"/>
                <a:ea typeface="Roboto Mono"/>
                <a:cs typeface="Roboto Mono"/>
                <a:sym typeface="Roboto Mono"/>
              </a:rPr>
              <a:t>etcd-1, version 3.2.10</a:t>
            </a:r>
          </a:p>
        </p:txBody>
      </p:sp>
      <p:sp>
        <p:nvSpPr>
          <p:cNvPr id="865" name="Shape 865"/>
          <p:cNvSpPr txBox="1"/>
          <p:nvPr/>
        </p:nvSpPr>
        <p:spPr>
          <a:xfrm>
            <a:off x="6313525" y="3822075"/>
            <a:ext cx="2577900" cy="6168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1000">
                <a:solidFill>
                  <a:srgbClr val="434343"/>
                </a:solidFill>
                <a:latin typeface="Roboto Mono"/>
                <a:ea typeface="Roboto Mono"/>
                <a:cs typeface="Roboto Mono"/>
                <a:sym typeface="Roboto Mono"/>
              </a:rPr>
              <a:t>How get desired config</a:t>
            </a:r>
          </a:p>
          <a:p>
            <a:pPr marL="457200" lvl="0" indent="-292100" rtl="0">
              <a:spcBef>
                <a:spcPts val="0"/>
              </a:spcBef>
              <a:spcAft>
                <a:spcPts val="0"/>
              </a:spcAft>
              <a:buClr>
                <a:srgbClr val="434343"/>
              </a:buClr>
              <a:buSzPts val="1000"/>
              <a:buFont typeface="Roboto Mono"/>
              <a:buChar char="●"/>
            </a:pPr>
            <a:r>
              <a:rPr lang="en" sz="1000">
                <a:solidFill>
                  <a:srgbClr val="434343"/>
                </a:solidFill>
                <a:latin typeface="Roboto Mono"/>
                <a:ea typeface="Roboto Mono"/>
                <a:cs typeface="Roboto Mono"/>
                <a:sym typeface="Roboto Mono"/>
              </a:rPr>
              <a:t>Recover 1 member</a:t>
            </a:r>
          </a:p>
          <a:p>
            <a:pPr marL="457200" lvl="0" indent="-292100" rtl="0">
              <a:spcBef>
                <a:spcPts val="0"/>
              </a:spcBef>
              <a:buClr>
                <a:srgbClr val="434343"/>
              </a:buClr>
              <a:buSzPts val="1000"/>
              <a:buFont typeface="Roboto Mono"/>
              <a:buChar char="●"/>
            </a:pPr>
            <a:r>
              <a:rPr lang="en" sz="1000">
                <a:solidFill>
                  <a:srgbClr val="434343"/>
                </a:solidFill>
                <a:latin typeface="Roboto Mono"/>
                <a:ea typeface="Roboto Mono"/>
                <a:cs typeface="Roboto Mono"/>
                <a:sym typeface="Roboto Mono"/>
              </a:rPr>
              <a:t>Upgrade etcd-0 to 3.2.10</a:t>
            </a:r>
          </a:p>
        </p:txBody>
      </p:sp>
      <p:sp>
        <p:nvSpPr>
          <p:cNvPr id="866" name="Shape 866"/>
          <p:cNvSpPr txBox="1"/>
          <p:nvPr/>
        </p:nvSpPr>
        <p:spPr>
          <a:xfrm>
            <a:off x="6263125" y="2375100"/>
            <a:ext cx="2678700" cy="6666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1000">
                <a:solidFill>
                  <a:srgbClr val="434343"/>
                </a:solidFill>
                <a:latin typeface="Roboto Mono"/>
                <a:ea typeface="Roboto Mono"/>
                <a:cs typeface="Roboto Mono"/>
                <a:sym typeface="Roboto Mono"/>
              </a:rPr>
              <a:t>Differences from desired config</a:t>
            </a:r>
          </a:p>
          <a:p>
            <a:pPr marL="457200" lvl="0" indent="-292100" rtl="0">
              <a:spcBef>
                <a:spcPts val="0"/>
              </a:spcBef>
              <a:spcAft>
                <a:spcPts val="0"/>
              </a:spcAft>
              <a:buClr>
                <a:srgbClr val="434343"/>
              </a:buClr>
              <a:buSzPts val="1000"/>
              <a:buFont typeface="Roboto Mono"/>
              <a:buChar char="●"/>
            </a:pPr>
            <a:r>
              <a:rPr lang="en" sz="1000">
                <a:solidFill>
                  <a:srgbClr val="434343"/>
                </a:solidFill>
                <a:latin typeface="Roboto Mono"/>
                <a:ea typeface="Roboto Mono"/>
                <a:cs typeface="Roboto Mono"/>
                <a:sym typeface="Roboto Mono"/>
              </a:rPr>
              <a:t>Should be version 3.2.10</a:t>
            </a:r>
          </a:p>
          <a:p>
            <a:pPr marL="457200" lvl="0" indent="-292100" rtl="0">
              <a:spcBef>
                <a:spcPts val="0"/>
              </a:spcBef>
              <a:buClr>
                <a:srgbClr val="434343"/>
              </a:buClr>
              <a:buSzPts val="1000"/>
              <a:buFont typeface="Roboto Mono"/>
              <a:buChar char="●"/>
            </a:pPr>
            <a:r>
              <a:rPr lang="en" sz="1000">
                <a:solidFill>
                  <a:srgbClr val="434343"/>
                </a:solidFill>
                <a:latin typeface="Roboto Mono"/>
                <a:ea typeface="Roboto Mono"/>
                <a:cs typeface="Roboto Mono"/>
                <a:sym typeface="Roboto Mono"/>
              </a:rPr>
              <a:t>Should have 3 members</a:t>
            </a:r>
          </a:p>
        </p:txBody>
      </p:sp>
      <p:sp>
        <p:nvSpPr>
          <p:cNvPr id="867" name="Shape 867"/>
          <p:cNvSpPr txBox="1"/>
          <p:nvPr/>
        </p:nvSpPr>
        <p:spPr>
          <a:xfrm>
            <a:off x="6141325" y="261300"/>
            <a:ext cx="2922300" cy="277800"/>
          </a:xfrm>
          <a:prstGeom prst="rect">
            <a:avLst/>
          </a:prstGeom>
          <a:noFill/>
          <a:ln>
            <a:noFill/>
          </a:ln>
        </p:spPr>
        <p:txBody>
          <a:bodyPr wrap="square" lIns="91425" tIns="91425" rIns="91425" bIns="91425" anchor="t" anchorCtr="0">
            <a:noAutofit/>
          </a:bodyPr>
          <a:lstStyle/>
          <a:p>
            <a:pPr marL="0" lvl="0" indent="0">
              <a:spcBef>
                <a:spcPts val="0"/>
              </a:spcBef>
              <a:buNone/>
            </a:pPr>
            <a:r>
              <a:rPr lang="en" sz="800"/>
              <a:t>https://coreos.com/blog/introducing-the-etcd-operator.html</a:t>
            </a:r>
          </a:p>
        </p:txBody>
      </p:sp>
      <p:sp>
        <p:nvSpPr>
          <p:cNvPr id="868" name="Shape 868"/>
          <p:cNvSpPr txBox="1"/>
          <p:nvPr/>
        </p:nvSpPr>
        <p:spPr>
          <a:xfrm>
            <a:off x="201950" y="1401700"/>
            <a:ext cx="3159600" cy="3087300"/>
          </a:xfrm>
          <a:prstGeom prst="rect">
            <a:avLst/>
          </a:prstGeom>
          <a:noFill/>
          <a:ln>
            <a:noFill/>
          </a:ln>
        </p:spPr>
        <p:txBody>
          <a:bodyPr wrap="square" lIns="91425" tIns="91425" rIns="91425" bIns="91425" anchor="t" anchorCtr="0">
            <a:noAutofit/>
          </a:bodyPr>
          <a:lstStyle/>
          <a:p>
            <a:pPr marL="457200" lvl="0" indent="-323850" rtl="0">
              <a:spcBef>
                <a:spcPts val="0"/>
              </a:spcBef>
              <a:spcAft>
                <a:spcPts val="0"/>
              </a:spcAft>
              <a:buSzPts val="1500"/>
              <a:buFont typeface="Calibri"/>
              <a:buChar char="●"/>
            </a:pPr>
            <a:r>
              <a:rPr lang="en" sz="1500" dirty="0">
                <a:latin typeface="Calibri"/>
                <a:ea typeface="Calibri"/>
                <a:cs typeface="Calibri"/>
                <a:sym typeface="Calibri"/>
              </a:rPr>
              <a:t>Create/Destroy: No need for specifications of each member. Just size of cluster.</a:t>
            </a:r>
          </a:p>
          <a:p>
            <a:pPr marL="457200" lvl="0" indent="-323850" rtl="0">
              <a:spcBef>
                <a:spcPts val="0"/>
              </a:spcBef>
              <a:spcAft>
                <a:spcPts val="0"/>
              </a:spcAft>
              <a:buSzPts val="1500"/>
              <a:buFont typeface="Calibri"/>
              <a:buChar char="●"/>
            </a:pPr>
            <a:r>
              <a:rPr lang="en" sz="1500" dirty="0">
                <a:latin typeface="Calibri"/>
                <a:ea typeface="Calibri"/>
                <a:cs typeface="Calibri"/>
                <a:sym typeface="Calibri"/>
              </a:rPr>
              <a:t>Resize: Only specify size. Operator will deploy, destroy, or reconfigure as needed</a:t>
            </a:r>
          </a:p>
          <a:p>
            <a:pPr marL="457200" lvl="0" indent="-323850" rtl="0">
              <a:spcBef>
                <a:spcPts val="0"/>
              </a:spcBef>
              <a:spcAft>
                <a:spcPts val="0"/>
              </a:spcAft>
              <a:buSzPts val="1500"/>
              <a:buFont typeface="Calibri"/>
              <a:buChar char="●"/>
            </a:pPr>
            <a:r>
              <a:rPr lang="en" sz="1500" dirty="0">
                <a:latin typeface="Calibri"/>
                <a:ea typeface="Calibri"/>
                <a:cs typeface="Calibri"/>
                <a:sym typeface="Calibri"/>
              </a:rPr>
              <a:t>Backup: built-in, only need to specify backup policy</a:t>
            </a:r>
          </a:p>
          <a:p>
            <a:pPr marL="457200" lvl="0" indent="-323850" rtl="0">
              <a:spcBef>
                <a:spcPts val="0"/>
              </a:spcBef>
              <a:spcAft>
                <a:spcPts val="0"/>
              </a:spcAft>
              <a:buSzPts val="1500"/>
              <a:buFont typeface="Calibri"/>
              <a:buChar char="●"/>
            </a:pPr>
            <a:r>
              <a:rPr lang="en" sz="1500" dirty="0">
                <a:latin typeface="Calibri"/>
                <a:ea typeface="Calibri"/>
                <a:cs typeface="Calibri"/>
                <a:sym typeface="Calibri"/>
              </a:rPr>
              <a:t>Upgrade: operator will ensure members are correct version avoiding headaches</a:t>
            </a:r>
          </a:p>
          <a:p>
            <a:pPr marL="457200" lvl="0" indent="-323850">
              <a:spcBef>
                <a:spcPts val="0"/>
              </a:spcBef>
              <a:buSzPts val="1500"/>
              <a:buFont typeface="Calibri"/>
              <a:buChar char="●"/>
            </a:pPr>
            <a:r>
              <a:rPr lang="en" sz="1500" dirty="0" err="1">
                <a:latin typeface="Source Sans Pro"/>
                <a:ea typeface="Source Sans Pro"/>
                <a:cs typeface="Source Sans Pro"/>
                <a:sym typeface="Source Sans Pro"/>
              </a:rPr>
              <a:t>Etcd</a:t>
            </a:r>
            <a:r>
              <a:rPr lang="en" sz="1500" dirty="0">
                <a:latin typeface="Source Sans Pro"/>
                <a:ea typeface="Source Sans Pro"/>
                <a:cs typeface="Source Sans Pro"/>
                <a:sym typeface="Source Sans Pro"/>
              </a:rPr>
              <a:t> operator </a:t>
            </a:r>
            <a:r>
              <a:rPr lang="en" sz="1500" u="sng" dirty="0">
                <a:solidFill>
                  <a:schemeClr val="accent5"/>
                </a:solidFill>
                <a:latin typeface="Source Sans Pro"/>
                <a:ea typeface="Source Sans Pro"/>
                <a:cs typeface="Source Sans Pro"/>
                <a:sym typeface="Source Sans Pro"/>
                <a:hlinkClick r:id="rId3"/>
              </a:rPr>
              <a:t>https://youtu.be/tPSys734iNk</a:t>
            </a:r>
          </a:p>
        </p:txBody>
      </p:sp>
    </p:spTree>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Shape 940"/>
          <p:cNvSpPr txBox="1">
            <a:spLocks noGrp="1"/>
          </p:cNvSpPr>
          <p:nvPr>
            <p:ph type="title"/>
          </p:nvPr>
        </p:nvSpPr>
        <p:spPr>
          <a:xfrm>
            <a:off x="398988" y="572076"/>
            <a:ext cx="8346000" cy="1028700"/>
          </a:xfrm>
          <a:prstGeom prst="rect">
            <a:avLst/>
          </a:prstGeom>
        </p:spPr>
        <p:txBody>
          <a:bodyPr wrap="square" lIns="91425" tIns="91425" rIns="91425" bIns="91425" anchor="b" anchorCtr="0">
            <a:noAutofit/>
          </a:bodyPr>
          <a:lstStyle/>
          <a:p>
            <a:pPr marL="0" lvl="0" indent="0">
              <a:spcBef>
                <a:spcPts val="0"/>
              </a:spcBef>
              <a:buNone/>
            </a:pPr>
            <a:r>
              <a:rPr lang="en-US" dirty="0" smtClean="0">
                <a:latin typeface="Calibri" charset="0"/>
                <a:ea typeface="Calibri" charset="0"/>
                <a:cs typeface="Calibri" charset="0"/>
              </a:rPr>
              <a:t>MySQL </a:t>
            </a:r>
            <a:r>
              <a:rPr lang="en-US" dirty="0" smtClean="0">
                <a:latin typeface="Calibri" charset="0"/>
                <a:ea typeface="Calibri" charset="0"/>
                <a:cs typeface="Calibri" charset="0"/>
              </a:rPr>
              <a:t>Operators</a:t>
            </a:r>
            <a:endParaRPr lang="en" dirty="0"/>
          </a:p>
        </p:txBody>
      </p:sp>
      <p:sp>
        <p:nvSpPr>
          <p:cNvPr id="941" name="Shape 941"/>
          <p:cNvSpPr txBox="1">
            <a:spLocks noGrp="1"/>
          </p:cNvSpPr>
          <p:nvPr>
            <p:ph type="body" idx="1"/>
          </p:nvPr>
        </p:nvSpPr>
        <p:spPr>
          <a:xfrm>
            <a:off x="398988" y="1779686"/>
            <a:ext cx="8346000" cy="2792313"/>
          </a:xfrm>
          <a:prstGeom prst="rect">
            <a:avLst/>
          </a:prstGeom>
        </p:spPr>
        <p:txBody>
          <a:bodyPr wrap="square" lIns="91425" tIns="91425" rIns="91425" bIns="91425" anchor="t" anchorCtr="0">
            <a:noAutofit/>
          </a:bodyPr>
          <a:lstStyle/>
          <a:p>
            <a:pPr marL="800100" lvl="1" indent="-368300">
              <a:spcBef>
                <a:spcPts val="0"/>
              </a:spcBef>
              <a:buSzPts val="2200"/>
              <a:buChar char="●"/>
            </a:pPr>
            <a:r>
              <a:rPr lang="en-US" sz="2400" dirty="0" smtClean="0">
                <a:solidFill>
                  <a:schemeClr val="tx2">
                    <a:lumMod val="25000"/>
                  </a:schemeClr>
                </a:solidFill>
                <a:latin typeface="Calibri" charset="0"/>
                <a:ea typeface="Calibri" charset="0"/>
                <a:cs typeface="Calibri" charset="0"/>
              </a:rPr>
              <a:t>Oracle</a:t>
            </a:r>
            <a:r>
              <a:rPr lang="en-US" sz="2400" dirty="0" smtClean="0">
                <a:solidFill>
                  <a:schemeClr val="tx2">
                    <a:lumMod val="25000"/>
                  </a:schemeClr>
                </a:solidFill>
                <a:latin typeface="Calibri" charset="0"/>
                <a:ea typeface="Calibri" charset="0"/>
                <a:cs typeface="Calibri" charset="0"/>
                <a:hlinkClick r:id="rId3" invalidUrl="file:///" action="ppaction://hlinkfile"/>
              </a:rPr>
              <a:t>: </a:t>
            </a:r>
            <a:r>
              <a:rPr lang="en-US" sz="2400" dirty="0" smtClean="0">
                <a:solidFill>
                  <a:schemeClr val="tx2">
                    <a:lumMod val="25000"/>
                  </a:schemeClr>
                </a:solidFill>
                <a:latin typeface="Calibri" charset="0"/>
                <a:ea typeface="Calibri" charset="0"/>
                <a:cs typeface="Calibri" charset="0"/>
                <a:hlinkClick r:id="rId4"/>
              </a:rPr>
              <a:t>https</a:t>
            </a:r>
            <a:r>
              <a:rPr lang="en-US" sz="2400" dirty="0">
                <a:solidFill>
                  <a:schemeClr val="tx2">
                    <a:lumMod val="25000"/>
                  </a:schemeClr>
                </a:solidFill>
                <a:latin typeface="Calibri" charset="0"/>
                <a:ea typeface="Calibri" charset="0"/>
                <a:cs typeface="Calibri" charset="0"/>
                <a:hlinkClick r:id="rId4"/>
              </a:rPr>
              <a:t>://github.com/oracle/mysql-operator</a:t>
            </a:r>
          </a:p>
          <a:p>
            <a:pPr marL="800100" lvl="1" indent="-368300">
              <a:spcBef>
                <a:spcPts val="0"/>
              </a:spcBef>
              <a:buSzPts val="2200"/>
              <a:buChar char="●"/>
            </a:pPr>
            <a:r>
              <a:rPr lang="en-US" sz="2400" dirty="0" err="1" smtClean="0">
                <a:solidFill>
                  <a:schemeClr val="tx2">
                    <a:lumMod val="25000"/>
                  </a:schemeClr>
                </a:solidFill>
                <a:latin typeface="Calibri" charset="0"/>
                <a:ea typeface="Calibri" charset="0"/>
                <a:cs typeface="Calibri" charset="0"/>
              </a:rPr>
              <a:t>Presslabs</a:t>
            </a:r>
            <a:r>
              <a:rPr lang="en-US" sz="2400" dirty="0" smtClean="0">
                <a:solidFill>
                  <a:schemeClr val="tx2">
                    <a:lumMod val="25000"/>
                  </a:schemeClr>
                </a:solidFill>
                <a:latin typeface="Calibri" charset="0"/>
                <a:ea typeface="Calibri" charset="0"/>
                <a:cs typeface="Calibri" charset="0"/>
              </a:rPr>
              <a:t> </a:t>
            </a:r>
            <a:r>
              <a:rPr lang="en-US" sz="2400" dirty="0" smtClean="0">
                <a:solidFill>
                  <a:schemeClr val="tx2">
                    <a:lumMod val="25000"/>
                  </a:schemeClr>
                </a:solidFill>
                <a:latin typeface="Calibri" charset="0"/>
                <a:ea typeface="Calibri" charset="0"/>
                <a:cs typeface="Calibri" charset="0"/>
                <a:hlinkClick r:id="rId5"/>
              </a:rPr>
              <a:t>https</a:t>
            </a:r>
            <a:r>
              <a:rPr lang="en-US" sz="2400" dirty="0">
                <a:solidFill>
                  <a:schemeClr val="tx2">
                    <a:lumMod val="25000"/>
                  </a:schemeClr>
                </a:solidFill>
                <a:latin typeface="Calibri" charset="0"/>
                <a:ea typeface="Calibri" charset="0"/>
                <a:cs typeface="Calibri" charset="0"/>
                <a:hlinkClick r:id="rId5"/>
              </a:rPr>
              <a:t>://</a:t>
            </a:r>
            <a:r>
              <a:rPr lang="en-US" sz="2400" dirty="0" smtClean="0">
                <a:solidFill>
                  <a:schemeClr val="tx2">
                    <a:lumMod val="25000"/>
                  </a:schemeClr>
                </a:solidFill>
                <a:latin typeface="Calibri" charset="0"/>
                <a:ea typeface="Calibri" charset="0"/>
                <a:cs typeface="Calibri" charset="0"/>
                <a:hlinkClick r:id="rId5"/>
              </a:rPr>
              <a:t>github.com/presslabs/mysql-operator</a:t>
            </a:r>
            <a:endParaRPr lang="en-US" sz="2400" dirty="0" smtClean="0">
              <a:solidFill>
                <a:schemeClr val="tx2">
                  <a:lumMod val="25000"/>
                </a:schemeClr>
              </a:solidFill>
              <a:latin typeface="Calibri" charset="0"/>
              <a:ea typeface="Calibri" charset="0"/>
              <a:cs typeface="Calibri" charset="0"/>
              <a:hlinkClick r:id="rId6"/>
            </a:endParaRPr>
          </a:p>
          <a:p>
            <a:pPr marL="800100" lvl="1" indent="-368300">
              <a:spcBef>
                <a:spcPts val="0"/>
              </a:spcBef>
              <a:buSzPts val="2200"/>
              <a:buChar char="●"/>
            </a:pPr>
            <a:r>
              <a:rPr lang="en-US" sz="2400" dirty="0">
                <a:solidFill>
                  <a:schemeClr val="tx2">
                    <a:lumMod val="25000"/>
                  </a:schemeClr>
                </a:solidFill>
                <a:latin typeface="Calibri" charset="0"/>
                <a:ea typeface="Calibri" charset="0"/>
                <a:cs typeface="Calibri" charset="0"/>
                <a:hlinkClick r:id="rId7"/>
              </a:rPr>
              <a:t>https://</a:t>
            </a:r>
            <a:r>
              <a:rPr lang="en-US" sz="2400" dirty="0" smtClean="0">
                <a:solidFill>
                  <a:schemeClr val="tx2">
                    <a:lumMod val="25000"/>
                  </a:schemeClr>
                </a:solidFill>
                <a:latin typeface="Calibri" charset="0"/>
                <a:ea typeface="Calibri" charset="0"/>
                <a:cs typeface="Calibri" charset="0"/>
                <a:hlinkClick r:id="rId7"/>
              </a:rPr>
              <a:t>github.com/grtl/mysql-operator</a:t>
            </a:r>
            <a:endParaRPr lang="en-US" sz="2400" dirty="0" smtClean="0">
              <a:solidFill>
                <a:schemeClr val="tx2">
                  <a:lumMod val="25000"/>
                </a:schemeClr>
              </a:solidFill>
              <a:latin typeface="Calibri" charset="0"/>
              <a:ea typeface="Calibri" charset="0"/>
              <a:cs typeface="Calibri" charset="0"/>
              <a:hlinkClick r:id="rId6"/>
            </a:endParaRPr>
          </a:p>
          <a:p>
            <a:pPr marL="800100" lvl="1" indent="-368300">
              <a:spcBef>
                <a:spcPts val="0"/>
              </a:spcBef>
              <a:buSzPts val="2200"/>
              <a:buChar char="●"/>
            </a:pPr>
            <a:r>
              <a:rPr lang="en-US" sz="2400" dirty="0" smtClean="0">
                <a:solidFill>
                  <a:schemeClr val="tx2">
                    <a:lumMod val="25000"/>
                  </a:schemeClr>
                </a:solidFill>
                <a:latin typeface="Calibri" charset="0"/>
                <a:ea typeface="Calibri" charset="0"/>
                <a:cs typeface="Calibri" charset="0"/>
              </a:rPr>
              <a:t>Comparisons </a:t>
            </a:r>
            <a:r>
              <a:rPr lang="en-US" sz="2400" dirty="0">
                <a:solidFill>
                  <a:schemeClr val="tx2">
                    <a:lumMod val="25000"/>
                  </a:schemeClr>
                </a:solidFill>
                <a:latin typeface="Calibri" charset="0"/>
                <a:ea typeface="Calibri" charset="0"/>
                <a:cs typeface="Calibri" charset="0"/>
                <a:hlinkClick r:id="rId8"/>
              </a:rPr>
              <a:t>https://banzaicloud.com/blog/mysql-on-kubernetes/</a:t>
            </a:r>
            <a:endParaRPr lang="en-US" sz="2400" dirty="0">
              <a:solidFill>
                <a:schemeClr val="tx2">
                  <a:lumMod val="25000"/>
                </a:schemeClr>
              </a:solidFill>
              <a:latin typeface="Calibri" charset="0"/>
              <a:ea typeface="Calibri" charset="0"/>
              <a:cs typeface="Calibri" charset="0"/>
              <a:hlinkClick r:id="rId6"/>
            </a:endParaRPr>
          </a:p>
          <a:p>
            <a:pPr marL="800100" lvl="1" indent="-368300">
              <a:spcBef>
                <a:spcPts val="0"/>
              </a:spcBef>
              <a:buSzPts val="2200"/>
              <a:buChar char="●"/>
            </a:pPr>
            <a:endParaRPr lang="en-US" sz="1750" u="sng" dirty="0" smtClean="0">
              <a:solidFill>
                <a:srgbClr val="002060"/>
              </a:solidFill>
              <a:latin typeface="Calibri" charset="0"/>
              <a:ea typeface="Calibri" charset="0"/>
              <a:cs typeface="Calibri" charset="0"/>
              <a:hlinkClick r:id="rId6"/>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26</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457087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Shape 909"/>
          <p:cNvSpPr txBox="1">
            <a:spLocks noGrp="1"/>
          </p:cNvSpPr>
          <p:nvPr>
            <p:ph type="title"/>
          </p:nvPr>
        </p:nvSpPr>
        <p:spPr>
          <a:xfrm>
            <a:off x="494513" y="318017"/>
            <a:ext cx="8346000" cy="10287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Oracle </a:t>
            </a:r>
            <a:r>
              <a:rPr lang="en" dirty="0" smtClean="0">
                <a:latin typeface="Calibri"/>
                <a:ea typeface="Calibri"/>
                <a:cs typeface="Calibri"/>
                <a:sym typeface="Calibri"/>
              </a:rPr>
              <a:t>MySQL </a:t>
            </a:r>
            <a:r>
              <a:rPr lang="en" dirty="0">
                <a:latin typeface="Calibri"/>
                <a:ea typeface="Calibri"/>
                <a:cs typeface="Calibri"/>
                <a:sym typeface="Calibri"/>
              </a:rPr>
              <a:t>Operator </a:t>
            </a:r>
          </a:p>
        </p:txBody>
      </p:sp>
      <p:sp>
        <p:nvSpPr>
          <p:cNvPr id="910" name="Shape 910"/>
          <p:cNvSpPr txBox="1">
            <a:spLocks noGrp="1"/>
          </p:cNvSpPr>
          <p:nvPr>
            <p:ph type="body" idx="1"/>
          </p:nvPr>
        </p:nvSpPr>
        <p:spPr>
          <a:xfrm>
            <a:off x="405413" y="1475830"/>
            <a:ext cx="8611968" cy="3239387"/>
          </a:xfrm>
          <a:prstGeom prst="rect">
            <a:avLst/>
          </a:prstGeom>
          <a:noFill/>
          <a:ln>
            <a:noFill/>
          </a:ln>
        </p:spPr>
        <p:txBody>
          <a:bodyPr wrap="square" lIns="0" tIns="0" rIns="0" bIns="0" anchor="t" anchorCtr="0">
            <a:noAutofit/>
          </a:bodyPr>
          <a:lstStyle/>
          <a:p>
            <a:pPr marL="457200" indent="-361950">
              <a:buFont typeface="Calibri"/>
              <a:buChar char="●"/>
            </a:pPr>
            <a:r>
              <a:rPr lang="en-US" sz="2200" dirty="0">
                <a:latin typeface="Calibri"/>
                <a:ea typeface="Calibri"/>
                <a:cs typeface="Calibri"/>
                <a:sym typeface="Calibri"/>
                <a:hlinkClick r:id="rId3"/>
              </a:rPr>
              <a:t>https://</a:t>
            </a:r>
            <a:r>
              <a:rPr lang="en-US" sz="2200" dirty="0" err="1">
                <a:latin typeface="Calibri"/>
                <a:ea typeface="Calibri"/>
                <a:cs typeface="Calibri"/>
                <a:sym typeface="Calibri"/>
                <a:hlinkClick r:id="rId3"/>
              </a:rPr>
              <a:t>github.com</a:t>
            </a:r>
            <a:r>
              <a:rPr lang="en-US" sz="2200" dirty="0">
                <a:latin typeface="Calibri"/>
                <a:ea typeface="Calibri"/>
                <a:cs typeface="Calibri"/>
                <a:sym typeface="Calibri"/>
                <a:hlinkClick r:id="rId3"/>
              </a:rPr>
              <a:t>/oracle/</a:t>
            </a:r>
            <a:r>
              <a:rPr lang="en-US" sz="2200" dirty="0" err="1">
                <a:latin typeface="Calibri"/>
                <a:ea typeface="Calibri"/>
                <a:cs typeface="Calibri"/>
                <a:sym typeface="Calibri"/>
                <a:hlinkClick r:id="rId3"/>
              </a:rPr>
              <a:t>mysql</a:t>
            </a:r>
            <a:r>
              <a:rPr lang="en-US" sz="2200" dirty="0">
                <a:latin typeface="Calibri"/>
                <a:ea typeface="Calibri"/>
                <a:cs typeface="Calibri"/>
                <a:sym typeface="Calibri"/>
                <a:hlinkClick r:id="rId3"/>
              </a:rPr>
              <a:t>-operator</a:t>
            </a:r>
            <a:endParaRPr lang="en" sz="2200" dirty="0">
              <a:latin typeface="Calibri"/>
              <a:ea typeface="Calibri"/>
              <a:cs typeface="Calibri"/>
              <a:sym typeface="Calibri"/>
            </a:endParaRPr>
          </a:p>
          <a:p>
            <a:pPr marL="457200" marR="0" lvl="0" indent="-361950" algn="l" rtl="0">
              <a:lnSpc>
                <a:spcPct val="90000"/>
              </a:lnSpc>
              <a:spcBef>
                <a:spcPts val="0"/>
              </a:spcBef>
              <a:spcAft>
                <a:spcPts val="0"/>
              </a:spcAft>
              <a:buSzPts val="2100"/>
              <a:buFont typeface="Calibri"/>
              <a:buChar char="●"/>
            </a:pPr>
            <a:r>
              <a:rPr lang="en" sz="2200" dirty="0" smtClean="0">
                <a:latin typeface="Calibri"/>
                <a:ea typeface="Calibri"/>
                <a:cs typeface="Calibri"/>
                <a:sym typeface="Calibri"/>
              </a:rPr>
              <a:t>Deploy </a:t>
            </a:r>
            <a:r>
              <a:rPr lang="en" sz="2200" dirty="0">
                <a:latin typeface="Calibri"/>
                <a:ea typeface="Calibri"/>
                <a:cs typeface="Calibri"/>
                <a:sym typeface="Calibri"/>
              </a:rPr>
              <a:t>a highly-available clustered MySQL instance into Kubernetes with a single command</a:t>
            </a:r>
          </a:p>
          <a:p>
            <a:pPr marL="457200" marR="0" lvl="0" indent="-361950" algn="l" rtl="0">
              <a:lnSpc>
                <a:spcPct val="90000"/>
              </a:lnSpc>
              <a:spcBef>
                <a:spcPts val="0"/>
              </a:spcBef>
              <a:spcAft>
                <a:spcPts val="0"/>
              </a:spcAft>
              <a:buSzPts val="2100"/>
              <a:buFont typeface="Calibri"/>
              <a:buChar char="●"/>
            </a:pPr>
            <a:r>
              <a:rPr lang="en" sz="2200" dirty="0">
                <a:latin typeface="Calibri"/>
                <a:ea typeface="Calibri"/>
                <a:cs typeface="Calibri"/>
                <a:sym typeface="Calibri"/>
              </a:rPr>
              <a:t>Watches the API server for Custom Resource Definitions related to MySQL </a:t>
            </a:r>
            <a:r>
              <a:rPr lang="en-US" sz="2200" dirty="0" smtClean="0">
                <a:latin typeface="Calibri"/>
                <a:ea typeface="Calibri"/>
                <a:cs typeface="Calibri"/>
                <a:sym typeface="Calibri"/>
              </a:rPr>
              <a:t>(</a:t>
            </a:r>
            <a:r>
              <a:rPr lang="en-US" sz="2200" b="1" dirty="0" smtClean="0">
                <a:latin typeface="Courier New" charset="0"/>
                <a:ea typeface="Courier New" charset="0"/>
                <a:cs typeface="Courier New" charset="0"/>
                <a:sym typeface="Calibri"/>
              </a:rPr>
              <a:t>Cluster</a:t>
            </a:r>
            <a:r>
              <a:rPr lang="en-US" sz="2200" dirty="0" smtClean="0">
                <a:latin typeface="Calibri"/>
                <a:ea typeface="Calibri"/>
                <a:cs typeface="Calibri"/>
                <a:sym typeface="Calibri"/>
              </a:rPr>
              <a:t>) </a:t>
            </a:r>
            <a:r>
              <a:rPr lang="en" sz="2200" dirty="0" smtClean="0">
                <a:latin typeface="Calibri"/>
                <a:ea typeface="Calibri"/>
                <a:cs typeface="Calibri"/>
                <a:sym typeface="Calibri"/>
              </a:rPr>
              <a:t>and </a:t>
            </a:r>
            <a:r>
              <a:rPr lang="en" sz="2200" dirty="0">
                <a:latin typeface="Calibri"/>
                <a:ea typeface="Calibri"/>
                <a:cs typeface="Calibri"/>
                <a:sym typeface="Calibri"/>
              </a:rPr>
              <a:t>acts on those resources</a:t>
            </a:r>
          </a:p>
          <a:p>
            <a:pPr marL="457200" lvl="0" indent="-361950">
              <a:buFont typeface="Calibri"/>
              <a:buChar char="●"/>
            </a:pPr>
            <a:r>
              <a:rPr lang="en" sz="2200" dirty="0">
                <a:latin typeface="Calibri"/>
                <a:ea typeface="Calibri"/>
                <a:cs typeface="Calibri"/>
                <a:sym typeface="Calibri"/>
              </a:rPr>
              <a:t>Backup/Restore made simple with </a:t>
            </a:r>
            <a:r>
              <a:rPr lang="en" sz="2200" b="1" dirty="0" smtClean="0">
                <a:latin typeface="Courier New" charset="0"/>
                <a:ea typeface="Courier New" charset="0"/>
                <a:cs typeface="Courier New" charset="0"/>
                <a:sym typeface="Calibri"/>
              </a:rPr>
              <a:t>Backup</a:t>
            </a:r>
            <a:r>
              <a:rPr lang="en-US" sz="2200" dirty="0">
                <a:latin typeface="Calibri"/>
                <a:ea typeface="Calibri"/>
                <a:cs typeface="Calibri"/>
                <a:sym typeface="Calibri"/>
              </a:rPr>
              <a:t>,</a:t>
            </a:r>
            <a:r>
              <a:rPr lang="en-US" sz="2400" dirty="0" smtClean="0"/>
              <a:t> </a:t>
            </a:r>
            <a:r>
              <a:rPr lang="en-US" sz="2200" b="1" dirty="0" err="1" smtClean="0">
                <a:latin typeface="Courier New" charset="0"/>
                <a:ea typeface="Courier New" charset="0"/>
                <a:cs typeface="Courier New" charset="0"/>
              </a:rPr>
              <a:t>BackupSchedule</a:t>
            </a:r>
            <a:r>
              <a:rPr lang="en-US" sz="2400" dirty="0" smtClean="0"/>
              <a:t>, </a:t>
            </a:r>
            <a:r>
              <a:rPr lang="en-US" sz="2400" dirty="0" smtClean="0">
                <a:latin typeface="Calibri" charset="0"/>
                <a:ea typeface="Calibri" charset="0"/>
                <a:cs typeface="Calibri" charset="0"/>
              </a:rPr>
              <a:t>and</a:t>
            </a:r>
            <a:r>
              <a:rPr lang="en-US" sz="2400" dirty="0" smtClean="0"/>
              <a:t> </a:t>
            </a:r>
            <a:r>
              <a:rPr lang="en-US" sz="2200" b="1" dirty="0" smtClean="0">
                <a:latin typeface="Courier New" charset="0"/>
                <a:ea typeface="Courier New" charset="0"/>
                <a:cs typeface="Courier New" charset="0"/>
                <a:sym typeface="Calibri"/>
              </a:rPr>
              <a:t>Restore </a:t>
            </a:r>
            <a:r>
              <a:rPr lang="en-US" sz="2200" dirty="0" smtClean="0">
                <a:latin typeface="Calibri"/>
                <a:ea typeface="Calibri"/>
                <a:cs typeface="Calibri"/>
                <a:sym typeface="Calibri"/>
              </a:rPr>
              <a:t>custom r</a:t>
            </a:r>
            <a:r>
              <a:rPr lang="en" sz="2200" dirty="0" err="1" smtClean="0">
                <a:latin typeface="Calibri"/>
                <a:ea typeface="Calibri"/>
                <a:cs typeface="Calibri"/>
                <a:sym typeface="Calibri"/>
              </a:rPr>
              <a:t>esource</a:t>
            </a:r>
            <a:r>
              <a:rPr lang="en-US" sz="2200" dirty="0">
                <a:latin typeface="Calibri"/>
                <a:ea typeface="Calibri"/>
                <a:cs typeface="Calibri"/>
                <a:sym typeface="Calibri"/>
              </a:rPr>
              <a:t>s</a:t>
            </a:r>
            <a:endParaRPr lang="en" sz="2200" dirty="0">
              <a:latin typeface="Calibri"/>
              <a:ea typeface="Calibri"/>
              <a:cs typeface="Calibri"/>
              <a:sym typeface="Calibri"/>
            </a:endParaRPr>
          </a:p>
          <a:p>
            <a:pPr marL="457200" marR="0" lvl="0" indent="-361950" algn="l" rtl="0">
              <a:lnSpc>
                <a:spcPct val="90000"/>
              </a:lnSpc>
              <a:spcBef>
                <a:spcPts val="0"/>
              </a:spcBef>
              <a:spcAft>
                <a:spcPts val="0"/>
              </a:spcAft>
              <a:buSzPts val="2100"/>
              <a:buFont typeface="Calibri"/>
              <a:buChar char="●"/>
            </a:pPr>
            <a:r>
              <a:rPr lang="en-US" sz="2200" dirty="0" smtClean="0">
                <a:latin typeface="Calibri"/>
                <a:ea typeface="Calibri"/>
                <a:cs typeface="Calibri"/>
                <a:sym typeface="Calibri"/>
              </a:rPr>
              <a:t>MySQL 8.0</a:t>
            </a:r>
            <a:endParaRPr lang="en" sz="2200" dirty="0">
              <a:latin typeface="Calibri"/>
              <a:ea typeface="Calibri"/>
              <a:cs typeface="Calibri"/>
              <a:sym typeface="Calibri"/>
            </a:endParaRPr>
          </a:p>
          <a:p>
            <a:pPr marL="457200" marR="0" lvl="0" indent="-361950" algn="l" rtl="0">
              <a:lnSpc>
                <a:spcPct val="90000"/>
              </a:lnSpc>
              <a:spcBef>
                <a:spcPts val="0"/>
              </a:spcBef>
              <a:spcAft>
                <a:spcPts val="0"/>
              </a:spcAft>
              <a:buSzPts val="2100"/>
              <a:buFont typeface="Calibri"/>
              <a:buChar char="●"/>
            </a:pPr>
            <a:r>
              <a:rPr lang="en" sz="2200" dirty="0">
                <a:latin typeface="Calibri"/>
                <a:ea typeface="Calibri"/>
                <a:cs typeface="Calibri"/>
                <a:sym typeface="Calibri"/>
              </a:rPr>
              <a:t>Utilizes Group </a:t>
            </a:r>
            <a:r>
              <a:rPr lang="en" sz="2200" dirty="0" smtClean="0">
                <a:latin typeface="Calibri"/>
                <a:ea typeface="Calibri"/>
                <a:cs typeface="Calibri"/>
                <a:sym typeface="Calibri"/>
              </a:rPr>
              <a:t>replication</a:t>
            </a:r>
            <a:r>
              <a:rPr lang="en-US" sz="2200" dirty="0" smtClean="0">
                <a:latin typeface="Calibri"/>
                <a:ea typeface="Calibri"/>
                <a:cs typeface="Calibri"/>
                <a:sym typeface="Calibri"/>
              </a:rPr>
              <a:t>/</a:t>
            </a:r>
            <a:r>
              <a:rPr lang="en-US" sz="2200" dirty="0" err="1" smtClean="0">
                <a:latin typeface="Calibri"/>
                <a:ea typeface="Calibri"/>
                <a:cs typeface="Calibri"/>
                <a:sym typeface="Calibri"/>
              </a:rPr>
              <a:t>InnoDB</a:t>
            </a:r>
            <a:r>
              <a:rPr lang="en-US" sz="2200" dirty="0" smtClean="0">
                <a:latin typeface="Calibri"/>
                <a:ea typeface="Calibri"/>
                <a:cs typeface="Calibri"/>
                <a:sym typeface="Calibri"/>
              </a:rPr>
              <a:t> cluster</a:t>
            </a:r>
            <a:endParaRPr lang="en" sz="2200" dirty="0">
              <a:latin typeface="Calibri"/>
              <a:ea typeface="Calibri"/>
              <a:cs typeface="Calibri"/>
              <a:sym typeface="Calibri"/>
            </a:endParaRPr>
          </a:p>
          <a:p>
            <a:pPr marL="457200" marR="0" lvl="0" indent="-361950" algn="l" rtl="0">
              <a:lnSpc>
                <a:spcPct val="90000"/>
              </a:lnSpc>
              <a:spcBef>
                <a:spcPts val="0"/>
              </a:spcBef>
              <a:spcAft>
                <a:spcPts val="0"/>
              </a:spcAft>
              <a:buSzPts val="2100"/>
              <a:buFont typeface="Calibri"/>
              <a:buChar char="●"/>
            </a:pPr>
            <a:r>
              <a:rPr lang="en" sz="2200" dirty="0">
                <a:latin typeface="Calibri"/>
                <a:ea typeface="Calibri"/>
                <a:cs typeface="Calibri"/>
                <a:sym typeface="Calibri"/>
              </a:rPr>
              <a:t>Automated backup/restore to/from object storage</a:t>
            </a:r>
          </a:p>
          <a:p>
            <a:pPr marL="0" marR="0" lvl="0" indent="0" algn="l" rtl="0">
              <a:lnSpc>
                <a:spcPct val="90000"/>
              </a:lnSpc>
              <a:spcBef>
                <a:spcPts val="0"/>
              </a:spcBef>
              <a:spcAft>
                <a:spcPts val="0"/>
              </a:spcAft>
              <a:buClr>
                <a:srgbClr val="9F9F9F"/>
              </a:buClr>
              <a:buFont typeface="Arial"/>
              <a:buNone/>
            </a:pPr>
            <a:endParaRPr dirty="0">
              <a:latin typeface="Calibri"/>
              <a:ea typeface="Calibri"/>
              <a:cs typeface="Calibri"/>
              <a:sym typeface="Calibri"/>
            </a:endParaRPr>
          </a:p>
          <a:p>
            <a:pPr marL="0" marR="0" lvl="0" indent="0" algn="l" rtl="0">
              <a:lnSpc>
                <a:spcPct val="90000"/>
              </a:lnSpc>
              <a:spcBef>
                <a:spcPts val="0"/>
              </a:spcBef>
              <a:spcAft>
                <a:spcPts val="0"/>
              </a:spcAft>
              <a:buClr>
                <a:srgbClr val="9F9F9F"/>
              </a:buClr>
              <a:buFont typeface="Arial"/>
              <a:buNone/>
            </a:pPr>
            <a:endParaRPr dirty="0">
              <a:latin typeface="Calibri"/>
              <a:ea typeface="Calibri"/>
              <a:cs typeface="Calibri"/>
              <a:sym typeface="Calibri"/>
            </a:endParaRPr>
          </a:p>
        </p:txBody>
      </p:sp>
      <p:sp>
        <p:nvSpPr>
          <p:cNvPr id="911" name="Shape 911"/>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912" name="Shape 91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27</a:t>
            </a:fld>
            <a:endParaRPr lang="en" sz="638" b="0" i="0" u="none" strike="noStrike" cap="none">
              <a:solidFill>
                <a:schemeClr val="dk1"/>
              </a:solidFill>
              <a:latin typeface="Source Sans Pro"/>
              <a:ea typeface="Source Sans Pro"/>
              <a:cs typeface="Source Sans Pro"/>
              <a:sym typeface="Source Sans Pro"/>
            </a:endParaRPr>
          </a:p>
        </p:txBody>
      </p:sp>
      <p:pic>
        <p:nvPicPr>
          <p:cNvPr id="913" name="Shape 913"/>
          <p:cNvPicPr preferRelativeResize="0"/>
          <p:nvPr/>
        </p:nvPicPr>
        <p:blipFill>
          <a:blip r:embed="rId4">
            <a:alphaModFix/>
          </a:blip>
          <a:stretch>
            <a:fillRect/>
          </a:stretch>
        </p:blipFill>
        <p:spPr>
          <a:xfrm>
            <a:off x="6988628" y="53342"/>
            <a:ext cx="2028753" cy="915487"/>
          </a:xfrm>
          <a:prstGeom prst="rect">
            <a:avLst/>
          </a:prstGeom>
          <a:noFill/>
          <a:ln>
            <a:noFill/>
          </a:ln>
        </p:spPr>
      </p:pic>
      <p:pic>
        <p:nvPicPr>
          <p:cNvPr id="914" name="Shape 914"/>
          <p:cNvPicPr preferRelativeResize="0"/>
          <p:nvPr/>
        </p:nvPicPr>
        <p:blipFill>
          <a:blip r:embed="rId5">
            <a:alphaModFix/>
          </a:blip>
          <a:stretch>
            <a:fillRect/>
          </a:stretch>
        </p:blipFill>
        <p:spPr>
          <a:xfrm>
            <a:off x="5312228" y="88855"/>
            <a:ext cx="1499532" cy="104326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title"/>
          </p:nvPr>
        </p:nvSpPr>
        <p:spPr>
          <a:xfrm>
            <a:off x="208913" y="57392"/>
            <a:ext cx="8346000" cy="1028700"/>
          </a:xfrm>
          <a:prstGeom prst="rect">
            <a:avLst/>
          </a:prstGeom>
        </p:spPr>
        <p:txBody>
          <a:bodyPr wrap="square" lIns="91425" tIns="91425" rIns="91425" bIns="91425" anchor="b" anchorCtr="0">
            <a:noAutofit/>
          </a:bodyPr>
          <a:lstStyle/>
          <a:p>
            <a:pPr marL="0" lvl="0" indent="0">
              <a:spcBef>
                <a:spcPts val="0"/>
              </a:spcBef>
              <a:buNone/>
            </a:pPr>
            <a:r>
              <a:rPr lang="en" dirty="0">
                <a:latin typeface="Calibri" charset="0"/>
                <a:ea typeface="Calibri" charset="0"/>
                <a:cs typeface="Calibri" charset="0"/>
              </a:rPr>
              <a:t>MySQL Operator</a:t>
            </a:r>
            <a:r>
              <a:rPr lang="en" dirty="0"/>
              <a:t>	</a:t>
            </a:r>
          </a:p>
        </p:txBody>
      </p:sp>
      <p:pic>
        <p:nvPicPr>
          <p:cNvPr id="920" name="Shape 920"/>
          <p:cNvPicPr preferRelativeResize="0"/>
          <p:nvPr/>
        </p:nvPicPr>
        <p:blipFill>
          <a:blip r:embed="rId3">
            <a:alphaModFix/>
          </a:blip>
          <a:stretch>
            <a:fillRect/>
          </a:stretch>
        </p:blipFill>
        <p:spPr>
          <a:xfrm>
            <a:off x="4181425" y="1285673"/>
            <a:ext cx="4760650" cy="3001477"/>
          </a:xfrm>
          <a:prstGeom prst="rect">
            <a:avLst/>
          </a:prstGeom>
          <a:noFill/>
          <a:ln>
            <a:noFill/>
          </a:ln>
        </p:spPr>
      </p:pic>
      <p:sp>
        <p:nvSpPr>
          <p:cNvPr id="921" name="Shape 921"/>
          <p:cNvSpPr txBox="1"/>
          <p:nvPr/>
        </p:nvSpPr>
        <p:spPr>
          <a:xfrm>
            <a:off x="320725" y="1137000"/>
            <a:ext cx="3860700" cy="3567000"/>
          </a:xfrm>
          <a:prstGeom prst="rect">
            <a:avLst/>
          </a:prstGeom>
          <a:noFill/>
          <a:ln>
            <a:noFill/>
          </a:ln>
        </p:spPr>
        <p:txBody>
          <a:bodyPr wrap="square" lIns="91425" tIns="91425" rIns="91425" bIns="91425" anchor="t" anchorCtr="0">
            <a:noAutofit/>
          </a:bodyPr>
          <a:lstStyle/>
          <a:p>
            <a:pPr marL="0" lvl="0" indent="0">
              <a:spcBef>
                <a:spcPts val="0"/>
              </a:spcBef>
              <a:buNone/>
            </a:pPr>
            <a:r>
              <a:rPr lang="en" dirty="0">
                <a:solidFill>
                  <a:schemeClr val="dk1"/>
                </a:solidFill>
              </a:rPr>
              <a:t>Features:</a:t>
            </a:r>
            <a:br>
              <a:rPr lang="en" dirty="0">
                <a:solidFill>
                  <a:schemeClr val="dk1"/>
                </a:solidFill>
              </a:rPr>
            </a:br>
            <a:r>
              <a:rPr lang="en" dirty="0">
                <a:solidFill>
                  <a:schemeClr val="dk1"/>
                </a:solidFill>
              </a:rPr>
              <a:t/>
            </a:r>
            <a:br>
              <a:rPr lang="en" dirty="0">
                <a:solidFill>
                  <a:schemeClr val="dk1"/>
                </a:solidFill>
              </a:rPr>
            </a:br>
            <a:r>
              <a:rPr lang="en" b="1" dirty="0">
                <a:solidFill>
                  <a:schemeClr val="dk1"/>
                </a:solidFill>
                <a:latin typeface="Calibri"/>
                <a:ea typeface="Calibri"/>
                <a:cs typeface="Calibri"/>
                <a:sym typeface="Calibri"/>
              </a:rPr>
              <a:t>Create/Scale/Destroy</a:t>
            </a:r>
            <a:r>
              <a:rPr lang="en" dirty="0">
                <a:solidFill>
                  <a:schemeClr val="dk1"/>
                </a:solidFill>
                <a:latin typeface="Calibri"/>
                <a:ea typeface="Calibri"/>
                <a:cs typeface="Calibri"/>
                <a:sym typeface="Calibri"/>
              </a:rPr>
              <a:t>: Easily create, scale and delete self healing MySQL clusters inside a Kubernetes namespace</a:t>
            </a:r>
          </a:p>
          <a:p>
            <a:pPr marL="457200" lvl="0" indent="-317500" rtl="0">
              <a:lnSpc>
                <a:spcPct val="115000"/>
              </a:lnSpc>
              <a:spcBef>
                <a:spcPts val="0"/>
              </a:spcBef>
              <a:buClr>
                <a:schemeClr val="dk1"/>
              </a:buClr>
              <a:buSzPts val="1400"/>
              <a:buChar char="●"/>
            </a:pPr>
            <a:r>
              <a:rPr lang="en" b="1" dirty="0">
                <a:solidFill>
                  <a:schemeClr val="dk1"/>
                </a:solidFill>
                <a:latin typeface="Calibri"/>
                <a:ea typeface="Calibri"/>
                <a:cs typeface="Calibri"/>
                <a:sym typeface="Calibri"/>
              </a:rPr>
              <a:t>Simple Configuration</a:t>
            </a:r>
            <a:r>
              <a:rPr lang="en" dirty="0">
                <a:solidFill>
                  <a:schemeClr val="dk1"/>
                </a:solidFill>
                <a:latin typeface="Calibri"/>
                <a:ea typeface="Calibri"/>
                <a:cs typeface="Calibri"/>
                <a:sym typeface="Calibri"/>
              </a:rPr>
              <a:t>: Provide configuration for your MySQL cluster with simple Kubernetes objects (</a:t>
            </a:r>
            <a:r>
              <a:rPr lang="en" b="1" dirty="0">
                <a:solidFill>
                  <a:schemeClr val="dk1"/>
                </a:solidFill>
                <a:latin typeface="Courier New" charset="0"/>
                <a:ea typeface="Courier New" charset="0"/>
                <a:cs typeface="Courier New" charset="0"/>
                <a:sym typeface="Calibri"/>
              </a:rPr>
              <a:t>Secrets</a:t>
            </a:r>
            <a:r>
              <a:rPr lang="en" dirty="0">
                <a:solidFill>
                  <a:schemeClr val="dk1"/>
                </a:solidFill>
                <a:latin typeface="Calibri"/>
                <a:ea typeface="Calibri"/>
                <a:cs typeface="Calibri"/>
                <a:sym typeface="Calibri"/>
              </a:rPr>
              <a:t> and </a:t>
            </a:r>
            <a:r>
              <a:rPr lang="en" b="1" dirty="0" err="1">
                <a:solidFill>
                  <a:schemeClr val="dk1"/>
                </a:solidFill>
                <a:latin typeface="Courier New" charset="0"/>
                <a:ea typeface="Courier New" charset="0"/>
                <a:cs typeface="Courier New" charset="0"/>
                <a:sym typeface="Calibri"/>
              </a:rPr>
              <a:t>ConfigMaps</a:t>
            </a:r>
            <a:r>
              <a:rPr lang="en" dirty="0">
                <a:solidFill>
                  <a:schemeClr val="dk1"/>
                </a:solidFill>
                <a:latin typeface="Calibri"/>
                <a:ea typeface="Calibri"/>
                <a:cs typeface="Calibri"/>
                <a:sym typeface="Calibri"/>
              </a:rPr>
              <a:t>)</a:t>
            </a:r>
          </a:p>
          <a:p>
            <a:pPr marL="457200" lvl="0" indent="-317500" rtl="0">
              <a:lnSpc>
                <a:spcPct val="115000"/>
              </a:lnSpc>
              <a:spcBef>
                <a:spcPts val="0"/>
              </a:spcBef>
              <a:buClr>
                <a:schemeClr val="dk1"/>
              </a:buClr>
              <a:buSzPts val="1400"/>
              <a:buChar char="●"/>
            </a:pPr>
            <a:r>
              <a:rPr lang="en" b="1" dirty="0">
                <a:solidFill>
                  <a:schemeClr val="dk1"/>
                </a:solidFill>
                <a:latin typeface="Calibri"/>
                <a:ea typeface="Calibri"/>
                <a:cs typeface="Calibri"/>
                <a:sym typeface="Calibri"/>
              </a:rPr>
              <a:t>Backups</a:t>
            </a:r>
            <a:r>
              <a:rPr lang="en" dirty="0">
                <a:solidFill>
                  <a:schemeClr val="dk1"/>
                </a:solidFill>
                <a:latin typeface="Calibri"/>
                <a:ea typeface="Calibri"/>
                <a:cs typeface="Calibri"/>
                <a:sym typeface="Calibri"/>
              </a:rPr>
              <a:t>: Defined scheduled backup policies as part of your cluster to make sure your data is always protected or, alternatively, create on-demand snapshot backups with a single command.</a:t>
            </a:r>
          </a:p>
          <a:p>
            <a:pPr marL="0" lvl="0" indent="0">
              <a:spcBef>
                <a:spcPts val="0"/>
              </a:spcBef>
              <a:buNone/>
            </a:pPr>
            <a:endParaRPr dirty="0">
              <a:latin typeface="Calibri"/>
              <a:ea typeface="Calibri"/>
              <a:cs typeface="Calibri"/>
              <a:sym typeface="Calibri"/>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28</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547892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title"/>
          </p:nvPr>
        </p:nvSpPr>
        <p:spPr>
          <a:xfrm>
            <a:off x="381826" y="-59093"/>
            <a:ext cx="8346000" cy="809743"/>
          </a:xfrm>
          <a:prstGeom prst="rect">
            <a:avLst/>
          </a:prstGeom>
        </p:spPr>
        <p:txBody>
          <a:bodyPr wrap="square" lIns="91425" tIns="91425" rIns="91425" bIns="91425" anchor="b" anchorCtr="0">
            <a:noAutofit/>
          </a:bodyPr>
          <a:lstStyle/>
          <a:p>
            <a:pPr marL="0" lvl="0" indent="0">
              <a:spcBef>
                <a:spcPts val="0"/>
              </a:spcBef>
              <a:buNone/>
            </a:pPr>
            <a:r>
              <a:rPr lang="en-US" dirty="0" smtClean="0">
                <a:latin typeface="Calibri" charset="0"/>
                <a:ea typeface="Calibri" charset="0"/>
                <a:cs typeface="Calibri" charset="0"/>
              </a:rPr>
              <a:t>Oracle </a:t>
            </a:r>
            <a:r>
              <a:rPr lang="en" dirty="0" smtClean="0">
                <a:latin typeface="Calibri" charset="0"/>
                <a:ea typeface="Calibri" charset="0"/>
                <a:cs typeface="Calibri" charset="0"/>
              </a:rPr>
              <a:t>MySQL </a:t>
            </a:r>
            <a:r>
              <a:rPr lang="en" dirty="0">
                <a:latin typeface="Calibri" charset="0"/>
                <a:ea typeface="Calibri" charset="0"/>
                <a:cs typeface="Calibri" charset="0"/>
              </a:rPr>
              <a:t>Operator</a:t>
            </a:r>
            <a:r>
              <a:rPr lang="en" dirty="0"/>
              <a:t>	</a:t>
            </a:r>
          </a:p>
        </p:txBody>
      </p:sp>
      <p:sp>
        <p:nvSpPr>
          <p:cNvPr id="921" name="Shape 921"/>
          <p:cNvSpPr txBox="1"/>
          <p:nvPr/>
        </p:nvSpPr>
        <p:spPr>
          <a:xfrm>
            <a:off x="1141598" y="4436117"/>
            <a:ext cx="8315275" cy="3567000"/>
          </a:xfrm>
          <a:prstGeom prst="rect">
            <a:avLst/>
          </a:prstGeom>
          <a:noFill/>
          <a:ln>
            <a:noFill/>
          </a:ln>
        </p:spPr>
        <p:txBody>
          <a:bodyPr wrap="square" lIns="91425" tIns="91425" rIns="91425" bIns="91425" anchor="t" anchorCtr="0">
            <a:noAutofit/>
          </a:bodyPr>
          <a:lstStyle/>
          <a:p>
            <a:pPr marL="0" lvl="0" indent="0">
              <a:spcBef>
                <a:spcPts val="0"/>
              </a:spcBef>
              <a:buNone/>
            </a:pPr>
            <a:endParaRPr dirty="0">
              <a:latin typeface="Calibri"/>
              <a:ea typeface="Calibri"/>
              <a:cs typeface="Calibri"/>
              <a:sym typeface="Calibri"/>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29</a:t>
            </a:fld>
            <a:endParaRPr lang="en" sz="638" b="0" i="0" u="none" strike="noStrike" cap="none">
              <a:solidFill>
                <a:schemeClr val="dk1"/>
              </a:solidFill>
              <a:latin typeface="Source Sans Pro"/>
              <a:ea typeface="Source Sans Pro"/>
              <a:cs typeface="Source Sans Pro"/>
              <a:sym typeface="Source Sans Pro"/>
            </a:endParaRPr>
          </a:p>
        </p:txBody>
      </p:sp>
      <p:sp>
        <p:nvSpPr>
          <p:cNvPr id="4" name="Can 3"/>
          <p:cNvSpPr/>
          <p:nvPr/>
        </p:nvSpPr>
        <p:spPr>
          <a:xfrm>
            <a:off x="4554826" y="3252586"/>
            <a:ext cx="1603115" cy="1010730"/>
          </a:xfrm>
          <a:prstGeom prst="can">
            <a:avLst>
              <a:gd name="adj" fmla="val 25875"/>
            </a:avLst>
          </a:prstGeom>
          <a:solidFill>
            <a:schemeClr val="tx1">
              <a:lumMod val="40000"/>
              <a:lumOff val="6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Rectangle 5"/>
          <p:cNvSpPr/>
          <p:nvPr/>
        </p:nvSpPr>
        <p:spPr>
          <a:xfrm>
            <a:off x="4690904" y="1754813"/>
            <a:ext cx="1330960" cy="904240"/>
          </a:xfrm>
          <a:prstGeom prst="rect">
            <a:avLst/>
          </a:prstGeom>
          <a:solidFill>
            <a:schemeClr val="accent2">
              <a:lumMod val="40000"/>
              <a:lumOff val="6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Agent</a:t>
            </a:r>
            <a:endParaRPr lang="en-US" dirty="0">
              <a:solidFill>
                <a:sysClr val="windowText" lastClr="000000"/>
              </a:solidFill>
            </a:endParaRPr>
          </a:p>
        </p:txBody>
      </p:sp>
      <p:sp>
        <p:nvSpPr>
          <p:cNvPr id="12" name="Rectangle 11"/>
          <p:cNvSpPr/>
          <p:nvPr/>
        </p:nvSpPr>
        <p:spPr>
          <a:xfrm>
            <a:off x="2594885" y="2721152"/>
            <a:ext cx="1103925" cy="1082005"/>
          </a:xfrm>
          <a:prstGeom prst="rect">
            <a:avLst/>
          </a:prstGeom>
          <a:solidFill>
            <a:schemeClr val="accent3">
              <a:lumMod val="40000"/>
              <a:lumOff val="6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rPr>
              <a:t>Operator</a:t>
            </a:r>
            <a:endParaRPr lang="en-US" dirty="0">
              <a:solidFill>
                <a:sysClr val="windowText" lastClr="0000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20" y="1111790"/>
            <a:ext cx="1178318" cy="981932"/>
          </a:xfrm>
          <a:prstGeom prst="rect">
            <a:avLst/>
          </a:prstGeom>
        </p:spPr>
      </p:pic>
      <p:sp>
        <p:nvSpPr>
          <p:cNvPr id="9" name="Rounded Rectangle 8"/>
          <p:cNvSpPr/>
          <p:nvPr/>
        </p:nvSpPr>
        <p:spPr>
          <a:xfrm>
            <a:off x="165037" y="2172760"/>
            <a:ext cx="1263989" cy="1171310"/>
          </a:xfrm>
          <a:prstGeom prst="roundRect">
            <a:avLst/>
          </a:prstGeom>
          <a:solidFill>
            <a:schemeClr val="tx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Kubernetes API</a:t>
            </a:r>
            <a:endParaRPr lang="en-US" dirty="0">
              <a:solidFill>
                <a:sysClr val="windowText" lastClr="000000"/>
              </a:solidFill>
            </a:endParaRPr>
          </a:p>
        </p:txBody>
      </p:sp>
      <p:sp>
        <p:nvSpPr>
          <p:cNvPr id="16" name="Rounded Rectangle 15"/>
          <p:cNvSpPr/>
          <p:nvPr/>
        </p:nvSpPr>
        <p:spPr>
          <a:xfrm>
            <a:off x="4425951" y="1100868"/>
            <a:ext cx="1970668" cy="3335249"/>
          </a:xfrm>
          <a:prstGeom prst="roundRect">
            <a:avLst/>
          </a:prstGeom>
          <a:noFill/>
          <a:ln w="635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solidFill>
                  <a:schemeClr val="tx1"/>
                </a:solidFill>
              </a:rPr>
              <a:t>Pod (my-cluster-N)</a:t>
            </a:r>
            <a:endParaRPr lang="en-US">
              <a:solidFill>
                <a:schemeClr val="tx1"/>
              </a:solidFill>
            </a:endParaRPr>
          </a:p>
        </p:txBody>
      </p:sp>
      <p:sp>
        <p:nvSpPr>
          <p:cNvPr id="14" name="Can 13"/>
          <p:cNvSpPr/>
          <p:nvPr/>
        </p:nvSpPr>
        <p:spPr>
          <a:xfrm>
            <a:off x="7311824" y="1603350"/>
            <a:ext cx="1433587" cy="1390140"/>
          </a:xfrm>
          <a:prstGeom prst="can">
            <a:avLst/>
          </a:prstGeom>
          <a:solidFill>
            <a:schemeClr val="tx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Object storage</a:t>
            </a:r>
            <a:endParaRPr lang="en-US" dirty="0">
              <a:solidFill>
                <a:sysClr val="windowText" lastClr="000000"/>
              </a:solidFill>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1986" y="2540145"/>
            <a:ext cx="833262" cy="364833"/>
          </a:xfrm>
          <a:prstGeom prst="rect">
            <a:avLst/>
          </a:prstGeom>
        </p:spPr>
      </p:pic>
      <p:sp>
        <p:nvSpPr>
          <p:cNvPr id="18" name="Rounded Rectangle 17"/>
          <p:cNvSpPr/>
          <p:nvPr/>
        </p:nvSpPr>
        <p:spPr>
          <a:xfrm>
            <a:off x="1250192" y="3156280"/>
            <a:ext cx="1479260" cy="492568"/>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415626" y="3295632"/>
            <a:ext cx="574196" cy="307777"/>
          </a:xfrm>
          <a:prstGeom prst="rect">
            <a:avLst/>
          </a:prstGeom>
          <a:noFill/>
        </p:spPr>
        <p:txBody>
          <a:bodyPr wrap="none" rtlCol="0">
            <a:spAutoFit/>
          </a:bodyPr>
          <a:lstStyle/>
          <a:p>
            <a:r>
              <a:rPr lang="en-US" dirty="0" smtClean="0"/>
              <a:t>CRD</a:t>
            </a:r>
            <a:endParaRPr lang="en-US" dirty="0"/>
          </a:p>
        </p:txBody>
      </p:sp>
      <p:sp>
        <p:nvSpPr>
          <p:cNvPr id="25" name="TextBox 24"/>
          <p:cNvSpPr txBox="1"/>
          <p:nvPr/>
        </p:nvSpPr>
        <p:spPr>
          <a:xfrm>
            <a:off x="924860" y="3694286"/>
            <a:ext cx="2721645" cy="954107"/>
          </a:xfrm>
          <a:prstGeom prst="rect">
            <a:avLst/>
          </a:prstGeom>
          <a:noFill/>
        </p:spPr>
        <p:txBody>
          <a:bodyPr wrap="square" rtlCol="0">
            <a:spAutoFit/>
          </a:bodyPr>
          <a:lstStyle/>
          <a:p>
            <a:r>
              <a:rPr lang="en-US" dirty="0" err="1" smtClean="0">
                <a:latin typeface="Courier New" charset="0"/>
                <a:ea typeface="Courier New" charset="0"/>
                <a:cs typeface="Courier New" charset="0"/>
              </a:rPr>
              <a:t>MySQLCluster</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err="1" smtClean="0">
                <a:latin typeface="Courier New" charset="0"/>
                <a:ea typeface="Courier New" charset="0"/>
                <a:cs typeface="Courier New" charset="0"/>
              </a:rPr>
              <a:t>MySQLBackup</a:t>
            </a:r>
            <a:endParaRPr lang="en-US" dirty="0" smtClean="0">
              <a:latin typeface="Courier New" charset="0"/>
              <a:ea typeface="Courier New" charset="0"/>
              <a:cs typeface="Courier New" charset="0"/>
            </a:endParaRPr>
          </a:p>
          <a:p>
            <a:r>
              <a:rPr lang="en-US" dirty="0" err="1" smtClean="0">
                <a:latin typeface="Courier New" charset="0"/>
                <a:ea typeface="Courier New" charset="0"/>
                <a:cs typeface="Courier New" charset="0"/>
              </a:rPr>
              <a:t>MySQLScheduledBackup</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err="1" smtClean="0">
                <a:latin typeface="Courier New" charset="0"/>
                <a:ea typeface="Courier New" charset="0"/>
                <a:cs typeface="Courier New" charset="0"/>
              </a:rPr>
              <a:t>MySQLRestore</a:t>
            </a:r>
            <a:endParaRPr lang="en-US" dirty="0">
              <a:latin typeface="Courier New" charset="0"/>
              <a:ea typeface="Courier New" charset="0"/>
              <a:cs typeface="Courier New" charset="0"/>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5278" y="3545542"/>
            <a:ext cx="849082" cy="574095"/>
          </a:xfrm>
          <a:prstGeom prst="rect">
            <a:avLst/>
          </a:prstGeom>
        </p:spPr>
      </p:pic>
      <p:cxnSp>
        <p:nvCxnSpPr>
          <p:cNvPr id="37" name="Elbow Connector 36"/>
          <p:cNvCxnSpPr/>
          <p:nvPr/>
        </p:nvCxnSpPr>
        <p:spPr>
          <a:xfrm>
            <a:off x="9144000" y="1297613"/>
            <a:ext cx="914400"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flipV="1">
            <a:off x="1429026" y="2200306"/>
            <a:ext cx="3250712" cy="243631"/>
          </a:xfrm>
          <a:prstGeom prst="bentConnector3">
            <a:avLst>
              <a:gd name="adj1" fmla="val 50000"/>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405907" y="2990277"/>
            <a:ext cx="1188978" cy="2755"/>
          </a:xfrm>
          <a:prstGeom prst="bentConnector3">
            <a:avLst>
              <a:gd name="adj1" fmla="val 50000"/>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p:cNvCxnSpPr>
            <a:stCxn id="6" idx="2"/>
            <a:endCxn id="4" idx="1"/>
          </p:cNvCxnSpPr>
          <p:nvPr/>
        </p:nvCxnSpPr>
        <p:spPr>
          <a:xfrm>
            <a:off x="5356384" y="2659053"/>
            <a:ext cx="0" cy="593533"/>
          </a:xfrm>
          <a:prstGeom prst="straightConnector1">
            <a:avLst/>
          </a:prstGeom>
          <a:ln w="38100" cmpd="sng">
            <a:solidFill>
              <a:schemeClr val="bg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p:nvPr/>
        </p:nvCxnSpPr>
        <p:spPr>
          <a:xfrm rot="10800000" flipV="1">
            <a:off x="5587857" y="2443937"/>
            <a:ext cx="1723966" cy="792239"/>
          </a:xfrm>
          <a:prstGeom prst="curvedConnector3">
            <a:avLst>
              <a:gd name="adj1" fmla="val 68943"/>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p:cNvSpPr/>
          <p:nvPr/>
        </p:nvSpPr>
        <p:spPr>
          <a:xfrm>
            <a:off x="4097399" y="659756"/>
            <a:ext cx="2914262" cy="4074731"/>
          </a:xfrm>
          <a:prstGeom prst="roundRect">
            <a:avLst/>
          </a:prstGeom>
          <a:noFill/>
          <a:ln w="635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t>M</a:t>
            </a:r>
            <a:r>
              <a:rPr lang="en-US" dirty="0" err="1" smtClean="0">
                <a:solidFill>
                  <a:schemeClr val="tx1"/>
                </a:solidFill>
              </a:rPr>
              <a:t>statefulset</a:t>
            </a:r>
            <a:r>
              <a:rPr lang="en-US" dirty="0" smtClean="0">
                <a:solidFill>
                  <a:schemeClr val="tx1"/>
                </a:solidFill>
              </a:rPr>
              <a:t> (my-cluster)</a:t>
            </a:r>
            <a:endParaRPr lang="en-US" dirty="0"/>
          </a:p>
        </p:txBody>
      </p:sp>
      <p:sp>
        <p:nvSpPr>
          <p:cNvPr id="109" name="Rounded Rectangle 108"/>
          <p:cNvSpPr/>
          <p:nvPr/>
        </p:nvSpPr>
        <p:spPr>
          <a:xfrm>
            <a:off x="4414980" y="1111380"/>
            <a:ext cx="2216761" cy="3335249"/>
          </a:xfrm>
          <a:prstGeom prst="roundRect">
            <a:avLst/>
          </a:prstGeom>
          <a:noFill/>
          <a:ln w="635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sp>
        <p:nvSpPr>
          <p:cNvPr id="110" name="Rounded Rectangle 109"/>
          <p:cNvSpPr/>
          <p:nvPr/>
        </p:nvSpPr>
        <p:spPr>
          <a:xfrm>
            <a:off x="4414263" y="1100867"/>
            <a:ext cx="2391651" cy="3335249"/>
          </a:xfrm>
          <a:prstGeom prst="roundRect">
            <a:avLst/>
          </a:prstGeom>
          <a:noFill/>
          <a:ln w="635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98976" y="304800"/>
            <a:ext cx="3508800" cy="666600"/>
          </a:xfrm>
          <a:prstGeom prst="rect">
            <a:avLst/>
          </a:prstGeom>
        </p:spPr>
        <p:txBody>
          <a:bodyPr wrap="square" lIns="91425" tIns="91425" rIns="91425" bIns="91425" anchor="b" anchorCtr="0">
            <a:noAutofit/>
          </a:bodyPr>
          <a:lstStyle/>
          <a:p>
            <a:pPr marL="0" lvl="0" indent="0">
              <a:spcBef>
                <a:spcPts val="0"/>
              </a:spcBef>
              <a:buNone/>
            </a:pPr>
            <a:r>
              <a:rPr lang="en" b="1" dirty="0">
                <a:latin typeface="Calibri" charset="0"/>
                <a:ea typeface="Calibri" charset="0"/>
                <a:cs typeface="Calibri" charset="0"/>
              </a:rPr>
              <a:t>About my team  </a:t>
            </a:r>
          </a:p>
        </p:txBody>
      </p:sp>
      <p:sp>
        <p:nvSpPr>
          <p:cNvPr id="371" name="Shape 371"/>
          <p:cNvSpPr txBox="1">
            <a:spLocks noGrp="1"/>
          </p:cNvSpPr>
          <p:nvPr>
            <p:ph type="body" idx="1"/>
          </p:nvPr>
        </p:nvSpPr>
        <p:spPr>
          <a:xfrm>
            <a:off x="970420" y="1062790"/>
            <a:ext cx="8347200" cy="35001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Font typeface="Source Sans Pro"/>
              <a:buChar char="•"/>
            </a:pPr>
            <a:r>
              <a:rPr lang="en-US" dirty="0" smtClean="0">
                <a:latin typeface="Calibri" charset="0"/>
                <a:ea typeface="Calibri" charset="0"/>
                <a:cs typeface="Calibri" charset="0"/>
              </a:rPr>
              <a:t>Oracle MySQL Cloud Service (</a:t>
            </a:r>
            <a:r>
              <a:rPr lang="en-US" dirty="0" err="1" smtClean="0">
                <a:latin typeface="Calibri" charset="0"/>
                <a:ea typeface="Calibri" charset="0"/>
                <a:cs typeface="Calibri" charset="0"/>
              </a:rPr>
              <a:t>MySQLaaS</a:t>
            </a:r>
            <a:r>
              <a:rPr lang="en-US" dirty="0" smtClean="0">
                <a:latin typeface="Calibri" charset="0"/>
                <a:ea typeface="Calibri" charset="0"/>
                <a:cs typeface="Calibri" charset="0"/>
              </a:rPr>
              <a:t>)</a:t>
            </a:r>
          </a:p>
          <a:p>
            <a:pPr marL="457200" lvl="0" indent="-361950" rtl="0">
              <a:spcBef>
                <a:spcPts val="0"/>
              </a:spcBef>
              <a:spcAft>
                <a:spcPts val="0"/>
              </a:spcAft>
              <a:buSzPts val="2100"/>
              <a:buFont typeface="Source Sans Pro"/>
              <a:buChar char="•"/>
            </a:pPr>
            <a:r>
              <a:rPr lang="en-US" dirty="0" smtClean="0">
                <a:latin typeface="Calibri" charset="0"/>
                <a:ea typeface="Calibri" charset="0"/>
                <a:cs typeface="Calibri" charset="0"/>
              </a:rPr>
              <a:t>Leverages MySQL and Oracle Cloud</a:t>
            </a:r>
          </a:p>
          <a:p>
            <a:pPr marL="457200" lvl="0" indent="-361950" rtl="0">
              <a:spcBef>
                <a:spcPts val="0"/>
              </a:spcBef>
              <a:spcAft>
                <a:spcPts val="0"/>
              </a:spcAft>
              <a:buSzPts val="2100"/>
              <a:buFont typeface="Source Sans Pro"/>
              <a:buChar char="•"/>
            </a:pPr>
            <a:r>
              <a:rPr lang="en-US" dirty="0" smtClean="0">
                <a:latin typeface="Calibri" charset="0"/>
                <a:ea typeface="Calibri" charset="0"/>
                <a:cs typeface="Calibri" charset="0"/>
              </a:rPr>
              <a:t>Self-managed, ease of use</a:t>
            </a:r>
          </a:p>
          <a:p>
            <a:pPr marL="457200" lvl="0" indent="-361950" rtl="0">
              <a:spcBef>
                <a:spcPts val="0"/>
              </a:spcBef>
              <a:spcAft>
                <a:spcPts val="0"/>
              </a:spcAft>
              <a:buSzPts val="2100"/>
              <a:buFont typeface="Source Sans Pro"/>
              <a:buChar char="•"/>
            </a:pPr>
            <a:r>
              <a:rPr lang="en-US" dirty="0" smtClean="0">
                <a:latin typeface="Calibri" charset="0"/>
                <a:ea typeface="Calibri" charset="0"/>
                <a:cs typeface="Calibri" charset="0"/>
              </a:rPr>
              <a:t>APIs, CLIs, SDKs</a:t>
            </a:r>
          </a:p>
          <a:p>
            <a:pPr marL="457200" lvl="0" indent="-361950" rtl="0">
              <a:spcBef>
                <a:spcPts val="0"/>
              </a:spcBef>
              <a:spcAft>
                <a:spcPts val="0"/>
              </a:spcAft>
              <a:buSzPts val="2100"/>
              <a:buFont typeface="Source Sans Pro"/>
              <a:buChar char="•"/>
            </a:pPr>
            <a:r>
              <a:rPr lang="en-US" dirty="0" err="1" smtClean="0">
                <a:latin typeface="Calibri" charset="0"/>
                <a:ea typeface="Calibri" charset="0"/>
                <a:cs typeface="Calibri" charset="0"/>
              </a:rPr>
              <a:t>Seemless</a:t>
            </a:r>
            <a:r>
              <a:rPr lang="en-US" dirty="0" smtClean="0">
                <a:latin typeface="Calibri" charset="0"/>
                <a:ea typeface="Calibri" charset="0"/>
                <a:cs typeface="Calibri" charset="0"/>
              </a:rPr>
              <a:t> integration</a:t>
            </a:r>
          </a:p>
          <a:p>
            <a:pPr marL="457200" lvl="0" indent="-361950" rtl="0">
              <a:spcBef>
                <a:spcPts val="0"/>
              </a:spcBef>
              <a:spcAft>
                <a:spcPts val="0"/>
              </a:spcAft>
              <a:buSzPts val="2100"/>
              <a:buFont typeface="Source Sans Pro"/>
              <a:buChar char="•"/>
            </a:pPr>
            <a:r>
              <a:rPr lang="en-US" dirty="0" smtClean="0">
                <a:latin typeface="Calibri" charset="0"/>
                <a:ea typeface="Calibri" charset="0"/>
                <a:cs typeface="Calibri" charset="0"/>
              </a:rPr>
              <a:t>Elastic</a:t>
            </a:r>
          </a:p>
          <a:p>
            <a:pPr marL="457200" lvl="0" indent="-361950" rtl="0">
              <a:spcBef>
                <a:spcPts val="0"/>
              </a:spcBef>
              <a:spcAft>
                <a:spcPts val="0"/>
              </a:spcAft>
              <a:buSzPts val="2100"/>
              <a:buFont typeface="Source Sans Pro"/>
              <a:buChar char="•"/>
            </a:pPr>
            <a:r>
              <a:rPr lang="en-US" dirty="0" smtClean="0">
                <a:latin typeface="Calibri" charset="0"/>
                <a:ea typeface="Calibri" charset="0"/>
                <a:cs typeface="Calibri" charset="0"/>
              </a:rPr>
              <a:t>HA </a:t>
            </a:r>
            <a:r>
              <a:rPr lang="mr-IN" dirty="0" smtClean="0">
                <a:latin typeface="Calibri" charset="0"/>
                <a:ea typeface="Calibri" charset="0"/>
                <a:cs typeface="Calibri" charset="0"/>
              </a:rPr>
              <a:t>–</a:t>
            </a:r>
            <a:r>
              <a:rPr lang="en-US" dirty="0" smtClean="0">
                <a:latin typeface="Calibri" charset="0"/>
                <a:ea typeface="Calibri" charset="0"/>
                <a:cs typeface="Calibri" charset="0"/>
              </a:rPr>
              <a:t> replication across physical locations</a:t>
            </a:r>
          </a:p>
          <a:p>
            <a:pPr marL="457200" lvl="0" indent="-361950" rtl="0">
              <a:spcBef>
                <a:spcPts val="0"/>
              </a:spcBef>
              <a:spcAft>
                <a:spcPts val="0"/>
              </a:spcAft>
              <a:buSzPts val="2100"/>
              <a:buFont typeface="Source Sans Pro"/>
              <a:buChar char="•"/>
            </a:pPr>
            <a:r>
              <a:rPr lang="en-US" dirty="0" smtClean="0">
                <a:latin typeface="Calibri" charset="0"/>
                <a:ea typeface="Calibri" charset="0"/>
                <a:cs typeface="Calibri" charset="0"/>
              </a:rPr>
              <a:t>Security and Compliance</a:t>
            </a:r>
          </a:p>
          <a:p>
            <a:pPr marL="457200" lvl="0" indent="-361950" rtl="0">
              <a:spcBef>
                <a:spcPts val="0"/>
              </a:spcBef>
              <a:spcAft>
                <a:spcPts val="0"/>
              </a:spcAft>
              <a:buSzPts val="2100"/>
              <a:buFont typeface="Source Sans Pro"/>
              <a:buChar char="•"/>
            </a:pPr>
            <a:r>
              <a:rPr lang="en-US" dirty="0" smtClean="0">
                <a:latin typeface="Calibri" charset="0"/>
                <a:ea typeface="Calibri" charset="0"/>
                <a:cs typeface="Calibri" charset="0"/>
              </a:rPr>
              <a:t>Backups/restore</a:t>
            </a:r>
          </a:p>
          <a:p>
            <a:pPr marL="457200" lvl="0" indent="-361950" rtl="0">
              <a:spcBef>
                <a:spcPts val="0"/>
              </a:spcBef>
              <a:spcAft>
                <a:spcPts val="0"/>
              </a:spcAft>
              <a:buSzPts val="2100"/>
              <a:buFont typeface="Source Sans Pro"/>
              <a:buChar char="•"/>
            </a:pPr>
            <a:r>
              <a:rPr lang="mr-IN" dirty="0" smtClean="0">
                <a:latin typeface="Calibri" charset="0"/>
                <a:ea typeface="Calibri" charset="0"/>
                <a:cs typeface="Calibri" charset="0"/>
              </a:rPr>
              <a:t>…</a:t>
            </a:r>
            <a:endParaRPr lang="en-US" dirty="0" smtClean="0">
              <a:latin typeface="Calibri" charset="0"/>
              <a:ea typeface="Calibri" charset="0"/>
              <a:cs typeface="Calibri" charset="0"/>
            </a:endParaRPr>
          </a:p>
          <a:p>
            <a:pPr marL="457200" lvl="0" indent="-361950" rtl="0">
              <a:spcBef>
                <a:spcPts val="0"/>
              </a:spcBef>
              <a:spcAft>
                <a:spcPts val="0"/>
              </a:spcAft>
              <a:buSzPts val="2100"/>
              <a:buFont typeface="Source Sans Pro"/>
              <a:buChar char="•"/>
            </a:pPr>
            <a:r>
              <a:rPr lang="en" dirty="0" smtClean="0">
                <a:solidFill>
                  <a:srgbClr val="333333"/>
                </a:solidFill>
                <a:highlight>
                  <a:srgbClr val="FFFFFF"/>
                </a:highlight>
                <a:latin typeface="Calibri" charset="0"/>
                <a:ea typeface="Calibri" charset="0"/>
                <a:cs typeface="Calibri" charset="0"/>
              </a:rPr>
              <a:t>Oracle </a:t>
            </a:r>
            <a:r>
              <a:rPr lang="en" dirty="0">
                <a:solidFill>
                  <a:srgbClr val="333333"/>
                </a:solidFill>
                <a:highlight>
                  <a:srgbClr val="FFFFFF"/>
                </a:highlight>
                <a:latin typeface="Calibri" charset="0"/>
                <a:ea typeface="Calibri" charset="0"/>
                <a:cs typeface="Calibri" charset="0"/>
              </a:rPr>
              <a:t>Cloud (OCI) </a:t>
            </a:r>
            <a:r>
              <a:rPr lang="en" u="sng" dirty="0">
                <a:solidFill>
                  <a:schemeClr val="hlink"/>
                </a:solidFill>
                <a:highlight>
                  <a:srgbClr val="FFFFFF"/>
                </a:highlight>
                <a:latin typeface="Calibri" charset="0"/>
                <a:ea typeface="Calibri" charset="0"/>
                <a:cs typeface="Calibri" charset="0"/>
                <a:hlinkClick r:id="rId3"/>
              </a:rPr>
              <a:t>https://</a:t>
            </a:r>
            <a:r>
              <a:rPr lang="en" u="sng" dirty="0" smtClean="0">
                <a:solidFill>
                  <a:schemeClr val="hlink"/>
                </a:solidFill>
                <a:highlight>
                  <a:srgbClr val="FFFFFF"/>
                </a:highlight>
                <a:latin typeface="Calibri" charset="0"/>
                <a:ea typeface="Calibri" charset="0"/>
                <a:cs typeface="Calibri" charset="0"/>
                <a:hlinkClick r:id="rId3"/>
              </a:rPr>
              <a:t>cloud.oracle.com/home</a:t>
            </a:r>
            <a:endParaRPr lang="en" u="sng" dirty="0">
              <a:solidFill>
                <a:schemeClr val="hlink"/>
              </a:solidFill>
              <a:highlight>
                <a:srgbClr val="FFFFFF"/>
              </a:highlight>
              <a:latin typeface="Calibri" charset="0"/>
              <a:ea typeface="Calibri" charset="0"/>
              <a:cs typeface="Calibri" charset="0"/>
              <a:hlinkClick r:id="rId3"/>
            </a:endParaRPr>
          </a:p>
        </p:txBody>
      </p:sp>
      <p:pic>
        <p:nvPicPr>
          <p:cNvPr id="373" name="Shape 373"/>
          <p:cNvPicPr preferRelativeResize="0"/>
          <p:nvPr/>
        </p:nvPicPr>
        <p:blipFill>
          <a:blip r:embed="rId4">
            <a:alphaModFix/>
          </a:blip>
          <a:stretch>
            <a:fillRect/>
          </a:stretch>
        </p:blipFill>
        <p:spPr>
          <a:xfrm>
            <a:off x="7170650" y="3358400"/>
            <a:ext cx="1973352" cy="1480029"/>
          </a:xfrm>
          <a:prstGeom prst="rect">
            <a:avLst/>
          </a:prstGeom>
          <a:noFill/>
          <a:ln>
            <a:noFill/>
          </a:ln>
        </p:spPr>
      </p:pic>
      <p:pic>
        <p:nvPicPr>
          <p:cNvPr id="374" name="Shape 374"/>
          <p:cNvPicPr preferRelativeResize="0"/>
          <p:nvPr/>
        </p:nvPicPr>
        <p:blipFill>
          <a:blip r:embed="rId5">
            <a:alphaModFix/>
          </a:blip>
          <a:stretch>
            <a:fillRect/>
          </a:stretch>
        </p:blipFill>
        <p:spPr>
          <a:xfrm>
            <a:off x="2996750" y="0"/>
            <a:ext cx="1295199" cy="971400"/>
          </a:xfrm>
          <a:prstGeom prst="rect">
            <a:avLst/>
          </a:prstGeom>
          <a:noFill/>
          <a:ln>
            <a:noFill/>
          </a:ln>
        </p:spPr>
      </p:pic>
      <p:pic>
        <p:nvPicPr>
          <p:cNvPr id="375" name="Shape 375"/>
          <p:cNvPicPr preferRelativeResize="0"/>
          <p:nvPr/>
        </p:nvPicPr>
        <p:blipFill>
          <a:blip r:embed="rId6">
            <a:alphaModFix/>
          </a:blip>
          <a:stretch>
            <a:fillRect/>
          </a:stretch>
        </p:blipFill>
        <p:spPr>
          <a:xfrm>
            <a:off x="-9" y="3431525"/>
            <a:ext cx="1055172" cy="1406896"/>
          </a:xfrm>
          <a:prstGeom prst="rect">
            <a:avLst/>
          </a:prstGeom>
          <a:noFill/>
          <a:ln>
            <a:noFill/>
          </a:ln>
        </p:spPr>
      </p:pic>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208913" y="57392"/>
            <a:ext cx="83460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Examples: simple </a:t>
            </a:r>
            <a:r>
              <a:rPr lang="en" dirty="0" smtClean="0">
                <a:latin typeface="Calibri" charset="0"/>
                <a:ea typeface="Calibri" charset="0"/>
                <a:cs typeface="Calibri" charset="0"/>
              </a:rPr>
              <a:t>cluster</a:t>
            </a:r>
            <a:endParaRPr lang="en" dirty="0">
              <a:latin typeface="Calibri" charset="0"/>
              <a:ea typeface="Calibri" charset="0"/>
              <a:cs typeface="Calibri" charset="0"/>
            </a:endParaRPr>
          </a:p>
        </p:txBody>
      </p:sp>
      <p:sp>
        <p:nvSpPr>
          <p:cNvPr id="927" name="Shape 927"/>
          <p:cNvSpPr txBox="1"/>
          <p:nvPr/>
        </p:nvSpPr>
        <p:spPr>
          <a:xfrm>
            <a:off x="4238960" y="1182519"/>
            <a:ext cx="4750494" cy="3544902"/>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300" b="1" dirty="0" err="1" smtClean="0">
                <a:solidFill>
                  <a:schemeClr val="dk1"/>
                </a:solidFill>
                <a:latin typeface="Courier New"/>
                <a:ea typeface="Courier New"/>
                <a:cs typeface="Courier New"/>
                <a:sym typeface="Courier New"/>
              </a:rPr>
              <a:t>apiVersion</a:t>
            </a:r>
            <a:r>
              <a:rPr lang="en" sz="1300" b="1" dirty="0" smtClean="0">
                <a:solidFill>
                  <a:schemeClr val="dk1"/>
                </a:solidFill>
                <a:latin typeface="Courier New"/>
                <a:ea typeface="Courier New"/>
                <a:cs typeface="Courier New"/>
                <a:sym typeface="Courier New"/>
              </a:rPr>
              <a:t>:</a:t>
            </a:r>
            <a:r>
              <a:rPr lang="en" sz="1300" b="1" dirty="0" smtClean="0">
                <a:latin typeface="Courier New"/>
                <a:ea typeface="Courier New"/>
                <a:cs typeface="Courier New"/>
                <a:sym typeface="Courier New"/>
              </a:rPr>
              <a:t> </a:t>
            </a:r>
            <a:r>
              <a:rPr lang="en" sz="1300" b="1" dirty="0" smtClean="0">
                <a:solidFill>
                  <a:srgbClr val="BF9000"/>
                </a:solidFill>
                <a:latin typeface="Courier New"/>
                <a:ea typeface="Courier New"/>
                <a:cs typeface="Courier New"/>
                <a:sym typeface="Courier New"/>
              </a:rPr>
              <a:t>"</a:t>
            </a:r>
            <a:r>
              <a:rPr lang="en" sz="1300" b="1" dirty="0" err="1" smtClean="0">
                <a:solidFill>
                  <a:srgbClr val="BF9000"/>
                </a:solidFill>
                <a:latin typeface="Courier New"/>
                <a:ea typeface="Courier New"/>
                <a:cs typeface="Courier New"/>
                <a:sym typeface="Courier New"/>
              </a:rPr>
              <a:t>mysql.oracle.com</a:t>
            </a:r>
            <a:r>
              <a:rPr lang="en" sz="1300" b="1" dirty="0" smtClean="0">
                <a:solidFill>
                  <a:srgbClr val="BF9000"/>
                </a:solidFill>
                <a:latin typeface="Courier New"/>
                <a:ea typeface="Courier New"/>
                <a:cs typeface="Courier New"/>
                <a:sym typeface="Courier New"/>
              </a:rPr>
              <a:t>/v1"</a:t>
            </a:r>
          </a:p>
          <a:p>
            <a:pPr marL="0" lvl="0" indent="0" rtl="0">
              <a:spcBef>
                <a:spcPts val="0"/>
              </a:spcBef>
              <a:buNone/>
            </a:pPr>
            <a:r>
              <a:rPr lang="en" sz="1300" b="1" dirty="0" smtClean="0">
                <a:solidFill>
                  <a:schemeClr val="dk1"/>
                </a:solidFill>
                <a:latin typeface="Courier New"/>
                <a:ea typeface="Courier New"/>
                <a:cs typeface="Courier New"/>
                <a:sym typeface="Courier New"/>
              </a:rPr>
              <a:t>kind:</a:t>
            </a:r>
            <a:r>
              <a:rPr lang="en" sz="1300" b="1" dirty="0" smtClean="0">
                <a:latin typeface="Courier New"/>
                <a:ea typeface="Courier New"/>
                <a:cs typeface="Courier New"/>
                <a:sym typeface="Courier New"/>
              </a:rPr>
              <a:t> Cluster</a:t>
            </a:r>
          </a:p>
          <a:p>
            <a:pPr marL="0" lvl="0" indent="0" rtl="0">
              <a:spcBef>
                <a:spcPts val="0"/>
              </a:spcBef>
              <a:buNone/>
            </a:pPr>
            <a:r>
              <a:rPr lang="en" sz="1300" b="1" dirty="0" smtClean="0">
                <a:solidFill>
                  <a:schemeClr val="dk1"/>
                </a:solidFill>
                <a:latin typeface="Courier New"/>
                <a:ea typeface="Courier New"/>
                <a:cs typeface="Courier New"/>
                <a:sym typeface="Courier New"/>
              </a:rPr>
              <a:t>metadata:</a:t>
            </a:r>
          </a:p>
          <a:p>
            <a:pPr marL="0" lvl="0" indent="0" rtl="0">
              <a:spcBef>
                <a:spcPts val="0"/>
              </a:spcBef>
              <a:buNone/>
            </a:pPr>
            <a:r>
              <a:rPr lang="en" sz="1300" b="1" dirty="0" smtClean="0">
                <a:latin typeface="Courier New"/>
                <a:ea typeface="Courier New"/>
                <a:cs typeface="Courier New"/>
                <a:sym typeface="Courier New"/>
              </a:rPr>
              <a:t>  </a:t>
            </a:r>
            <a:r>
              <a:rPr lang="en" sz="1300" b="1" dirty="0" smtClean="0">
                <a:solidFill>
                  <a:schemeClr val="dk1"/>
                </a:solidFill>
                <a:latin typeface="Courier New"/>
                <a:ea typeface="Courier New"/>
                <a:cs typeface="Courier New"/>
                <a:sym typeface="Courier New"/>
              </a:rPr>
              <a:t>name:</a:t>
            </a:r>
            <a:r>
              <a:rPr lang="en" sz="1300" b="1" dirty="0" smtClean="0">
                <a:latin typeface="Courier New"/>
                <a:ea typeface="Courier New"/>
                <a:cs typeface="Courier New"/>
                <a:sym typeface="Courier New"/>
              </a:rPr>
              <a:t> </a:t>
            </a:r>
            <a:r>
              <a:rPr lang="en" sz="1300" b="1" dirty="0" err="1" smtClean="0">
                <a:latin typeface="Courier New"/>
                <a:ea typeface="Courier New"/>
                <a:cs typeface="Courier New"/>
                <a:sym typeface="Courier New"/>
              </a:rPr>
              <a:t>mysql</a:t>
            </a:r>
            <a:endParaRPr sz="1300" b="1" dirty="0" smtClean="0">
              <a:latin typeface="Calibri"/>
              <a:ea typeface="Calibri"/>
              <a:cs typeface="Calibri"/>
              <a:sym typeface="Calibri"/>
            </a:endParaRPr>
          </a:p>
          <a:p>
            <a:pPr marL="0" lvl="0" indent="0" rtl="0">
              <a:spcBef>
                <a:spcPts val="0"/>
              </a:spcBef>
              <a:buNone/>
            </a:pPr>
            <a:endParaRPr lang="en-US" sz="1300" b="1" dirty="0" smtClean="0">
              <a:solidFill>
                <a:schemeClr val="dk1"/>
              </a:solidFill>
              <a:latin typeface="Courier New"/>
              <a:ea typeface="Courier New"/>
              <a:cs typeface="Courier New"/>
              <a:sym typeface="Courier New"/>
            </a:endParaRPr>
          </a:p>
        </p:txBody>
      </p:sp>
      <p:sp>
        <p:nvSpPr>
          <p:cNvPr id="928" name="Shape 928"/>
          <p:cNvSpPr txBox="1"/>
          <p:nvPr/>
        </p:nvSpPr>
        <p:spPr>
          <a:xfrm>
            <a:off x="208913" y="1157721"/>
            <a:ext cx="4217100" cy="3569700"/>
          </a:xfrm>
          <a:prstGeom prst="rect">
            <a:avLst/>
          </a:prstGeom>
          <a:noFill/>
          <a:ln>
            <a:noFill/>
          </a:ln>
        </p:spPr>
        <p:txBody>
          <a:bodyPr wrap="square" lIns="91425" tIns="91425" rIns="91425" bIns="91425" anchor="t" anchorCtr="0">
            <a:noAutofit/>
          </a:bodyPr>
          <a:lstStyle/>
          <a:p>
            <a:pPr marL="0" lvl="0" indent="0">
              <a:spcBef>
                <a:spcPts val="0"/>
              </a:spcBef>
              <a:buNone/>
            </a:pPr>
            <a:r>
              <a:rPr lang="en" sz="1300" b="1" dirty="0" smtClean="0">
                <a:solidFill>
                  <a:schemeClr val="dk1"/>
                </a:solidFill>
                <a:latin typeface="Calibri"/>
                <a:ea typeface="Calibri"/>
                <a:cs typeface="Calibri"/>
                <a:sym typeface="Calibri"/>
              </a:rPr>
              <a:t>Create a cluster:</a:t>
            </a:r>
            <a:r>
              <a:rPr lang="en" sz="1300" b="1" dirty="0" smtClean="0">
                <a:latin typeface="Calibri"/>
                <a:ea typeface="Calibri"/>
                <a:cs typeface="Calibri"/>
                <a:sym typeface="Calibri"/>
              </a:rPr>
              <a:t/>
            </a:r>
            <a:br>
              <a:rPr lang="en" sz="1300" b="1" dirty="0" smtClean="0">
                <a:latin typeface="Calibri"/>
                <a:ea typeface="Calibri"/>
                <a:cs typeface="Calibri"/>
                <a:sym typeface="Calibri"/>
              </a:rPr>
            </a:br>
            <a:endParaRPr lang="en" sz="1300" b="1" dirty="0" smtClean="0">
              <a:latin typeface="Calibri"/>
              <a:ea typeface="Calibri"/>
              <a:cs typeface="Calibri"/>
              <a:sym typeface="Calibri"/>
            </a:endParaRPr>
          </a:p>
          <a:p>
            <a:pPr marL="0" lvl="0" indent="0" rtl="0">
              <a:spcBef>
                <a:spcPts val="0"/>
              </a:spcBef>
              <a:buNone/>
            </a:pPr>
            <a:r>
              <a:rPr lang="en" sz="1200" b="1" dirty="0" err="1" smtClean="0">
                <a:latin typeface="Courier New"/>
                <a:ea typeface="Courier New"/>
                <a:cs typeface="Courier New"/>
                <a:sym typeface="Courier New"/>
              </a:rPr>
              <a:t>kubectl</a:t>
            </a:r>
            <a:r>
              <a:rPr lang="en" sz="1200" b="1" dirty="0" smtClean="0">
                <a:latin typeface="Courier New"/>
                <a:ea typeface="Courier New"/>
                <a:cs typeface="Courier New"/>
                <a:sym typeface="Courier New"/>
              </a:rPr>
              <a:t> </a:t>
            </a:r>
            <a:r>
              <a:rPr lang="en-US" sz="1200" b="1" dirty="0" smtClean="0">
                <a:latin typeface="Courier New"/>
                <a:ea typeface="Courier New"/>
                <a:cs typeface="Courier New"/>
                <a:sym typeface="Courier New"/>
              </a:rPr>
              <a:t>apply</a:t>
            </a:r>
            <a:r>
              <a:rPr lang="en" sz="1200" b="1" dirty="0" smtClean="0">
                <a:latin typeface="Courier New"/>
                <a:ea typeface="Courier New"/>
                <a:cs typeface="Courier New"/>
                <a:sym typeface="Courier New"/>
              </a:rPr>
              <a:t> -f </a:t>
            </a:r>
            <a:r>
              <a:rPr lang="en" sz="1200" b="1" dirty="0" err="1" smtClean="0">
                <a:latin typeface="Courier New"/>
                <a:ea typeface="Courier New"/>
                <a:cs typeface="Courier New"/>
                <a:sym typeface="Courier New"/>
              </a:rPr>
              <a:t>mysql</a:t>
            </a:r>
            <a:r>
              <a:rPr lang="en" sz="1200" b="1" dirty="0" smtClean="0">
                <a:latin typeface="Courier New"/>
                <a:ea typeface="Courier New"/>
                <a:cs typeface="Courier New"/>
                <a:sym typeface="Courier New"/>
              </a:rPr>
              <a:t>-test-</a:t>
            </a:r>
            <a:r>
              <a:rPr lang="en" sz="1200" b="1" dirty="0" err="1" smtClean="0">
                <a:latin typeface="Courier New"/>
                <a:ea typeface="Courier New"/>
                <a:cs typeface="Courier New"/>
                <a:sym typeface="Courier New"/>
              </a:rPr>
              <a:t>cluster.yaml</a:t>
            </a:r>
            <a:endParaRPr lang="en" sz="1200" b="1" dirty="0" smtClean="0">
              <a:latin typeface="Courier New"/>
              <a:ea typeface="Courier New"/>
              <a:cs typeface="Courier New"/>
              <a:sym typeface="Courier New"/>
            </a:endParaRPr>
          </a:p>
          <a:p>
            <a:pPr marL="0" lvl="0" indent="0" rtl="0">
              <a:spcBef>
                <a:spcPts val="0"/>
              </a:spcBef>
              <a:buNone/>
            </a:pPr>
            <a:endParaRPr sz="1300" b="1" dirty="0">
              <a:latin typeface="Courier New"/>
              <a:ea typeface="Courier New"/>
              <a:cs typeface="Courier New"/>
              <a:sym typeface="Courier New"/>
            </a:endParaRPr>
          </a:p>
          <a:p>
            <a:pPr marL="0" lvl="0" indent="0" rtl="0">
              <a:spcBef>
                <a:spcPts val="0"/>
              </a:spcBef>
              <a:buNone/>
            </a:pPr>
            <a:r>
              <a:rPr lang="en-US" sz="1300" b="1" dirty="0" smtClean="0">
                <a:solidFill>
                  <a:schemeClr val="dk1"/>
                </a:solidFill>
                <a:latin typeface="Calibri"/>
                <a:ea typeface="Calibri"/>
                <a:cs typeface="Calibri"/>
                <a:sym typeface="Calibri"/>
              </a:rPr>
              <a:t>List clusters:</a:t>
            </a:r>
          </a:p>
          <a:p>
            <a:pPr marL="0" lvl="0" indent="0" rtl="0">
              <a:spcBef>
                <a:spcPts val="0"/>
              </a:spcBef>
              <a:buNone/>
            </a:pPr>
            <a:endParaRPr lang="en-US" sz="1300" b="1" dirty="0" smtClean="0">
              <a:solidFill>
                <a:schemeClr val="dk1"/>
              </a:solidFill>
              <a:latin typeface="Calibri"/>
              <a:ea typeface="Calibri"/>
              <a:cs typeface="Calibri"/>
              <a:sym typeface="Calibri"/>
            </a:endParaRPr>
          </a:p>
          <a:p>
            <a:r>
              <a:rPr lang="en" sz="1200" b="1" dirty="0" err="1">
                <a:latin typeface="Courier New"/>
                <a:ea typeface="Courier New"/>
                <a:cs typeface="Courier New"/>
                <a:sym typeface="Courier New"/>
              </a:rPr>
              <a:t>kubectl</a:t>
            </a:r>
            <a:r>
              <a:rPr lang="en" sz="1200" b="1" dirty="0">
                <a:latin typeface="Courier New"/>
                <a:ea typeface="Courier New"/>
                <a:cs typeface="Courier New"/>
                <a:sym typeface="Courier New"/>
              </a:rPr>
              <a:t> </a:t>
            </a:r>
            <a:r>
              <a:rPr lang="en-US" sz="1200" b="1" dirty="0" smtClean="0">
                <a:latin typeface="Courier New"/>
                <a:ea typeface="Courier New"/>
                <a:cs typeface="Courier New"/>
                <a:sym typeface="Courier New"/>
              </a:rPr>
              <a:t>get </a:t>
            </a:r>
            <a:r>
              <a:rPr lang="en-US" sz="1200" b="1" dirty="0" err="1" smtClean="0">
                <a:latin typeface="Courier New"/>
                <a:ea typeface="Courier New"/>
                <a:cs typeface="Courier New"/>
                <a:sym typeface="Courier New"/>
              </a:rPr>
              <a:t>mysql-operator.mysql.oracle.com</a:t>
            </a:r>
            <a:endParaRPr lang="en" sz="1200" b="1" dirty="0">
              <a:latin typeface="Courier New"/>
              <a:ea typeface="Courier New"/>
              <a:cs typeface="Courier New"/>
              <a:sym typeface="Courier New"/>
            </a:endParaRPr>
          </a:p>
          <a:p>
            <a:pPr marL="0" lvl="0" indent="0">
              <a:spcBef>
                <a:spcPts val="0"/>
              </a:spcBef>
              <a:buNone/>
            </a:pPr>
            <a:endParaRPr sz="1300" b="1" dirty="0">
              <a:latin typeface="Courier New"/>
              <a:ea typeface="Courier New"/>
              <a:cs typeface="Courier New"/>
              <a:sym typeface="Courier New"/>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30</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208913" y="57392"/>
            <a:ext cx="83460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Examples: simple cluster and backup	</a:t>
            </a:r>
          </a:p>
        </p:txBody>
      </p:sp>
      <p:sp>
        <p:nvSpPr>
          <p:cNvPr id="927" name="Shape 927"/>
          <p:cNvSpPr txBox="1"/>
          <p:nvPr/>
        </p:nvSpPr>
        <p:spPr>
          <a:xfrm>
            <a:off x="4087704" y="914650"/>
            <a:ext cx="5340775" cy="3884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200" b="1" dirty="0" err="1" smtClean="0">
                <a:solidFill>
                  <a:schemeClr val="dk1"/>
                </a:solidFill>
                <a:latin typeface="Courier New"/>
                <a:ea typeface="Courier New"/>
                <a:cs typeface="Courier New"/>
                <a:sym typeface="Courier New"/>
              </a:rPr>
              <a:t>apiVersion</a:t>
            </a:r>
            <a:r>
              <a:rPr lang="en" sz="1200" b="1" dirty="0">
                <a:solidFill>
                  <a:schemeClr val="dk1"/>
                </a:solidFill>
                <a:latin typeface="Courier New"/>
                <a:ea typeface="Courier New"/>
                <a:cs typeface="Courier New"/>
                <a:sym typeface="Courier New"/>
              </a:rPr>
              <a:t>:</a:t>
            </a:r>
            <a:r>
              <a:rPr lang="en" sz="1200" b="1" dirty="0">
                <a:latin typeface="Courier New"/>
                <a:ea typeface="Courier New"/>
                <a:cs typeface="Courier New"/>
                <a:sym typeface="Courier New"/>
              </a:rPr>
              <a:t> </a:t>
            </a:r>
            <a:r>
              <a:rPr lang="en" sz="1200" b="1" dirty="0">
                <a:solidFill>
                  <a:srgbClr val="BF9000"/>
                </a:solidFill>
                <a:latin typeface="Courier New"/>
                <a:ea typeface="Courier New"/>
                <a:cs typeface="Courier New"/>
                <a:sym typeface="Courier New"/>
              </a:rPr>
              <a:t>"</a:t>
            </a:r>
            <a:r>
              <a:rPr lang="en" sz="1200" b="1" dirty="0" err="1">
                <a:solidFill>
                  <a:srgbClr val="BF9000"/>
                </a:solidFill>
                <a:latin typeface="Courier New"/>
                <a:ea typeface="Courier New"/>
                <a:cs typeface="Courier New"/>
                <a:sym typeface="Courier New"/>
              </a:rPr>
              <a:t>mysql.oracle.com</a:t>
            </a:r>
            <a:r>
              <a:rPr lang="en" sz="1200" b="1" dirty="0">
                <a:solidFill>
                  <a:srgbClr val="BF9000"/>
                </a:solidFill>
                <a:latin typeface="Courier New"/>
                <a:ea typeface="Courier New"/>
                <a:cs typeface="Courier New"/>
                <a:sym typeface="Courier New"/>
              </a:rPr>
              <a:t>/v1"</a:t>
            </a:r>
          </a:p>
          <a:p>
            <a:pPr marL="0" lvl="0" indent="0" rtl="0">
              <a:spcBef>
                <a:spcPts val="0"/>
              </a:spcBef>
              <a:buNone/>
            </a:pPr>
            <a:r>
              <a:rPr lang="en" sz="1200" b="1" dirty="0">
                <a:solidFill>
                  <a:schemeClr val="dk1"/>
                </a:solidFill>
                <a:latin typeface="Courier New"/>
                <a:ea typeface="Courier New"/>
                <a:cs typeface="Courier New"/>
                <a:sym typeface="Courier New"/>
              </a:rPr>
              <a:t>kind:</a:t>
            </a:r>
            <a:r>
              <a:rPr lang="en" sz="1200" b="1" dirty="0">
                <a:latin typeface="Courier New"/>
                <a:ea typeface="Courier New"/>
                <a:cs typeface="Courier New"/>
                <a:sym typeface="Courier New"/>
              </a:rPr>
              <a:t> </a:t>
            </a:r>
            <a:r>
              <a:rPr lang="en" sz="1200" b="1" dirty="0" smtClean="0">
                <a:latin typeface="Courier New"/>
                <a:ea typeface="Courier New"/>
                <a:cs typeface="Courier New"/>
                <a:sym typeface="Courier New"/>
              </a:rPr>
              <a:t>Backup</a:t>
            </a:r>
            <a:endParaRPr lang="en" sz="1200" b="1" dirty="0">
              <a:latin typeface="Courier New"/>
              <a:ea typeface="Courier New"/>
              <a:cs typeface="Courier New"/>
              <a:sym typeface="Courier New"/>
            </a:endParaRPr>
          </a:p>
          <a:p>
            <a:pPr marL="0" lvl="0" indent="0" rtl="0">
              <a:spcBef>
                <a:spcPts val="0"/>
              </a:spcBef>
              <a:buNone/>
            </a:pPr>
            <a:r>
              <a:rPr lang="en" sz="1200" b="1" dirty="0">
                <a:solidFill>
                  <a:schemeClr val="dk1"/>
                </a:solidFill>
                <a:latin typeface="Courier New"/>
                <a:ea typeface="Courier New"/>
                <a:cs typeface="Courier New"/>
                <a:sym typeface="Courier New"/>
              </a:rPr>
              <a:t>metadata:</a:t>
            </a:r>
          </a:p>
          <a:p>
            <a:pPr marL="0" lvl="0" indent="0" rtl="0">
              <a:spcBef>
                <a:spcPts val="0"/>
              </a:spcBef>
              <a:buNone/>
            </a:pPr>
            <a:r>
              <a:rPr lang="en" sz="1200" b="1" dirty="0">
                <a:latin typeface="Courier New"/>
                <a:ea typeface="Courier New"/>
                <a:cs typeface="Courier New"/>
                <a:sym typeface="Courier New"/>
              </a:rPr>
              <a:t>  </a:t>
            </a:r>
            <a:r>
              <a:rPr lang="en" sz="1200" b="1" dirty="0">
                <a:solidFill>
                  <a:schemeClr val="dk1"/>
                </a:solidFill>
                <a:latin typeface="Courier New"/>
                <a:ea typeface="Courier New"/>
                <a:cs typeface="Courier New"/>
                <a:sym typeface="Courier New"/>
              </a:rPr>
              <a:t>name:</a:t>
            </a:r>
            <a:r>
              <a:rPr lang="en" sz="1200" b="1" dirty="0">
                <a:latin typeface="Courier New"/>
                <a:ea typeface="Courier New"/>
                <a:cs typeface="Courier New"/>
                <a:sym typeface="Courier New"/>
              </a:rPr>
              <a:t> </a:t>
            </a:r>
            <a:r>
              <a:rPr lang="en" sz="1200" b="1" dirty="0" err="1" smtClean="0">
                <a:latin typeface="Courier New"/>
                <a:ea typeface="Courier New"/>
                <a:cs typeface="Courier New"/>
                <a:sym typeface="Courier New"/>
              </a:rPr>
              <a:t>mysql</a:t>
            </a:r>
            <a:r>
              <a:rPr lang="en" sz="1200" b="1" dirty="0" smtClean="0">
                <a:latin typeface="Courier New"/>
                <a:ea typeface="Courier New"/>
                <a:cs typeface="Courier New"/>
                <a:sym typeface="Courier New"/>
              </a:rPr>
              <a:t>-backup</a:t>
            </a:r>
            <a:endParaRPr lang="en" sz="1200" b="1" dirty="0">
              <a:latin typeface="Courier New"/>
              <a:ea typeface="Courier New"/>
              <a:cs typeface="Courier New"/>
              <a:sym typeface="Courier New"/>
            </a:endParaRPr>
          </a:p>
          <a:p>
            <a:pPr marL="0" lvl="0" indent="0" rtl="0">
              <a:spcBef>
                <a:spcPts val="0"/>
              </a:spcBef>
              <a:buNone/>
            </a:pPr>
            <a:r>
              <a:rPr lang="en" sz="1200" b="1" dirty="0">
                <a:solidFill>
                  <a:schemeClr val="dk1"/>
                </a:solidFill>
                <a:latin typeface="Courier New"/>
                <a:ea typeface="Courier New"/>
                <a:cs typeface="Courier New"/>
                <a:sym typeface="Courier New"/>
              </a:rPr>
              <a:t>spec</a:t>
            </a:r>
            <a:r>
              <a:rPr lang="en" sz="1200" b="1" dirty="0" smtClean="0">
                <a:solidFill>
                  <a:schemeClr val="dk1"/>
                </a:solidFill>
                <a:latin typeface="Courier New"/>
                <a:ea typeface="Courier New"/>
                <a:cs typeface="Courier New"/>
                <a:sym typeface="Courier New"/>
              </a:rPr>
              <a:t>:</a:t>
            </a:r>
            <a:endParaRPr lang="en-US" sz="1200" b="1" dirty="0" smtClean="0">
              <a:solidFill>
                <a:schemeClr val="dk1"/>
              </a:solidFill>
              <a:latin typeface="Courier New"/>
              <a:ea typeface="Courier New"/>
              <a:cs typeface="Courier New"/>
              <a:sym typeface="Courier New"/>
            </a:endParaRPr>
          </a:p>
          <a:p>
            <a:pPr marL="0" lvl="0" indent="0" rtl="0">
              <a:spcBef>
                <a:spcPts val="0"/>
              </a:spcBef>
              <a:buNone/>
            </a:pPr>
            <a:r>
              <a:rPr lang="en-US" sz="1200" b="1" dirty="0">
                <a:solidFill>
                  <a:schemeClr val="dk1"/>
                </a:solidFill>
                <a:latin typeface="Courier New"/>
                <a:ea typeface="Courier New"/>
                <a:cs typeface="Courier New"/>
                <a:sym typeface="Courier New"/>
              </a:rPr>
              <a:t> </a:t>
            </a:r>
            <a:r>
              <a:rPr lang="en-US" sz="1200" b="1" dirty="0" smtClean="0">
                <a:solidFill>
                  <a:schemeClr val="dk1"/>
                </a:solidFill>
                <a:latin typeface="Courier New"/>
                <a:ea typeface="Courier New"/>
                <a:cs typeface="Courier New"/>
                <a:sym typeface="Courier New"/>
              </a:rPr>
              <a:t> executor:</a:t>
            </a:r>
          </a:p>
          <a:p>
            <a:pPr marL="0" lvl="0" indent="0" rtl="0">
              <a:spcBef>
                <a:spcPts val="0"/>
              </a:spcBef>
              <a:buNone/>
            </a:pPr>
            <a:r>
              <a:rPr lang="en-US" sz="1200" b="1" dirty="0">
                <a:solidFill>
                  <a:schemeClr val="dk1"/>
                </a:solidFill>
                <a:latin typeface="Courier New"/>
                <a:ea typeface="Courier New"/>
                <a:cs typeface="Courier New"/>
                <a:sym typeface="Courier New"/>
              </a:rPr>
              <a:t> </a:t>
            </a:r>
            <a:r>
              <a:rPr lang="en-US" sz="1200" b="1" dirty="0" smtClean="0">
                <a:solidFill>
                  <a:schemeClr val="dk1"/>
                </a:solidFill>
                <a:latin typeface="Courier New"/>
                <a:ea typeface="Courier New"/>
                <a:cs typeface="Courier New"/>
                <a:sym typeface="Courier New"/>
              </a:rPr>
              <a:t>   </a:t>
            </a:r>
            <a:r>
              <a:rPr lang="en-US" sz="1200" b="1" dirty="0" err="1" smtClean="0">
                <a:solidFill>
                  <a:schemeClr val="dk1"/>
                </a:solidFill>
                <a:latin typeface="Courier New"/>
                <a:ea typeface="Courier New"/>
                <a:cs typeface="Courier New"/>
                <a:sym typeface="Courier New"/>
              </a:rPr>
              <a:t>mysqldump</a:t>
            </a:r>
            <a:r>
              <a:rPr lang="en-US" sz="1200" b="1" dirty="0" smtClean="0">
                <a:solidFill>
                  <a:schemeClr val="dk1"/>
                </a:solidFill>
                <a:latin typeface="Courier New"/>
                <a:ea typeface="Courier New"/>
                <a:cs typeface="Courier New"/>
                <a:sym typeface="Courier New"/>
              </a:rPr>
              <a:t>:</a:t>
            </a:r>
          </a:p>
          <a:p>
            <a:pPr marL="0" lvl="0" indent="0" rtl="0">
              <a:spcBef>
                <a:spcPts val="0"/>
              </a:spcBef>
              <a:buNone/>
            </a:pPr>
            <a:r>
              <a:rPr lang="en-US" sz="1200" b="1" dirty="0">
                <a:solidFill>
                  <a:schemeClr val="dk1"/>
                </a:solidFill>
                <a:latin typeface="Courier New"/>
                <a:ea typeface="Courier New"/>
                <a:cs typeface="Courier New"/>
                <a:sym typeface="Courier New"/>
              </a:rPr>
              <a:t> </a:t>
            </a:r>
            <a:r>
              <a:rPr lang="en-US" sz="1200" b="1" dirty="0" smtClean="0">
                <a:solidFill>
                  <a:schemeClr val="dk1"/>
                </a:solidFill>
                <a:latin typeface="Courier New"/>
                <a:ea typeface="Courier New"/>
                <a:cs typeface="Courier New"/>
                <a:sym typeface="Courier New"/>
              </a:rPr>
              <a:t>     databases:</a:t>
            </a:r>
          </a:p>
          <a:p>
            <a:pPr marL="0" lvl="0" indent="0" rtl="0">
              <a:spcBef>
                <a:spcPts val="0"/>
              </a:spcBef>
              <a:buNone/>
            </a:pPr>
            <a:r>
              <a:rPr lang="en-US" sz="1200" b="1" dirty="0">
                <a:solidFill>
                  <a:schemeClr val="dk1"/>
                </a:solidFill>
                <a:latin typeface="Courier New"/>
                <a:ea typeface="Courier New"/>
                <a:cs typeface="Courier New"/>
                <a:sym typeface="Courier New"/>
              </a:rPr>
              <a:t> </a:t>
            </a:r>
            <a:r>
              <a:rPr lang="en-US" sz="1200" b="1" dirty="0" smtClean="0">
                <a:solidFill>
                  <a:schemeClr val="dk1"/>
                </a:solidFill>
                <a:latin typeface="Courier New"/>
                <a:ea typeface="Courier New"/>
                <a:cs typeface="Courier New"/>
                <a:sym typeface="Courier New"/>
              </a:rPr>
              <a:t>       - </a:t>
            </a:r>
            <a:r>
              <a:rPr lang="en-US" sz="1200" b="1" dirty="0" err="1" smtClean="0">
                <a:solidFill>
                  <a:schemeClr val="dk1"/>
                </a:solidFill>
                <a:latin typeface="Courier New"/>
                <a:ea typeface="Courier New"/>
                <a:cs typeface="Courier New"/>
                <a:sym typeface="Courier New"/>
              </a:rPr>
              <a:t>wordpress</a:t>
            </a:r>
            <a:endParaRPr lang="en-US" sz="1200" b="1" dirty="0" smtClean="0">
              <a:solidFill>
                <a:schemeClr val="dk1"/>
              </a:solidFill>
              <a:latin typeface="Courier New"/>
              <a:ea typeface="Courier New"/>
              <a:cs typeface="Courier New"/>
              <a:sym typeface="Courier New"/>
            </a:endParaRPr>
          </a:p>
          <a:p>
            <a:pPr marL="0" lvl="0" indent="0" rtl="0">
              <a:spcBef>
                <a:spcPts val="0"/>
              </a:spcBef>
              <a:buNone/>
            </a:pPr>
            <a:r>
              <a:rPr lang="en-US" sz="1200" b="1" dirty="0">
                <a:solidFill>
                  <a:schemeClr val="dk1"/>
                </a:solidFill>
                <a:latin typeface="Courier New"/>
                <a:ea typeface="Courier New"/>
                <a:cs typeface="Courier New"/>
                <a:sym typeface="Courier New"/>
              </a:rPr>
              <a:t> </a:t>
            </a:r>
            <a:r>
              <a:rPr lang="en-US" sz="1200" b="1" dirty="0" smtClean="0">
                <a:solidFill>
                  <a:schemeClr val="dk1"/>
                </a:solidFill>
                <a:latin typeface="Courier New"/>
                <a:ea typeface="Courier New"/>
                <a:cs typeface="Courier New"/>
                <a:sym typeface="Courier New"/>
              </a:rPr>
              <a:t>   </a:t>
            </a:r>
            <a:r>
              <a:rPr lang="en-US" sz="1200" b="1" dirty="0" err="1" smtClean="0">
                <a:solidFill>
                  <a:schemeClr val="dk1"/>
                </a:solidFill>
                <a:latin typeface="Courier New" charset="0"/>
                <a:ea typeface="Courier New" charset="0"/>
                <a:cs typeface="Courier New" charset="0"/>
                <a:sym typeface="Courier New"/>
              </a:rPr>
              <a:t>storageProvider</a:t>
            </a:r>
            <a:r>
              <a:rPr lang="en-US" sz="1200" b="1" dirty="0" smtClean="0">
                <a:solidFill>
                  <a:schemeClr val="dk1"/>
                </a:solidFill>
                <a:latin typeface="Courier New" charset="0"/>
                <a:ea typeface="Courier New" charset="0"/>
                <a:cs typeface="Courier New" charset="0"/>
                <a:sym typeface="Courier New"/>
              </a:rPr>
              <a:t>:</a:t>
            </a:r>
          </a:p>
          <a:p>
            <a:pPr marL="0" lvl="0" indent="0" rtl="0">
              <a:spcBef>
                <a:spcPts val="0"/>
              </a:spcBef>
              <a:buNone/>
            </a:pPr>
            <a:r>
              <a:rPr lang="en-US" sz="1200" b="1" dirty="0">
                <a:solidFill>
                  <a:schemeClr val="tx2">
                    <a:lumMod val="25000"/>
                  </a:schemeClr>
                </a:solidFill>
                <a:latin typeface="Courier New" charset="0"/>
                <a:ea typeface="Courier New" charset="0"/>
                <a:cs typeface="Courier New" charset="0"/>
                <a:sym typeface="Courier New"/>
              </a:rPr>
              <a:t> </a:t>
            </a:r>
            <a:r>
              <a:rPr lang="en-US" sz="1200" b="1" dirty="0" smtClean="0">
                <a:solidFill>
                  <a:schemeClr val="tx2">
                    <a:lumMod val="25000"/>
                  </a:schemeClr>
                </a:solidFill>
                <a:latin typeface="Courier New" charset="0"/>
                <a:ea typeface="Courier New" charset="0"/>
                <a:cs typeface="Courier New" charset="0"/>
                <a:sym typeface="Courier New"/>
              </a:rPr>
              <a:t>     </a:t>
            </a:r>
            <a:r>
              <a:rPr lang="en-US" sz="1200" b="1" dirty="0" smtClean="0">
                <a:solidFill>
                  <a:schemeClr val="tx1"/>
                </a:solidFill>
                <a:latin typeface="Courier New" charset="0"/>
                <a:ea typeface="Courier New" charset="0"/>
                <a:cs typeface="Courier New" charset="0"/>
                <a:sym typeface="Courier New"/>
              </a:rPr>
              <a:t>s3:</a:t>
            </a:r>
            <a:endParaRPr lang="en-US" sz="1200" b="1" dirty="0">
              <a:solidFill>
                <a:schemeClr val="tx1"/>
              </a:solidFill>
              <a:latin typeface="Courier New" charset="0"/>
              <a:ea typeface="Courier New" charset="0"/>
              <a:cs typeface="Courier New" charset="0"/>
              <a:sym typeface="Courier New"/>
            </a:endParaRPr>
          </a:p>
          <a:p>
            <a:r>
              <a:rPr lang="en-US" sz="1200" b="1" dirty="0">
                <a:solidFill>
                  <a:schemeClr val="tx1"/>
                </a:solidFill>
                <a:latin typeface="Courier New" charset="0"/>
                <a:ea typeface="Courier New" charset="0"/>
                <a:cs typeface="Courier New" charset="0"/>
              </a:rPr>
              <a:t>     </a:t>
            </a:r>
            <a:r>
              <a:rPr lang="en-US" sz="1200" b="1" dirty="0" smtClean="0">
                <a:solidFill>
                  <a:schemeClr val="tx1"/>
                </a:solidFill>
                <a:latin typeface="Courier New" charset="0"/>
                <a:ea typeface="Courier New" charset="0"/>
                <a:cs typeface="Courier New" charset="0"/>
              </a:rPr>
              <a:t>   </a:t>
            </a:r>
            <a:r>
              <a:rPr lang="en-US" sz="1200" b="1" dirty="0" smtClean="0">
                <a:solidFill>
                  <a:schemeClr val="tx1"/>
                </a:solidFill>
                <a:latin typeface="Courier New" charset="0"/>
                <a:ea typeface="Courier New" charset="0"/>
                <a:cs typeface="Courier New" charset="0"/>
              </a:rPr>
              <a:t>endpoint</a:t>
            </a:r>
            <a:r>
              <a:rPr lang="en-US" sz="1200" b="1" dirty="0">
                <a:solidFill>
                  <a:schemeClr val="tx1"/>
                </a:solidFill>
                <a:latin typeface="Courier New" charset="0"/>
                <a:ea typeface="Courier New" charset="0"/>
                <a:cs typeface="Courier New" charset="0"/>
              </a:rPr>
              <a:t>: </a:t>
            </a:r>
            <a:r>
              <a:rPr lang="en-US" sz="1200" b="1" dirty="0">
                <a:solidFill>
                  <a:schemeClr val="tx2">
                    <a:lumMod val="25000"/>
                  </a:schemeClr>
                </a:solidFill>
                <a:latin typeface="Courier New" charset="0"/>
                <a:ea typeface="Courier New" charset="0"/>
                <a:cs typeface="Courier New" charset="0"/>
              </a:rPr>
              <a:t>dynbmcsandbox.compat.objectstorage.us-phoenix-1.oraclecloud.com</a:t>
            </a:r>
          </a:p>
          <a:p>
            <a:r>
              <a:rPr lang="en-US" sz="1200" b="1" dirty="0">
                <a:solidFill>
                  <a:schemeClr val="tx1"/>
                </a:solidFill>
                <a:latin typeface="Courier New" charset="0"/>
                <a:ea typeface="Courier New" charset="0"/>
                <a:cs typeface="Courier New" charset="0"/>
              </a:rPr>
              <a:t>      region:   </a:t>
            </a:r>
            <a:r>
              <a:rPr lang="en-US" sz="1200" b="1" dirty="0">
                <a:solidFill>
                  <a:schemeClr val="tx2">
                    <a:lumMod val="25000"/>
                  </a:schemeClr>
                </a:solidFill>
                <a:latin typeface="Courier New" charset="0"/>
                <a:ea typeface="Courier New" charset="0"/>
                <a:cs typeface="Courier New" charset="0"/>
              </a:rPr>
              <a:t>us-phoenix-1</a:t>
            </a:r>
          </a:p>
          <a:p>
            <a:r>
              <a:rPr lang="en-US" sz="1200" b="1" dirty="0">
                <a:solidFill>
                  <a:schemeClr val="tx1"/>
                </a:solidFill>
                <a:latin typeface="Courier New" charset="0"/>
                <a:ea typeface="Courier New" charset="0"/>
                <a:cs typeface="Courier New" charset="0"/>
              </a:rPr>
              <a:t>      bucket:   </a:t>
            </a:r>
            <a:r>
              <a:rPr lang="en-US" sz="1200" b="1" dirty="0" err="1">
                <a:solidFill>
                  <a:schemeClr val="tx1"/>
                </a:solidFill>
                <a:latin typeface="Courier New" charset="0"/>
                <a:ea typeface="Courier New" charset="0"/>
                <a:cs typeface="Courier New" charset="0"/>
              </a:rPr>
              <a:t>mysql</a:t>
            </a:r>
            <a:r>
              <a:rPr lang="en-US" sz="1200" b="1" dirty="0">
                <a:solidFill>
                  <a:schemeClr val="tx1"/>
                </a:solidFill>
                <a:latin typeface="Courier New" charset="0"/>
                <a:ea typeface="Courier New" charset="0"/>
                <a:cs typeface="Courier New" charset="0"/>
              </a:rPr>
              <a:t>-backups</a:t>
            </a:r>
          </a:p>
          <a:p>
            <a:r>
              <a:rPr lang="en-US" sz="1200" b="1" dirty="0">
                <a:solidFill>
                  <a:schemeClr val="tx1"/>
                </a:solidFill>
                <a:latin typeface="Courier New" charset="0"/>
                <a:ea typeface="Courier New" charset="0"/>
                <a:cs typeface="Courier New" charset="0"/>
              </a:rPr>
              <a:t>      </a:t>
            </a:r>
            <a:r>
              <a:rPr lang="en-US" sz="1200" b="1" dirty="0" smtClean="0">
                <a:solidFill>
                  <a:schemeClr val="tx1"/>
                </a:solidFill>
                <a:latin typeface="Courier New" charset="0"/>
                <a:ea typeface="Courier New" charset="0"/>
                <a:cs typeface="Courier New" charset="0"/>
              </a:rPr>
              <a:t>  </a:t>
            </a:r>
            <a:r>
              <a:rPr lang="en-US" sz="1200" b="1" dirty="0" err="1" smtClean="0">
                <a:solidFill>
                  <a:schemeClr val="tx1"/>
                </a:solidFill>
                <a:latin typeface="Courier New" charset="0"/>
                <a:ea typeface="Courier New" charset="0"/>
                <a:cs typeface="Courier New" charset="0"/>
              </a:rPr>
              <a:t>forcePathStyle</a:t>
            </a:r>
            <a:r>
              <a:rPr lang="en-US" sz="1200" b="1" dirty="0">
                <a:solidFill>
                  <a:schemeClr val="tx1"/>
                </a:solidFill>
                <a:latin typeface="Courier New" charset="0"/>
                <a:ea typeface="Courier New" charset="0"/>
                <a:cs typeface="Courier New" charset="0"/>
              </a:rPr>
              <a:t>: true</a:t>
            </a:r>
          </a:p>
          <a:p>
            <a:r>
              <a:rPr lang="en-US" sz="1200" b="1" dirty="0">
                <a:solidFill>
                  <a:schemeClr val="tx1"/>
                </a:solidFill>
                <a:latin typeface="Courier New" charset="0"/>
                <a:ea typeface="Courier New" charset="0"/>
                <a:cs typeface="Courier New" charset="0"/>
              </a:rPr>
              <a:t>      </a:t>
            </a:r>
            <a:r>
              <a:rPr lang="en-US" sz="1200" b="1" dirty="0" smtClean="0">
                <a:solidFill>
                  <a:schemeClr val="tx1"/>
                </a:solidFill>
                <a:latin typeface="Courier New" charset="0"/>
                <a:ea typeface="Courier New" charset="0"/>
                <a:cs typeface="Courier New" charset="0"/>
              </a:rPr>
              <a:t>  </a:t>
            </a:r>
            <a:r>
              <a:rPr lang="en-US" sz="1200" b="1" dirty="0" err="1" smtClean="0">
                <a:solidFill>
                  <a:schemeClr val="tx1"/>
                </a:solidFill>
                <a:latin typeface="Courier New" charset="0"/>
                <a:ea typeface="Courier New" charset="0"/>
                <a:cs typeface="Courier New" charset="0"/>
              </a:rPr>
              <a:t>credentialsSecret</a:t>
            </a:r>
            <a:r>
              <a:rPr lang="en-US" sz="1200" b="1" dirty="0">
                <a:solidFill>
                  <a:schemeClr val="tx1"/>
                </a:solidFill>
                <a:latin typeface="Courier New" charset="0"/>
                <a:ea typeface="Courier New" charset="0"/>
                <a:cs typeface="Courier New" charset="0"/>
              </a:rPr>
              <a:t>:</a:t>
            </a:r>
          </a:p>
          <a:p>
            <a:r>
              <a:rPr lang="en-US" sz="1200" b="1" dirty="0">
                <a:solidFill>
                  <a:schemeClr val="tx1"/>
                </a:solidFill>
                <a:latin typeface="Courier New" charset="0"/>
                <a:ea typeface="Courier New" charset="0"/>
                <a:cs typeface="Courier New" charset="0"/>
              </a:rPr>
              <a:t>         </a:t>
            </a:r>
            <a:r>
              <a:rPr lang="en-US" sz="1200" b="1" dirty="0" smtClean="0">
                <a:solidFill>
                  <a:schemeClr val="tx1"/>
                </a:solidFill>
                <a:latin typeface="Courier New" charset="0"/>
                <a:ea typeface="Courier New" charset="0"/>
                <a:cs typeface="Courier New" charset="0"/>
              </a:rPr>
              <a:t> name</a:t>
            </a:r>
            <a:r>
              <a:rPr lang="en-US" sz="1200" b="1" dirty="0">
                <a:solidFill>
                  <a:schemeClr val="tx1"/>
                </a:solidFill>
                <a:latin typeface="Courier New" charset="0"/>
                <a:ea typeface="Courier New" charset="0"/>
                <a:cs typeface="Courier New" charset="0"/>
              </a:rPr>
              <a:t>: </a:t>
            </a:r>
            <a:r>
              <a:rPr lang="en-US" sz="1200" b="1" dirty="0">
                <a:solidFill>
                  <a:schemeClr val="tx2">
                    <a:lumMod val="25000"/>
                  </a:schemeClr>
                </a:solidFill>
                <a:latin typeface="Courier New" charset="0"/>
                <a:ea typeface="Courier New" charset="0"/>
                <a:cs typeface="Courier New" charset="0"/>
              </a:rPr>
              <a:t>s3-credentials</a:t>
            </a:r>
          </a:p>
          <a:p>
            <a:r>
              <a:rPr lang="en-US" sz="1200" b="1" dirty="0">
                <a:solidFill>
                  <a:schemeClr val="tx1"/>
                </a:solidFill>
                <a:latin typeface="Courier New" charset="0"/>
                <a:ea typeface="Courier New" charset="0"/>
                <a:cs typeface="Courier New" charset="0"/>
              </a:rPr>
              <a:t>  </a:t>
            </a:r>
            <a:r>
              <a:rPr lang="en-US" sz="1200" b="1" dirty="0" smtClean="0">
                <a:solidFill>
                  <a:schemeClr val="tx1"/>
                </a:solidFill>
                <a:latin typeface="Courier New" charset="0"/>
                <a:ea typeface="Courier New" charset="0"/>
                <a:cs typeface="Courier New" charset="0"/>
              </a:rPr>
              <a:t>  cluster</a:t>
            </a:r>
            <a:r>
              <a:rPr lang="en-US" sz="1200" b="1" dirty="0">
                <a:solidFill>
                  <a:schemeClr val="tx1"/>
                </a:solidFill>
                <a:latin typeface="Courier New" charset="0"/>
                <a:ea typeface="Courier New" charset="0"/>
                <a:cs typeface="Courier New" charset="0"/>
              </a:rPr>
              <a:t>:</a:t>
            </a:r>
          </a:p>
          <a:p>
            <a:r>
              <a:rPr lang="en-US" sz="1200" b="1" dirty="0">
                <a:solidFill>
                  <a:schemeClr val="tx1"/>
                </a:solidFill>
                <a:latin typeface="Courier New" charset="0"/>
                <a:ea typeface="Courier New" charset="0"/>
                <a:cs typeface="Courier New" charset="0"/>
              </a:rPr>
              <a:t>    </a:t>
            </a:r>
            <a:r>
              <a:rPr lang="en-US" sz="1200" b="1" dirty="0" smtClean="0">
                <a:solidFill>
                  <a:schemeClr val="tx1"/>
                </a:solidFill>
                <a:latin typeface="Courier New" charset="0"/>
                <a:ea typeface="Courier New" charset="0"/>
                <a:cs typeface="Courier New" charset="0"/>
              </a:rPr>
              <a:t>  name</a:t>
            </a:r>
            <a:r>
              <a:rPr lang="en-US" sz="1200" b="1" dirty="0">
                <a:solidFill>
                  <a:schemeClr val="tx1"/>
                </a:solidFill>
                <a:latin typeface="Courier New" charset="0"/>
                <a:ea typeface="Courier New" charset="0"/>
                <a:cs typeface="Courier New" charset="0"/>
              </a:rPr>
              <a:t>: </a:t>
            </a:r>
            <a:r>
              <a:rPr lang="en-US" sz="1200" b="1" dirty="0" err="1">
                <a:solidFill>
                  <a:schemeClr val="tx2">
                    <a:lumMod val="25000"/>
                  </a:schemeClr>
                </a:solidFill>
                <a:latin typeface="Courier New" charset="0"/>
                <a:ea typeface="Courier New" charset="0"/>
                <a:cs typeface="Courier New" charset="0"/>
              </a:rPr>
              <a:t>mysql</a:t>
            </a:r>
            <a:endParaRPr lang="en-US" sz="1200" b="1" dirty="0">
              <a:solidFill>
                <a:schemeClr val="tx2">
                  <a:lumMod val="25000"/>
                </a:schemeClr>
              </a:solidFill>
              <a:latin typeface="Courier New" charset="0"/>
              <a:ea typeface="Courier New" charset="0"/>
              <a:cs typeface="Courier New" charset="0"/>
            </a:endParaRPr>
          </a:p>
          <a:p>
            <a:pPr marL="0" lvl="0" indent="0" rtl="0">
              <a:spcBef>
                <a:spcPts val="0"/>
              </a:spcBef>
              <a:buNone/>
            </a:pPr>
            <a:endParaRPr lang="en-US" sz="1300" b="1" dirty="0" smtClean="0">
              <a:solidFill>
                <a:schemeClr val="dk1"/>
              </a:solidFill>
              <a:latin typeface="Courier New"/>
              <a:ea typeface="Courier New"/>
              <a:cs typeface="Courier New"/>
              <a:sym typeface="Courier New"/>
            </a:endParaRPr>
          </a:p>
        </p:txBody>
      </p:sp>
      <p:sp>
        <p:nvSpPr>
          <p:cNvPr id="928" name="Shape 928"/>
          <p:cNvSpPr txBox="1"/>
          <p:nvPr/>
        </p:nvSpPr>
        <p:spPr>
          <a:xfrm>
            <a:off x="208913" y="1229350"/>
            <a:ext cx="4217100" cy="3569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600" b="1" dirty="0" smtClean="0">
                <a:solidFill>
                  <a:schemeClr val="dk1"/>
                </a:solidFill>
                <a:latin typeface="Calibri"/>
                <a:ea typeface="Calibri"/>
                <a:cs typeface="Calibri"/>
                <a:sym typeface="Calibri"/>
              </a:rPr>
              <a:t>Create </a:t>
            </a:r>
            <a:r>
              <a:rPr lang="en" sz="1600" b="1" dirty="0">
                <a:solidFill>
                  <a:schemeClr val="dk1"/>
                </a:solidFill>
                <a:latin typeface="Calibri"/>
                <a:ea typeface="Calibri"/>
                <a:cs typeface="Calibri"/>
                <a:sym typeface="Calibri"/>
              </a:rPr>
              <a:t>a backup:</a:t>
            </a:r>
          </a:p>
          <a:p>
            <a:pPr marL="0" lvl="0" indent="0" rtl="0">
              <a:spcBef>
                <a:spcPts val="0"/>
              </a:spcBef>
              <a:buNone/>
            </a:pPr>
            <a:endParaRPr sz="1300" b="1" dirty="0">
              <a:latin typeface="Calibri"/>
              <a:ea typeface="Calibri"/>
              <a:cs typeface="Calibri"/>
              <a:sym typeface="Calibri"/>
            </a:endParaRPr>
          </a:p>
          <a:p>
            <a:pPr marL="0" lvl="0" indent="0">
              <a:spcBef>
                <a:spcPts val="0"/>
              </a:spcBef>
              <a:buNone/>
            </a:pPr>
            <a:r>
              <a:rPr lang="en" sz="1600" b="1" dirty="0" err="1">
                <a:latin typeface="Courier New"/>
                <a:ea typeface="Courier New"/>
                <a:cs typeface="Courier New"/>
                <a:sym typeface="Courier New"/>
              </a:rPr>
              <a:t>kubectl</a:t>
            </a:r>
            <a:r>
              <a:rPr lang="en" sz="1600" b="1" dirty="0">
                <a:latin typeface="Courier New"/>
                <a:ea typeface="Courier New"/>
                <a:cs typeface="Courier New"/>
                <a:sym typeface="Courier New"/>
              </a:rPr>
              <a:t> </a:t>
            </a:r>
            <a:r>
              <a:rPr lang="en-US" sz="1600" b="1" dirty="0" smtClean="0">
                <a:latin typeface="Courier New"/>
                <a:ea typeface="Courier New"/>
                <a:cs typeface="Courier New"/>
                <a:sym typeface="Courier New"/>
              </a:rPr>
              <a:t>apply</a:t>
            </a:r>
            <a:r>
              <a:rPr lang="en" sz="1600" b="1" dirty="0" smtClean="0">
                <a:latin typeface="Courier New"/>
                <a:ea typeface="Courier New"/>
                <a:cs typeface="Courier New"/>
                <a:sym typeface="Courier New"/>
              </a:rPr>
              <a:t> </a:t>
            </a:r>
            <a:r>
              <a:rPr lang="en" sz="1600" b="1" dirty="0">
                <a:latin typeface="Courier New"/>
                <a:ea typeface="Courier New"/>
                <a:cs typeface="Courier New"/>
                <a:sym typeface="Courier New"/>
              </a:rPr>
              <a:t>-f </a:t>
            </a:r>
            <a:r>
              <a:rPr lang="en" sz="1600" b="1" dirty="0" err="1">
                <a:latin typeface="Courier New"/>
                <a:ea typeface="Courier New"/>
                <a:cs typeface="Courier New"/>
                <a:sym typeface="Courier New"/>
              </a:rPr>
              <a:t>backup.yaml</a:t>
            </a:r>
            <a:endParaRPr lang="en" sz="1600" b="1" dirty="0">
              <a:latin typeface="Courier New"/>
              <a:ea typeface="Courier New"/>
              <a:cs typeface="Courier New"/>
              <a:sym typeface="Courier New"/>
            </a:endParaRPr>
          </a:p>
          <a:p>
            <a:pPr marL="0" lvl="0" indent="0">
              <a:spcBef>
                <a:spcPts val="0"/>
              </a:spcBef>
              <a:buNone/>
            </a:pPr>
            <a:endParaRPr sz="1300" b="1" dirty="0">
              <a:latin typeface="Courier New"/>
              <a:ea typeface="Courier New"/>
              <a:cs typeface="Courier New"/>
              <a:sym typeface="Courier New"/>
            </a:endParaRPr>
          </a:p>
          <a:p>
            <a:pPr marL="0" lvl="0" indent="0" rtl="0">
              <a:spcBef>
                <a:spcPts val="0"/>
              </a:spcBef>
              <a:buNone/>
            </a:pPr>
            <a:r>
              <a:rPr lang="en" sz="1600" b="1" dirty="0">
                <a:solidFill>
                  <a:schemeClr val="dk1"/>
                </a:solidFill>
                <a:latin typeface="Calibri"/>
                <a:ea typeface="Calibri"/>
                <a:cs typeface="Calibri"/>
                <a:sym typeface="Calibri"/>
              </a:rPr>
              <a:t>List backups:</a:t>
            </a:r>
          </a:p>
          <a:p>
            <a:pPr marL="0" lvl="0" indent="0" rtl="0">
              <a:spcBef>
                <a:spcPts val="0"/>
              </a:spcBef>
              <a:buNone/>
            </a:pPr>
            <a:endParaRPr sz="1300" b="1" dirty="0">
              <a:latin typeface="Courier New"/>
              <a:ea typeface="Courier New"/>
              <a:cs typeface="Courier New"/>
              <a:sym typeface="Courier New"/>
            </a:endParaRPr>
          </a:p>
          <a:p>
            <a:pPr marL="0" lvl="0" indent="0" rtl="0">
              <a:spcBef>
                <a:spcPts val="0"/>
              </a:spcBef>
              <a:buNone/>
            </a:pPr>
            <a:r>
              <a:rPr lang="en" b="1" dirty="0" err="1">
                <a:latin typeface="Courier New"/>
                <a:ea typeface="Courier New"/>
                <a:cs typeface="Courier New"/>
                <a:sym typeface="Courier New"/>
              </a:rPr>
              <a:t>kubectl</a:t>
            </a:r>
            <a:r>
              <a:rPr lang="en" b="1" dirty="0">
                <a:latin typeface="Courier New"/>
                <a:ea typeface="Courier New"/>
                <a:cs typeface="Courier New"/>
                <a:sym typeface="Courier New"/>
              </a:rPr>
              <a:t> get </a:t>
            </a:r>
            <a:r>
              <a:rPr lang="en" b="1" dirty="0" err="1">
                <a:latin typeface="Courier New"/>
                <a:ea typeface="Courier New"/>
                <a:cs typeface="Courier New"/>
                <a:sym typeface="Courier New"/>
              </a:rPr>
              <a:t>mysqlbackups</a:t>
            </a:r>
            <a:endParaRPr lang="en" b="1" dirty="0">
              <a:latin typeface="Courier New"/>
              <a:ea typeface="Courier New"/>
              <a:cs typeface="Courier New"/>
              <a:sym typeface="Courier New"/>
            </a:endParaRPr>
          </a:p>
          <a:p>
            <a:pPr marL="0" lvl="0" indent="0" rtl="0">
              <a:spcBef>
                <a:spcPts val="0"/>
              </a:spcBef>
              <a:buNone/>
            </a:pPr>
            <a:endParaRPr sz="1300" b="1" dirty="0">
              <a:latin typeface="Courier New"/>
              <a:ea typeface="Courier New"/>
              <a:cs typeface="Courier New"/>
              <a:sym typeface="Courier New"/>
            </a:endParaRPr>
          </a:p>
          <a:p>
            <a:pPr marL="0" lvl="0" indent="0" rtl="0">
              <a:spcBef>
                <a:spcPts val="0"/>
              </a:spcBef>
              <a:buNone/>
            </a:pPr>
            <a:r>
              <a:rPr lang="en" sz="1600" b="1" dirty="0">
                <a:solidFill>
                  <a:schemeClr val="dk1"/>
                </a:solidFill>
                <a:latin typeface="Calibri"/>
                <a:ea typeface="Calibri"/>
                <a:cs typeface="Calibri"/>
                <a:sym typeface="Calibri"/>
              </a:rPr>
              <a:t>Fetch an individual backup:</a:t>
            </a:r>
            <a:r>
              <a:rPr lang="en" sz="1600" b="1" dirty="0">
                <a:latin typeface="Calibri"/>
                <a:ea typeface="Calibri"/>
                <a:cs typeface="Calibri"/>
                <a:sym typeface="Calibri"/>
              </a:rPr>
              <a:t/>
            </a:r>
            <a:br>
              <a:rPr lang="en" sz="1600" b="1" dirty="0">
                <a:latin typeface="Calibri"/>
                <a:ea typeface="Calibri"/>
                <a:cs typeface="Calibri"/>
                <a:sym typeface="Calibri"/>
              </a:rPr>
            </a:br>
            <a:endParaRPr lang="en" sz="1600" b="1" dirty="0">
              <a:latin typeface="Calibri"/>
              <a:ea typeface="Calibri"/>
              <a:cs typeface="Calibri"/>
              <a:sym typeface="Calibri"/>
            </a:endParaRPr>
          </a:p>
          <a:p>
            <a:pPr marL="0" lvl="0" indent="0">
              <a:spcBef>
                <a:spcPts val="0"/>
              </a:spcBef>
              <a:buNone/>
            </a:pPr>
            <a:r>
              <a:rPr lang="en" b="1" dirty="0" err="1">
                <a:latin typeface="Courier New"/>
                <a:ea typeface="Courier New"/>
                <a:cs typeface="Courier New"/>
                <a:sym typeface="Courier New"/>
              </a:rPr>
              <a:t>kubectl</a:t>
            </a:r>
            <a:r>
              <a:rPr lang="en" b="1" dirty="0">
                <a:latin typeface="Courier New"/>
                <a:ea typeface="Courier New"/>
                <a:cs typeface="Courier New"/>
                <a:sym typeface="Courier New"/>
              </a:rPr>
              <a:t> get </a:t>
            </a:r>
            <a:r>
              <a:rPr lang="en" b="1" dirty="0" err="1">
                <a:latin typeface="Courier New"/>
                <a:ea typeface="Courier New"/>
                <a:cs typeface="Courier New"/>
                <a:sym typeface="Courier New"/>
              </a:rPr>
              <a:t>mysqlbackup</a:t>
            </a:r>
            <a:r>
              <a:rPr lang="en" b="1" dirty="0">
                <a:latin typeface="Courier New"/>
                <a:ea typeface="Courier New"/>
                <a:cs typeface="Courier New"/>
                <a:sym typeface="Courier New"/>
              </a:rPr>
              <a:t> primary/123</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31</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05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208913" y="57392"/>
            <a:ext cx="83460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Examples: simple </a:t>
            </a:r>
            <a:r>
              <a:rPr lang="en-US" dirty="0" smtClean="0">
                <a:latin typeface="Calibri" charset="0"/>
                <a:ea typeface="Calibri" charset="0"/>
                <a:cs typeface="Calibri" charset="0"/>
              </a:rPr>
              <a:t>restore</a:t>
            </a:r>
            <a:r>
              <a:rPr lang="en" dirty="0">
                <a:latin typeface="Calibri" charset="0"/>
                <a:ea typeface="Calibri" charset="0"/>
                <a:cs typeface="Calibri" charset="0"/>
              </a:rPr>
              <a:t>	</a:t>
            </a:r>
          </a:p>
        </p:txBody>
      </p:sp>
      <p:sp>
        <p:nvSpPr>
          <p:cNvPr id="927" name="Shape 927"/>
          <p:cNvSpPr txBox="1"/>
          <p:nvPr/>
        </p:nvSpPr>
        <p:spPr>
          <a:xfrm>
            <a:off x="4276500" y="1113969"/>
            <a:ext cx="5286000" cy="3884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600" b="1" dirty="0" err="1" smtClean="0">
                <a:solidFill>
                  <a:schemeClr val="dk1"/>
                </a:solidFill>
                <a:latin typeface="Courier New"/>
                <a:ea typeface="Courier New"/>
                <a:cs typeface="Courier New"/>
                <a:sym typeface="Courier New"/>
              </a:rPr>
              <a:t>apiVersion</a:t>
            </a:r>
            <a:r>
              <a:rPr lang="en" sz="1600" b="1" dirty="0">
                <a:solidFill>
                  <a:schemeClr val="dk1"/>
                </a:solidFill>
                <a:latin typeface="Courier New"/>
                <a:ea typeface="Courier New"/>
                <a:cs typeface="Courier New"/>
                <a:sym typeface="Courier New"/>
              </a:rPr>
              <a:t>:</a:t>
            </a:r>
            <a:r>
              <a:rPr lang="en" sz="1600" b="1" dirty="0">
                <a:latin typeface="Courier New"/>
                <a:ea typeface="Courier New"/>
                <a:cs typeface="Courier New"/>
                <a:sym typeface="Courier New"/>
              </a:rPr>
              <a:t> </a:t>
            </a:r>
            <a:r>
              <a:rPr lang="en" sz="1600" b="1" dirty="0">
                <a:solidFill>
                  <a:srgbClr val="BF9000"/>
                </a:solidFill>
                <a:latin typeface="Courier New"/>
                <a:ea typeface="Courier New"/>
                <a:cs typeface="Courier New"/>
                <a:sym typeface="Courier New"/>
              </a:rPr>
              <a:t>"</a:t>
            </a:r>
            <a:r>
              <a:rPr lang="en" sz="1600" b="1" dirty="0" err="1">
                <a:solidFill>
                  <a:srgbClr val="BF9000"/>
                </a:solidFill>
                <a:latin typeface="Courier New"/>
                <a:ea typeface="Courier New"/>
                <a:cs typeface="Courier New"/>
                <a:sym typeface="Courier New"/>
              </a:rPr>
              <a:t>mysql.oracle.com</a:t>
            </a:r>
            <a:r>
              <a:rPr lang="en" sz="1600" b="1" dirty="0">
                <a:solidFill>
                  <a:srgbClr val="BF9000"/>
                </a:solidFill>
                <a:latin typeface="Courier New"/>
                <a:ea typeface="Courier New"/>
                <a:cs typeface="Courier New"/>
                <a:sym typeface="Courier New"/>
              </a:rPr>
              <a:t>/v1"</a:t>
            </a:r>
          </a:p>
          <a:p>
            <a:pPr marL="0" lvl="0" indent="0" rtl="0">
              <a:spcBef>
                <a:spcPts val="0"/>
              </a:spcBef>
              <a:buNone/>
            </a:pPr>
            <a:r>
              <a:rPr lang="en" sz="1600" b="1" dirty="0">
                <a:solidFill>
                  <a:schemeClr val="dk1"/>
                </a:solidFill>
                <a:latin typeface="Courier New"/>
                <a:ea typeface="Courier New"/>
                <a:cs typeface="Courier New"/>
                <a:sym typeface="Courier New"/>
              </a:rPr>
              <a:t>kind:</a:t>
            </a:r>
            <a:r>
              <a:rPr lang="en" sz="1600" b="1" dirty="0">
                <a:latin typeface="Courier New"/>
                <a:ea typeface="Courier New"/>
                <a:cs typeface="Courier New"/>
                <a:sym typeface="Courier New"/>
              </a:rPr>
              <a:t> </a:t>
            </a:r>
            <a:r>
              <a:rPr lang="en-US" sz="1600" b="1" dirty="0" smtClean="0">
                <a:latin typeface="Courier New"/>
                <a:ea typeface="Courier New"/>
                <a:cs typeface="Courier New"/>
                <a:sym typeface="Courier New"/>
              </a:rPr>
              <a:t>Restore</a:t>
            </a:r>
          </a:p>
          <a:p>
            <a:pPr marL="0" lvl="0" indent="0" rtl="0">
              <a:spcBef>
                <a:spcPts val="0"/>
              </a:spcBef>
              <a:buNone/>
            </a:pPr>
            <a:r>
              <a:rPr lang="en" sz="1600" b="1" dirty="0" smtClean="0">
                <a:solidFill>
                  <a:schemeClr val="dk1"/>
                </a:solidFill>
                <a:latin typeface="Courier New"/>
                <a:ea typeface="Courier New"/>
                <a:cs typeface="Courier New"/>
                <a:sym typeface="Courier New"/>
              </a:rPr>
              <a:t>metadata</a:t>
            </a:r>
            <a:r>
              <a:rPr lang="en" sz="1600" b="1" dirty="0">
                <a:solidFill>
                  <a:schemeClr val="dk1"/>
                </a:solidFill>
                <a:latin typeface="Courier New"/>
                <a:ea typeface="Courier New"/>
                <a:cs typeface="Courier New"/>
                <a:sym typeface="Courier New"/>
              </a:rPr>
              <a:t>:</a:t>
            </a:r>
          </a:p>
          <a:p>
            <a:pPr marL="0" lvl="0" indent="0" rtl="0">
              <a:spcBef>
                <a:spcPts val="0"/>
              </a:spcBef>
              <a:buNone/>
            </a:pPr>
            <a:r>
              <a:rPr lang="en" sz="1600" b="1" dirty="0">
                <a:latin typeface="Courier New"/>
                <a:ea typeface="Courier New"/>
                <a:cs typeface="Courier New"/>
                <a:sym typeface="Courier New"/>
              </a:rPr>
              <a:t>  </a:t>
            </a:r>
            <a:r>
              <a:rPr lang="en" sz="1600" b="1" dirty="0">
                <a:solidFill>
                  <a:schemeClr val="dk1"/>
                </a:solidFill>
                <a:latin typeface="Courier New"/>
                <a:ea typeface="Courier New"/>
                <a:cs typeface="Courier New"/>
                <a:sym typeface="Courier New"/>
              </a:rPr>
              <a:t>name:</a:t>
            </a:r>
            <a:r>
              <a:rPr lang="en" sz="1600" b="1" dirty="0">
                <a:latin typeface="Courier New"/>
                <a:ea typeface="Courier New"/>
                <a:cs typeface="Courier New"/>
                <a:sym typeface="Courier New"/>
              </a:rPr>
              <a:t> </a:t>
            </a:r>
            <a:r>
              <a:rPr lang="en" sz="1600" b="1" dirty="0" err="1" smtClean="0">
                <a:latin typeface="Courier New"/>
                <a:ea typeface="Courier New"/>
                <a:cs typeface="Courier New"/>
                <a:sym typeface="Courier New"/>
              </a:rPr>
              <a:t>mysql</a:t>
            </a:r>
            <a:r>
              <a:rPr lang="en" sz="1600" b="1" dirty="0" smtClean="0">
                <a:latin typeface="Courier New"/>
                <a:ea typeface="Courier New"/>
                <a:cs typeface="Courier New"/>
                <a:sym typeface="Courier New"/>
              </a:rPr>
              <a:t>-</a:t>
            </a:r>
            <a:r>
              <a:rPr lang="en-US" sz="1600" b="1" dirty="0" smtClean="0">
                <a:latin typeface="Courier New"/>
                <a:ea typeface="Courier New"/>
                <a:cs typeface="Courier New"/>
                <a:sym typeface="Courier New"/>
              </a:rPr>
              <a:t>restore</a:t>
            </a:r>
            <a:endParaRPr lang="en" sz="1600" b="1" dirty="0">
              <a:latin typeface="Courier New"/>
              <a:ea typeface="Courier New"/>
              <a:cs typeface="Courier New"/>
              <a:sym typeface="Courier New"/>
            </a:endParaRPr>
          </a:p>
          <a:p>
            <a:pPr marL="0" lvl="0" indent="0" rtl="0">
              <a:spcBef>
                <a:spcPts val="0"/>
              </a:spcBef>
              <a:buNone/>
            </a:pPr>
            <a:r>
              <a:rPr lang="en" sz="1600" b="1" dirty="0" smtClean="0">
                <a:solidFill>
                  <a:schemeClr val="dk1"/>
                </a:solidFill>
                <a:latin typeface="Courier New"/>
                <a:ea typeface="Courier New"/>
                <a:cs typeface="Courier New"/>
                <a:sym typeface="Courier New"/>
              </a:rPr>
              <a:t>spec</a:t>
            </a:r>
            <a:r>
              <a:rPr lang="en" sz="1600" b="1" dirty="0">
                <a:solidFill>
                  <a:schemeClr val="dk1"/>
                </a:solidFill>
                <a:latin typeface="Courier New"/>
                <a:ea typeface="Courier New"/>
                <a:cs typeface="Courier New"/>
                <a:sym typeface="Courier New"/>
              </a:rPr>
              <a:t>:</a:t>
            </a:r>
          </a:p>
          <a:p>
            <a:pPr marL="0" lvl="0" indent="0" rtl="0">
              <a:spcBef>
                <a:spcPts val="0"/>
              </a:spcBef>
              <a:buNone/>
            </a:pPr>
            <a:r>
              <a:rPr lang="en" sz="1600" b="1" dirty="0">
                <a:latin typeface="Courier New"/>
                <a:ea typeface="Courier New"/>
                <a:cs typeface="Courier New"/>
                <a:sym typeface="Courier New"/>
              </a:rPr>
              <a:t>  </a:t>
            </a:r>
            <a:r>
              <a:rPr lang="en" sz="1600" b="1" dirty="0" smtClean="0">
                <a:solidFill>
                  <a:schemeClr val="dk1"/>
                </a:solidFill>
                <a:latin typeface="Courier New"/>
                <a:ea typeface="Courier New"/>
                <a:cs typeface="Courier New"/>
                <a:sym typeface="Courier New"/>
              </a:rPr>
              <a:t>cluster</a:t>
            </a:r>
            <a:r>
              <a:rPr lang="en-US" sz="1600" b="1" dirty="0" smtClean="0">
                <a:solidFill>
                  <a:schemeClr val="dk1"/>
                </a:solidFill>
                <a:latin typeface="Courier New"/>
                <a:ea typeface="Courier New"/>
                <a:cs typeface="Courier New"/>
                <a:sym typeface="Courier New"/>
              </a:rPr>
              <a:t>Ref</a:t>
            </a:r>
            <a:r>
              <a:rPr lang="en" sz="1600" b="1" dirty="0" smtClean="0">
                <a:solidFill>
                  <a:schemeClr val="dk1"/>
                </a:solidFill>
                <a:latin typeface="Courier New"/>
                <a:ea typeface="Courier New"/>
                <a:cs typeface="Courier New"/>
                <a:sym typeface="Courier New"/>
              </a:rPr>
              <a:t>:</a:t>
            </a:r>
            <a:endParaRPr lang="en" sz="1600" b="1" dirty="0">
              <a:solidFill>
                <a:schemeClr val="dk1"/>
              </a:solidFill>
              <a:latin typeface="Courier New"/>
              <a:ea typeface="Courier New"/>
              <a:cs typeface="Courier New"/>
              <a:sym typeface="Courier New"/>
            </a:endParaRPr>
          </a:p>
          <a:p>
            <a:pPr marL="0" lvl="0" indent="0" rtl="0">
              <a:spcBef>
                <a:spcPts val="0"/>
              </a:spcBef>
              <a:buNone/>
            </a:pPr>
            <a:r>
              <a:rPr lang="en" sz="1600" b="1" dirty="0">
                <a:latin typeface="Courier New"/>
                <a:ea typeface="Courier New"/>
                <a:cs typeface="Courier New"/>
                <a:sym typeface="Courier New"/>
              </a:rPr>
              <a:t>    </a:t>
            </a:r>
            <a:r>
              <a:rPr lang="en" sz="1600" b="1" dirty="0">
                <a:solidFill>
                  <a:schemeClr val="dk1"/>
                </a:solidFill>
                <a:latin typeface="Courier New"/>
                <a:ea typeface="Courier New"/>
                <a:cs typeface="Courier New"/>
                <a:sym typeface="Courier New"/>
              </a:rPr>
              <a:t>name:</a:t>
            </a:r>
            <a:r>
              <a:rPr lang="en" sz="1600" b="1" dirty="0">
                <a:latin typeface="Courier New"/>
                <a:ea typeface="Courier New"/>
                <a:cs typeface="Courier New"/>
                <a:sym typeface="Courier New"/>
              </a:rPr>
              <a:t> </a:t>
            </a:r>
            <a:r>
              <a:rPr lang="en-US" sz="1600" b="1" dirty="0" err="1" smtClean="0">
                <a:latin typeface="Courier New"/>
                <a:ea typeface="Courier New"/>
                <a:cs typeface="Courier New"/>
                <a:sym typeface="Courier New"/>
              </a:rPr>
              <a:t>mysql</a:t>
            </a:r>
            <a:endParaRPr lang="en" sz="1600" b="1" dirty="0">
              <a:latin typeface="Courier New"/>
              <a:ea typeface="Courier New"/>
              <a:cs typeface="Courier New"/>
              <a:sym typeface="Courier New"/>
            </a:endParaRPr>
          </a:p>
          <a:p>
            <a:pPr marL="0" lvl="0" indent="0">
              <a:spcBef>
                <a:spcPts val="0"/>
              </a:spcBef>
              <a:buNone/>
            </a:pPr>
            <a:r>
              <a:rPr lang="en-US" sz="1600" b="1" dirty="0" smtClean="0">
                <a:solidFill>
                  <a:schemeClr val="dk1"/>
                </a:solidFill>
                <a:latin typeface="Courier New"/>
                <a:ea typeface="Courier New"/>
                <a:cs typeface="Courier New"/>
                <a:sym typeface="Courier New"/>
              </a:rPr>
              <a:t>  backup</a:t>
            </a:r>
            <a:r>
              <a:rPr lang="en" sz="1600" b="1" dirty="0" smtClean="0">
                <a:solidFill>
                  <a:schemeClr val="dk1"/>
                </a:solidFill>
                <a:latin typeface="Courier New"/>
                <a:ea typeface="Courier New"/>
                <a:cs typeface="Courier New"/>
                <a:sym typeface="Courier New"/>
              </a:rPr>
              <a:t>Ref</a:t>
            </a:r>
            <a:r>
              <a:rPr lang="en" sz="1600" b="1" dirty="0">
                <a:solidFill>
                  <a:schemeClr val="dk1"/>
                </a:solidFill>
                <a:latin typeface="Courier New"/>
                <a:ea typeface="Courier New"/>
                <a:cs typeface="Courier New"/>
                <a:sym typeface="Courier New"/>
              </a:rPr>
              <a:t>:</a:t>
            </a:r>
          </a:p>
          <a:p>
            <a:pPr marL="0" lvl="0" indent="0" rtl="0">
              <a:spcBef>
                <a:spcPts val="0"/>
              </a:spcBef>
              <a:buNone/>
            </a:pPr>
            <a:r>
              <a:rPr lang="en" sz="1600" b="1" dirty="0">
                <a:latin typeface="Courier New"/>
                <a:ea typeface="Courier New"/>
                <a:cs typeface="Courier New"/>
                <a:sym typeface="Courier New"/>
              </a:rPr>
              <a:t>    </a:t>
            </a:r>
            <a:r>
              <a:rPr lang="en" sz="1600" b="1" dirty="0">
                <a:solidFill>
                  <a:schemeClr val="dk1"/>
                </a:solidFill>
                <a:latin typeface="Courier New"/>
                <a:ea typeface="Courier New"/>
                <a:cs typeface="Courier New"/>
                <a:sym typeface="Courier New"/>
              </a:rPr>
              <a:t>name:</a:t>
            </a:r>
            <a:r>
              <a:rPr lang="en" sz="1600" b="1" dirty="0">
                <a:latin typeface="Courier New"/>
                <a:ea typeface="Courier New"/>
                <a:cs typeface="Courier New"/>
                <a:sym typeface="Courier New"/>
              </a:rPr>
              <a:t> </a:t>
            </a:r>
            <a:r>
              <a:rPr lang="en-US" sz="1600" b="1" dirty="0" err="1" smtClean="0">
                <a:latin typeface="Courier New"/>
                <a:ea typeface="Courier New"/>
                <a:cs typeface="Courier New"/>
                <a:sym typeface="Courier New"/>
              </a:rPr>
              <a:t>mysql</a:t>
            </a:r>
            <a:r>
              <a:rPr lang="en-US" sz="1600" b="1" dirty="0" smtClean="0">
                <a:latin typeface="Courier New"/>
                <a:ea typeface="Courier New"/>
                <a:cs typeface="Courier New"/>
                <a:sym typeface="Courier New"/>
              </a:rPr>
              <a:t>-backup</a:t>
            </a:r>
            <a:endParaRPr lang="en" sz="1600" b="1" dirty="0">
              <a:latin typeface="Courier New"/>
              <a:ea typeface="Courier New"/>
              <a:cs typeface="Courier New"/>
              <a:sym typeface="Courier New"/>
            </a:endParaRPr>
          </a:p>
          <a:p>
            <a:pPr marL="0" lvl="0" indent="0" rtl="0">
              <a:spcBef>
                <a:spcPts val="0"/>
              </a:spcBef>
              <a:buNone/>
            </a:pPr>
            <a:r>
              <a:rPr lang="en" dirty="0">
                <a:latin typeface="Calibri"/>
                <a:ea typeface="Calibri"/>
                <a:cs typeface="Calibri"/>
                <a:sym typeface="Calibri"/>
              </a:rPr>
              <a:t/>
            </a:r>
            <a:br>
              <a:rPr lang="en" dirty="0">
                <a:latin typeface="Calibri"/>
                <a:ea typeface="Calibri"/>
                <a:cs typeface="Calibri"/>
                <a:sym typeface="Calibri"/>
              </a:rPr>
            </a:br>
            <a:endParaRPr lang="en" dirty="0">
              <a:latin typeface="Calibri"/>
              <a:ea typeface="Calibri"/>
              <a:cs typeface="Calibri"/>
              <a:sym typeface="Calibri"/>
            </a:endParaRPr>
          </a:p>
          <a:p>
            <a:pPr marL="0" lvl="0" indent="0">
              <a:spcBef>
                <a:spcPts val="0"/>
              </a:spcBef>
              <a:buNone/>
            </a:pPr>
            <a:endParaRPr dirty="0"/>
          </a:p>
        </p:txBody>
      </p:sp>
      <p:sp>
        <p:nvSpPr>
          <p:cNvPr id="928" name="Shape 928"/>
          <p:cNvSpPr txBox="1"/>
          <p:nvPr/>
        </p:nvSpPr>
        <p:spPr>
          <a:xfrm>
            <a:off x="59400" y="1229350"/>
            <a:ext cx="4217100" cy="3569700"/>
          </a:xfrm>
          <a:prstGeom prst="rect">
            <a:avLst/>
          </a:prstGeom>
          <a:noFill/>
          <a:ln>
            <a:noFill/>
          </a:ln>
        </p:spPr>
        <p:txBody>
          <a:bodyPr wrap="square" lIns="91425" tIns="91425" rIns="91425" bIns="91425" anchor="t" anchorCtr="0">
            <a:noAutofit/>
          </a:bodyPr>
          <a:lstStyle/>
          <a:p>
            <a:pPr marL="0" lvl="0" indent="0">
              <a:spcBef>
                <a:spcPts val="0"/>
              </a:spcBef>
              <a:buNone/>
            </a:pPr>
            <a:r>
              <a:rPr lang="en-US" sz="1600" b="1" dirty="0" smtClean="0">
                <a:solidFill>
                  <a:schemeClr val="dk1"/>
                </a:solidFill>
                <a:latin typeface="Calibri"/>
                <a:ea typeface="Calibri"/>
                <a:cs typeface="Calibri"/>
                <a:sym typeface="Calibri"/>
              </a:rPr>
              <a:t>Restore</a:t>
            </a:r>
            <a:r>
              <a:rPr lang="en" sz="1600" b="1" dirty="0" smtClean="0">
                <a:solidFill>
                  <a:schemeClr val="dk1"/>
                </a:solidFill>
                <a:latin typeface="Calibri"/>
                <a:ea typeface="Calibri"/>
                <a:cs typeface="Calibri"/>
                <a:sym typeface="Calibri"/>
              </a:rPr>
              <a:t> </a:t>
            </a:r>
            <a:r>
              <a:rPr lang="en" sz="1600" b="1" dirty="0">
                <a:solidFill>
                  <a:schemeClr val="dk1"/>
                </a:solidFill>
                <a:latin typeface="Calibri"/>
                <a:ea typeface="Calibri"/>
                <a:cs typeface="Calibri"/>
                <a:sym typeface="Calibri"/>
              </a:rPr>
              <a:t>a cluster:</a:t>
            </a:r>
            <a:r>
              <a:rPr lang="en" sz="1300" b="1" dirty="0">
                <a:latin typeface="Calibri"/>
                <a:ea typeface="Calibri"/>
                <a:cs typeface="Calibri"/>
                <a:sym typeface="Calibri"/>
              </a:rPr>
              <a:t/>
            </a:r>
            <a:br>
              <a:rPr lang="en" sz="1300" b="1" dirty="0">
                <a:latin typeface="Calibri"/>
                <a:ea typeface="Calibri"/>
                <a:cs typeface="Calibri"/>
                <a:sym typeface="Calibri"/>
              </a:rPr>
            </a:br>
            <a:endParaRPr lang="en" sz="1300" b="1" dirty="0">
              <a:latin typeface="Calibri"/>
              <a:ea typeface="Calibri"/>
              <a:cs typeface="Calibri"/>
              <a:sym typeface="Calibri"/>
            </a:endParaRPr>
          </a:p>
          <a:p>
            <a:pPr marL="0" lvl="0" indent="0" rtl="0">
              <a:spcBef>
                <a:spcPts val="0"/>
              </a:spcBef>
              <a:buNone/>
            </a:pPr>
            <a:r>
              <a:rPr lang="en" sz="1500" b="1" dirty="0" err="1" smtClean="0">
                <a:latin typeface="Courier New"/>
                <a:ea typeface="Courier New"/>
                <a:cs typeface="Courier New"/>
                <a:sym typeface="Courier New"/>
              </a:rPr>
              <a:t>kubectl</a:t>
            </a:r>
            <a:r>
              <a:rPr lang="en" sz="1500" b="1" dirty="0" smtClean="0">
                <a:latin typeface="Courier New"/>
                <a:ea typeface="Courier New"/>
                <a:cs typeface="Courier New"/>
                <a:sym typeface="Courier New"/>
              </a:rPr>
              <a:t> </a:t>
            </a:r>
            <a:r>
              <a:rPr lang="en-US" sz="1500" b="1" dirty="0" smtClean="0">
                <a:latin typeface="Courier New"/>
                <a:ea typeface="Courier New"/>
                <a:cs typeface="Courier New"/>
                <a:sym typeface="Courier New"/>
              </a:rPr>
              <a:t>apply</a:t>
            </a:r>
            <a:r>
              <a:rPr lang="en-US" sz="1500" b="1" dirty="0">
                <a:latin typeface="Courier New"/>
                <a:ea typeface="Courier New"/>
                <a:cs typeface="Courier New"/>
                <a:sym typeface="Courier New"/>
              </a:rPr>
              <a:t> </a:t>
            </a:r>
            <a:r>
              <a:rPr lang="en" sz="1500" b="1" dirty="0" smtClean="0">
                <a:latin typeface="Courier New"/>
                <a:ea typeface="Courier New"/>
                <a:cs typeface="Courier New"/>
                <a:sym typeface="Courier New"/>
              </a:rPr>
              <a:t>-f </a:t>
            </a:r>
            <a:r>
              <a:rPr lang="en-US" sz="1500" b="1" dirty="0" err="1" smtClean="0">
                <a:latin typeface="Courier New"/>
                <a:ea typeface="Courier New"/>
                <a:cs typeface="Courier New"/>
                <a:sym typeface="Courier New"/>
              </a:rPr>
              <a:t>mysql</a:t>
            </a:r>
            <a:r>
              <a:rPr lang="en-US" sz="1500" b="1" dirty="0" smtClean="0">
                <a:latin typeface="Courier New"/>
                <a:ea typeface="Courier New"/>
                <a:cs typeface="Courier New"/>
                <a:sym typeface="Courier New"/>
              </a:rPr>
              <a:t>-restore</a:t>
            </a:r>
            <a:r>
              <a:rPr lang="en" sz="1500" b="1" dirty="0" smtClean="0">
                <a:latin typeface="Courier New"/>
                <a:ea typeface="Courier New"/>
                <a:cs typeface="Courier New"/>
                <a:sym typeface="Courier New"/>
              </a:rPr>
              <a:t>.</a:t>
            </a:r>
            <a:r>
              <a:rPr lang="en" sz="1500" b="1" dirty="0" err="1" smtClean="0">
                <a:latin typeface="Courier New"/>
                <a:ea typeface="Courier New"/>
                <a:cs typeface="Courier New"/>
                <a:sym typeface="Courier New"/>
              </a:rPr>
              <a:t>yaml</a:t>
            </a:r>
            <a:endParaRPr lang="en" sz="1500" b="1" dirty="0" smtClean="0">
              <a:latin typeface="Courier New"/>
              <a:ea typeface="Courier New"/>
              <a:cs typeface="Courier New"/>
              <a:sym typeface="Courier New"/>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32</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87034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208913" y="57392"/>
            <a:ext cx="83460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Examples: </a:t>
            </a:r>
            <a:r>
              <a:rPr lang="en-US" dirty="0" smtClean="0">
                <a:latin typeface="Calibri" charset="0"/>
                <a:ea typeface="Calibri" charset="0"/>
                <a:cs typeface="Calibri" charset="0"/>
              </a:rPr>
              <a:t>scheduled backup</a:t>
            </a:r>
            <a:r>
              <a:rPr lang="en" dirty="0">
                <a:latin typeface="Calibri" charset="0"/>
                <a:ea typeface="Calibri" charset="0"/>
                <a:cs typeface="Calibri" charset="0"/>
              </a:rPr>
              <a:t>	</a:t>
            </a:r>
          </a:p>
        </p:txBody>
      </p:sp>
      <p:sp>
        <p:nvSpPr>
          <p:cNvPr id="927" name="Shape 927"/>
          <p:cNvSpPr txBox="1"/>
          <p:nvPr/>
        </p:nvSpPr>
        <p:spPr>
          <a:xfrm>
            <a:off x="334851" y="914650"/>
            <a:ext cx="8906774" cy="3884400"/>
          </a:xfrm>
          <a:prstGeom prst="rect">
            <a:avLst/>
          </a:prstGeom>
          <a:noFill/>
          <a:ln>
            <a:noFill/>
          </a:ln>
        </p:spPr>
        <p:txBody>
          <a:bodyPr wrap="square" lIns="91425" tIns="91425" rIns="91425" bIns="91425" anchor="t" anchorCtr="0">
            <a:noAutofit/>
          </a:bodyPr>
          <a:lstStyle/>
          <a:p>
            <a:pPr lvl="0"/>
            <a:r>
              <a:rPr lang="en-US" sz="1300" b="1" dirty="0" err="1">
                <a:latin typeface="Courier New" charset="0"/>
                <a:ea typeface="Courier New" charset="0"/>
                <a:cs typeface="Courier New" charset="0"/>
              </a:rPr>
              <a:t>apiVersion</a:t>
            </a:r>
            <a:r>
              <a:rPr lang="en-US" sz="1300" b="1" dirty="0">
                <a:latin typeface="Courier New" charset="0"/>
                <a:ea typeface="Courier New" charset="0"/>
                <a:cs typeface="Courier New" charset="0"/>
              </a:rPr>
              <a:t>: </a:t>
            </a:r>
            <a:r>
              <a:rPr lang="en-US" sz="1300" b="1" dirty="0" err="1" smtClean="0">
                <a:latin typeface="Courier New" charset="0"/>
                <a:ea typeface="Courier New" charset="0"/>
                <a:cs typeface="Courier New" charset="0"/>
              </a:rPr>
              <a:t>mysql.oracle.com</a:t>
            </a:r>
            <a:r>
              <a:rPr lang="en-US" sz="1300" b="1" dirty="0" smtClean="0">
                <a:latin typeface="Courier New" charset="0"/>
                <a:ea typeface="Courier New" charset="0"/>
                <a:cs typeface="Courier New" charset="0"/>
              </a:rPr>
              <a:t>/v1 </a:t>
            </a:r>
          </a:p>
          <a:p>
            <a:pPr lvl="0"/>
            <a:r>
              <a:rPr lang="en-US" sz="1300" b="1" dirty="0" smtClean="0">
                <a:latin typeface="Courier New" charset="0"/>
                <a:ea typeface="Courier New" charset="0"/>
                <a:cs typeface="Courier New" charset="0"/>
              </a:rPr>
              <a:t>kind</a:t>
            </a:r>
            <a:r>
              <a:rPr lang="en-US" sz="1300" b="1" dirty="0">
                <a:latin typeface="Courier New" charset="0"/>
                <a:ea typeface="Courier New" charset="0"/>
                <a:cs typeface="Courier New" charset="0"/>
              </a:rPr>
              <a:t>: </a:t>
            </a:r>
            <a:r>
              <a:rPr lang="en-US" sz="1300" b="1" dirty="0" err="1" smtClean="0">
                <a:latin typeface="Courier New" charset="0"/>
                <a:ea typeface="Courier New" charset="0"/>
                <a:cs typeface="Courier New" charset="0"/>
              </a:rPr>
              <a:t>BackupSchedule</a:t>
            </a:r>
            <a:r>
              <a:rPr lang="en-US" sz="1300" b="1" dirty="0" smtClean="0">
                <a:latin typeface="Courier New" charset="0"/>
                <a:ea typeface="Courier New" charset="0"/>
                <a:cs typeface="Courier New" charset="0"/>
              </a:rPr>
              <a:t> </a:t>
            </a:r>
          </a:p>
          <a:p>
            <a:pPr lvl="0"/>
            <a:r>
              <a:rPr lang="en-US" sz="1300" b="1" dirty="0" smtClean="0">
                <a:latin typeface="Courier New" charset="0"/>
                <a:ea typeface="Courier New" charset="0"/>
                <a:cs typeface="Courier New" charset="0"/>
              </a:rPr>
              <a:t>metadata</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name</a:t>
            </a:r>
            <a:r>
              <a:rPr lang="en-US" sz="1300" b="1" dirty="0">
                <a:latin typeface="Courier New" charset="0"/>
                <a:ea typeface="Courier New" charset="0"/>
                <a:cs typeface="Courier New" charset="0"/>
              </a:rPr>
              <a:t>: </a:t>
            </a:r>
            <a:r>
              <a:rPr lang="en-US" sz="1300" b="1" dirty="0" err="1" smtClean="0">
                <a:latin typeface="Courier New" charset="0"/>
                <a:ea typeface="Courier New" charset="0"/>
                <a:cs typeface="Courier New" charset="0"/>
              </a:rPr>
              <a:t>mysql</a:t>
            </a:r>
            <a:r>
              <a:rPr lang="en-US" sz="1300" b="1" dirty="0" smtClean="0">
                <a:latin typeface="Courier New" charset="0"/>
                <a:ea typeface="Courier New" charset="0"/>
                <a:cs typeface="Courier New" charset="0"/>
              </a:rPr>
              <a:t>-morning-backup </a:t>
            </a: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spec</a:t>
            </a:r>
            <a:r>
              <a:rPr lang="en-US" sz="1300" b="1" dirty="0">
                <a:latin typeface="Courier New" charset="0"/>
                <a:ea typeface="Courier New" charset="0"/>
                <a:cs typeface="Courier New" charset="0"/>
              </a:rPr>
              <a:t>: schedule: </a:t>
            </a:r>
            <a:r>
              <a:rPr lang="en-US" sz="1300" b="1" dirty="0" smtClean="0">
                <a:latin typeface="Courier New" charset="0"/>
                <a:ea typeface="Courier New" charset="0"/>
                <a:cs typeface="Courier New" charset="0"/>
              </a:rPr>
              <a:t>'* 01 </a:t>
            </a:r>
            <a:r>
              <a:rPr lang="en-US" sz="1300" b="1" dirty="0">
                <a:latin typeface="Courier New" charset="0"/>
                <a:ea typeface="Courier New" charset="0"/>
                <a:cs typeface="Courier New" charset="0"/>
              </a:rPr>
              <a:t>* * *'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a:t>
            </a:r>
            <a:r>
              <a:rPr lang="en-US" sz="1300" b="1" dirty="0" err="1" smtClean="0">
                <a:latin typeface="Courier New" charset="0"/>
                <a:ea typeface="Courier New" charset="0"/>
                <a:cs typeface="Courier New" charset="0"/>
              </a:rPr>
              <a:t>backupTemplate</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executor</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provider</a:t>
            </a:r>
            <a:r>
              <a:rPr lang="en-US" sz="1300" b="1" dirty="0">
                <a:latin typeface="Courier New" charset="0"/>
                <a:ea typeface="Courier New" charset="0"/>
                <a:cs typeface="Courier New" charset="0"/>
              </a:rPr>
              <a:t>: </a:t>
            </a:r>
            <a:r>
              <a:rPr lang="en-US" sz="1300" b="1" dirty="0" err="1">
                <a:latin typeface="Courier New" charset="0"/>
                <a:ea typeface="Courier New" charset="0"/>
                <a:cs typeface="Courier New" charset="0"/>
              </a:rPr>
              <a:t>mysqldump</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databases</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 </a:t>
            </a:r>
            <a:r>
              <a:rPr lang="en-US" sz="1300" b="1" dirty="0" err="1" smtClean="0">
                <a:latin typeface="Courier New" charset="0"/>
                <a:ea typeface="Courier New" charset="0"/>
                <a:cs typeface="Courier New" charset="0"/>
              </a:rPr>
              <a:t>wordpress</a:t>
            </a:r>
            <a:r>
              <a:rPr lang="en-US" sz="1300" b="1" dirty="0" smtClean="0">
                <a:latin typeface="Courier New" charset="0"/>
                <a:ea typeface="Courier New" charset="0"/>
                <a:cs typeface="Courier New" charset="0"/>
              </a:rPr>
              <a:t> </a:t>
            </a: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a:t>
            </a:r>
            <a:r>
              <a:rPr lang="en-US" sz="1300" b="1" dirty="0" err="1" smtClean="0">
                <a:latin typeface="Courier New" charset="0"/>
                <a:ea typeface="Courier New" charset="0"/>
                <a:cs typeface="Courier New" charset="0"/>
              </a:rPr>
              <a:t>storageProvider</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s3</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r>
              <a:rPr lang="en-US" sz="1300" b="1" dirty="0" smtClean="0">
                <a:latin typeface="Courier New" charset="0"/>
                <a:ea typeface="Courier New" charset="0"/>
                <a:cs typeface="Courier New" charset="0"/>
              </a:rPr>
              <a:t>        endpoint: s3.us-east-1.amazonaws.com</a:t>
            </a:r>
          </a:p>
          <a:p>
            <a:pPr lvl="0"/>
            <a:r>
              <a:rPr lang="en-US" sz="1300" b="1" dirty="0" smtClean="0">
                <a:latin typeface="Courier New" charset="0"/>
                <a:ea typeface="Courier New" charset="0"/>
                <a:cs typeface="Courier New" charset="0"/>
              </a:rPr>
              <a:t>        region</a:t>
            </a:r>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us-east-1</a:t>
            </a: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bucket</a:t>
            </a:r>
            <a:r>
              <a:rPr lang="en-US" sz="1300" b="1" dirty="0">
                <a:latin typeface="Courier New" charset="0"/>
                <a:ea typeface="Courier New" charset="0"/>
                <a:cs typeface="Courier New" charset="0"/>
              </a:rPr>
              <a:t>: </a:t>
            </a:r>
            <a:r>
              <a:rPr lang="en-US" sz="1300" b="1" dirty="0" err="1" smtClean="0">
                <a:latin typeface="Courier New" charset="0"/>
                <a:ea typeface="Courier New" charset="0"/>
                <a:cs typeface="Courier New" charset="0"/>
              </a:rPr>
              <a:t>mysql</a:t>
            </a:r>
            <a:r>
              <a:rPr lang="en-US" sz="1300" b="1" dirty="0" smtClean="0">
                <a:latin typeface="Courier New" charset="0"/>
                <a:ea typeface="Courier New" charset="0"/>
                <a:cs typeface="Courier New" charset="0"/>
              </a:rPr>
              <a:t>-demo-backup </a:t>
            </a: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a:t>
            </a:r>
            <a:r>
              <a:rPr lang="en-US" sz="1300" b="1" dirty="0" err="1" smtClean="0">
                <a:latin typeface="Courier New" charset="0"/>
                <a:ea typeface="Courier New" charset="0"/>
                <a:cs typeface="Courier New" charset="0"/>
              </a:rPr>
              <a:t>credentialsSecret</a:t>
            </a:r>
            <a:r>
              <a:rPr lang="en-US" sz="1300" b="1" dirty="0" smtClean="0">
                <a:latin typeface="Courier New" charset="0"/>
                <a:ea typeface="Courier New" charset="0"/>
                <a:cs typeface="Courier New" charset="0"/>
              </a:rPr>
              <a:t>:</a:t>
            </a: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name</a:t>
            </a:r>
            <a:r>
              <a:rPr lang="en-US" sz="1300" b="1" dirty="0">
                <a:latin typeface="Courier New" charset="0"/>
                <a:ea typeface="Courier New" charset="0"/>
                <a:cs typeface="Courier New" charset="0"/>
              </a:rPr>
              <a:t>: s3-credentials </a:t>
            </a:r>
          </a:p>
          <a:p>
            <a:pPr lvl="0"/>
            <a:r>
              <a:rPr lang="en-US" sz="1300" b="1" dirty="0" smtClean="0">
                <a:latin typeface="Courier New" charset="0"/>
                <a:ea typeface="Courier New" charset="0"/>
                <a:cs typeface="Courier New" charset="0"/>
              </a:rPr>
              <a:t>    cluster</a:t>
            </a:r>
            <a:r>
              <a:rPr lang="en-US" sz="1300" b="1" dirty="0">
                <a:latin typeface="Courier New" charset="0"/>
                <a:ea typeface="Courier New" charset="0"/>
                <a:cs typeface="Courier New" charset="0"/>
              </a:rPr>
              <a:t>: </a:t>
            </a:r>
            <a:endParaRPr lang="en-US" sz="1300" b="1" dirty="0" smtClean="0">
              <a:latin typeface="Courier New" charset="0"/>
              <a:ea typeface="Courier New" charset="0"/>
              <a:cs typeface="Courier New" charset="0"/>
            </a:endParaRPr>
          </a:p>
          <a:p>
            <a:pPr lvl="0"/>
            <a:r>
              <a:rPr lang="en-US" sz="1300" b="1" dirty="0">
                <a:latin typeface="Courier New" charset="0"/>
                <a:ea typeface="Courier New" charset="0"/>
                <a:cs typeface="Courier New" charset="0"/>
              </a:rPr>
              <a:t> </a:t>
            </a:r>
            <a:r>
              <a:rPr lang="en-US" sz="1300" b="1" dirty="0" smtClean="0">
                <a:latin typeface="Courier New" charset="0"/>
                <a:ea typeface="Courier New" charset="0"/>
                <a:cs typeface="Courier New" charset="0"/>
              </a:rPr>
              <a:t>     name</a:t>
            </a:r>
            <a:r>
              <a:rPr lang="en-US" sz="1300" b="1" dirty="0">
                <a:latin typeface="Courier New" charset="0"/>
                <a:ea typeface="Courier New" charset="0"/>
                <a:cs typeface="Courier New" charset="0"/>
              </a:rPr>
              <a:t>: </a:t>
            </a:r>
            <a:r>
              <a:rPr lang="en-US" sz="1300" b="1" dirty="0" err="1" smtClean="0">
                <a:latin typeface="Courier New" charset="0"/>
                <a:ea typeface="Courier New" charset="0"/>
                <a:cs typeface="Courier New" charset="0"/>
              </a:rPr>
              <a:t>mysql</a:t>
            </a:r>
            <a:r>
              <a:rPr lang="en" dirty="0">
                <a:latin typeface="Calibri"/>
                <a:ea typeface="Calibri"/>
                <a:cs typeface="Calibri"/>
                <a:sym typeface="Calibri"/>
              </a:rPr>
              <a:t/>
            </a:r>
            <a:br>
              <a:rPr lang="en" dirty="0">
                <a:latin typeface="Calibri"/>
                <a:ea typeface="Calibri"/>
                <a:cs typeface="Calibri"/>
                <a:sym typeface="Calibri"/>
              </a:rPr>
            </a:br>
            <a:endParaRPr lang="en" dirty="0">
              <a:latin typeface="Calibri"/>
              <a:ea typeface="Calibri"/>
              <a:cs typeface="Calibri"/>
              <a:sym typeface="Calibri"/>
            </a:endParaRPr>
          </a:p>
          <a:p>
            <a:pPr marL="0" lvl="0" indent="0">
              <a:spcBef>
                <a:spcPts val="0"/>
              </a:spcBef>
              <a:buNone/>
            </a:pPr>
            <a:endParaRPr dirty="0"/>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33</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847323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Shape 940"/>
          <p:cNvSpPr txBox="1">
            <a:spLocks noGrp="1"/>
          </p:cNvSpPr>
          <p:nvPr>
            <p:ph type="title"/>
          </p:nvPr>
        </p:nvSpPr>
        <p:spPr>
          <a:xfrm>
            <a:off x="398988" y="588986"/>
            <a:ext cx="8346000" cy="1028700"/>
          </a:xfrm>
          <a:prstGeom prst="rect">
            <a:avLst/>
          </a:prstGeom>
        </p:spPr>
        <p:txBody>
          <a:bodyPr wrap="square" lIns="91425" tIns="91425" rIns="91425" bIns="91425" anchor="b" anchorCtr="0">
            <a:noAutofit/>
          </a:bodyPr>
          <a:lstStyle/>
          <a:p>
            <a:pPr marL="0" lvl="0" indent="0">
              <a:spcBef>
                <a:spcPts val="0"/>
              </a:spcBef>
              <a:buNone/>
            </a:pPr>
            <a:r>
              <a:rPr lang="en-US" dirty="0" smtClean="0">
                <a:latin typeface="Calibri" charset="0"/>
                <a:ea typeface="Calibri" charset="0"/>
                <a:cs typeface="Calibri" charset="0"/>
              </a:rPr>
              <a:t>Connecting</a:t>
            </a:r>
            <a:endParaRPr lang="en" dirty="0"/>
          </a:p>
        </p:txBody>
      </p:sp>
      <p:sp>
        <p:nvSpPr>
          <p:cNvPr id="941" name="Shape 941"/>
          <p:cNvSpPr txBox="1">
            <a:spLocks noGrp="1"/>
          </p:cNvSpPr>
          <p:nvPr>
            <p:ph type="body" idx="1"/>
          </p:nvPr>
        </p:nvSpPr>
        <p:spPr>
          <a:xfrm>
            <a:off x="398988" y="1779686"/>
            <a:ext cx="8346000" cy="2792313"/>
          </a:xfrm>
          <a:prstGeom prst="rect">
            <a:avLst/>
          </a:prstGeom>
        </p:spPr>
        <p:txBody>
          <a:bodyPr wrap="square" lIns="91425" tIns="91425" rIns="91425" bIns="91425" anchor="t" anchorCtr="0">
            <a:noAutofit/>
          </a:bodyPr>
          <a:lstStyle/>
          <a:p>
            <a:pPr marL="457200" lvl="0" indent="-368300" rtl="0">
              <a:spcBef>
                <a:spcPts val="0"/>
              </a:spcBef>
              <a:spcAft>
                <a:spcPts val="0"/>
              </a:spcAft>
              <a:buSzPts val="2200"/>
              <a:buChar char="●"/>
            </a:pPr>
            <a:r>
              <a:rPr lang="en-US" sz="2200" dirty="0" smtClean="0">
                <a:latin typeface="Calibri" charset="0"/>
                <a:ea typeface="Calibri" charset="0"/>
                <a:cs typeface="Calibri" charset="0"/>
              </a:rPr>
              <a:t>Write directly to single pod </a:t>
            </a:r>
          </a:p>
          <a:p>
            <a:pPr marL="457200" lvl="0" indent="-368300" rtl="0">
              <a:spcBef>
                <a:spcPts val="0"/>
              </a:spcBef>
              <a:spcAft>
                <a:spcPts val="0"/>
              </a:spcAft>
              <a:buSzPts val="2200"/>
              <a:buChar char="●"/>
            </a:pPr>
            <a:r>
              <a:rPr lang="en-US" sz="2200" dirty="0" smtClean="0">
                <a:latin typeface="Calibri" charset="0"/>
                <a:ea typeface="Calibri" charset="0"/>
                <a:cs typeface="Calibri" charset="0"/>
              </a:rPr>
              <a:t>Read/Write-only </a:t>
            </a:r>
            <a:r>
              <a:rPr lang="en-US" sz="2200" dirty="0" smtClean="0">
                <a:latin typeface="Calibri" charset="0"/>
                <a:ea typeface="Calibri" charset="0"/>
                <a:cs typeface="Calibri" charset="0"/>
              </a:rPr>
              <a:t>service</a:t>
            </a:r>
          </a:p>
          <a:p>
            <a:pPr marL="457200" lvl="0" indent="-368300" rtl="0">
              <a:spcBef>
                <a:spcPts val="0"/>
              </a:spcBef>
              <a:spcAft>
                <a:spcPts val="0"/>
              </a:spcAft>
              <a:buSzPts val="2200"/>
              <a:buChar char="●"/>
            </a:pPr>
            <a:r>
              <a:rPr lang="en-US" sz="2200" dirty="0" smtClean="0">
                <a:latin typeface="Calibri" charset="0"/>
                <a:ea typeface="Calibri" charset="0"/>
                <a:cs typeface="Calibri" charset="0"/>
              </a:rPr>
              <a:t>MySQL </a:t>
            </a:r>
            <a:r>
              <a:rPr lang="en-US" sz="2200" dirty="0" smtClean="0">
                <a:latin typeface="Calibri" charset="0"/>
                <a:ea typeface="Calibri" charset="0"/>
                <a:cs typeface="Calibri" charset="0"/>
              </a:rPr>
              <a:t>Router</a:t>
            </a:r>
            <a:endParaRPr lang="en-US" sz="2200" u="sng" dirty="0" smtClean="0">
              <a:solidFill>
                <a:schemeClr val="hlink"/>
              </a:solidFill>
              <a:latin typeface="Calibri" charset="0"/>
              <a:ea typeface="Calibri" charset="0"/>
              <a:cs typeface="Calibri" charset="0"/>
              <a:hlinkClick r:id="rId3"/>
            </a:endParaRPr>
          </a:p>
          <a:p>
            <a:pPr marL="457200" lvl="0" indent="-368300" rtl="0">
              <a:spcBef>
                <a:spcPts val="0"/>
              </a:spcBef>
              <a:spcAft>
                <a:spcPts val="0"/>
              </a:spcAft>
              <a:buSzPts val="2200"/>
              <a:buChar char="●"/>
            </a:pPr>
            <a:endParaRPr lang="en" sz="2200" u="sng" dirty="0">
              <a:solidFill>
                <a:schemeClr val="hlink"/>
              </a:solidFill>
              <a:latin typeface="Calibri" charset="0"/>
              <a:ea typeface="Calibri" charset="0"/>
              <a:cs typeface="Calibri" charset="0"/>
              <a:hlinkClick r:id="rId3"/>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34</a:t>
            </a:fld>
            <a:endParaRPr lang="en" sz="638" b="0" i="0" u="none" strike="noStrike" cap="none">
              <a:solidFill>
                <a:schemeClr val="dk1"/>
              </a:solidFill>
              <a:latin typeface="Source Sans Pro"/>
              <a:ea typeface="Source Sans Pro"/>
              <a:cs typeface="Source Sans Pro"/>
              <a:sym typeface="Source Sans Pro"/>
            </a:endParaRPr>
          </a:p>
        </p:txBody>
      </p:sp>
      <p:sp>
        <p:nvSpPr>
          <p:cNvPr id="4" name="Rounded Rectangle 3"/>
          <p:cNvSpPr/>
          <p:nvPr/>
        </p:nvSpPr>
        <p:spPr>
          <a:xfrm>
            <a:off x="4664028" y="1967529"/>
            <a:ext cx="1212845" cy="505287"/>
          </a:xfrm>
          <a:prstGeom prst="roundRect">
            <a:avLst/>
          </a:prstGeom>
          <a:solidFill>
            <a:schemeClr val="accent6">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Read-only</a:t>
            </a:r>
          </a:p>
          <a:p>
            <a:pPr algn="ctr"/>
            <a:r>
              <a:rPr lang="en-US" dirty="0" smtClean="0"/>
              <a:t>service</a:t>
            </a:r>
            <a:endParaRPr lang="en-US" dirty="0"/>
          </a:p>
        </p:txBody>
      </p:sp>
      <p:sp>
        <p:nvSpPr>
          <p:cNvPr id="7" name="Rounded Rectangle 6"/>
          <p:cNvSpPr/>
          <p:nvPr/>
        </p:nvSpPr>
        <p:spPr>
          <a:xfrm>
            <a:off x="4664028" y="3004069"/>
            <a:ext cx="1212845" cy="742319"/>
          </a:xfrm>
          <a:prstGeom prst="roundRect">
            <a:avLst/>
          </a:prstGeom>
          <a:solidFill>
            <a:schemeClr val="accent6">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t>
            </a:r>
            <a:r>
              <a:rPr lang="en-US" dirty="0" err="1" smtClean="0"/>
              <a:t>ysql</a:t>
            </a:r>
            <a:r>
              <a:rPr lang="en-US" dirty="0" smtClean="0"/>
              <a:t>-router</a:t>
            </a:r>
            <a:endParaRPr lang="en-US" dirty="0"/>
          </a:p>
        </p:txBody>
      </p:sp>
      <p:sp>
        <p:nvSpPr>
          <p:cNvPr id="5" name="Rectangle 4"/>
          <p:cNvSpPr/>
          <p:nvPr/>
        </p:nvSpPr>
        <p:spPr>
          <a:xfrm>
            <a:off x="7008786" y="439838"/>
            <a:ext cx="1736202" cy="3842795"/>
          </a:xfrm>
          <a:prstGeom prst="rect">
            <a:avLst/>
          </a:prstGeom>
          <a:no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solidFill>
                  <a:sysClr val="windowText" lastClr="000000"/>
                </a:solidFill>
              </a:rPr>
              <a:t>statefulset</a:t>
            </a:r>
            <a:endParaRPr lang="en-US" dirty="0">
              <a:solidFill>
                <a:sysClr val="windowText" lastClr="000000"/>
              </a:solidFill>
            </a:endParaRPr>
          </a:p>
        </p:txBody>
      </p:sp>
      <p:sp>
        <p:nvSpPr>
          <p:cNvPr id="9" name="Rounded Rectangle 8"/>
          <p:cNvSpPr/>
          <p:nvPr/>
        </p:nvSpPr>
        <p:spPr>
          <a:xfrm>
            <a:off x="7270464" y="824432"/>
            <a:ext cx="1212845" cy="742319"/>
          </a:xfrm>
          <a:prstGeom prst="roundRect">
            <a:avLst/>
          </a:prstGeom>
          <a:solidFill>
            <a:schemeClr val="tx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mysql-0</a:t>
            </a:r>
            <a:endParaRPr lang="en-US" dirty="0">
              <a:solidFill>
                <a:schemeClr val="accent4"/>
              </a:solidFill>
            </a:endParaRPr>
          </a:p>
        </p:txBody>
      </p:sp>
      <p:sp>
        <p:nvSpPr>
          <p:cNvPr id="10" name="Rounded Rectangle 9"/>
          <p:cNvSpPr/>
          <p:nvPr/>
        </p:nvSpPr>
        <p:spPr>
          <a:xfrm>
            <a:off x="7284882" y="2059477"/>
            <a:ext cx="1212845" cy="742319"/>
          </a:xfrm>
          <a:prstGeom prst="roundRect">
            <a:avLst/>
          </a:prstGeom>
          <a:solidFill>
            <a:schemeClr val="tx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m</a:t>
            </a:r>
            <a:r>
              <a:rPr lang="en-US" dirty="0" smtClean="0">
                <a:solidFill>
                  <a:schemeClr val="accent4"/>
                </a:solidFill>
              </a:rPr>
              <a:t>ysql-1</a:t>
            </a:r>
            <a:endParaRPr lang="en-US" dirty="0">
              <a:solidFill>
                <a:schemeClr val="accent4"/>
              </a:solidFill>
            </a:endParaRPr>
          </a:p>
        </p:txBody>
      </p:sp>
      <p:sp>
        <p:nvSpPr>
          <p:cNvPr id="11" name="Rounded Rectangle 10"/>
          <p:cNvSpPr/>
          <p:nvPr/>
        </p:nvSpPr>
        <p:spPr>
          <a:xfrm>
            <a:off x="7305794" y="3227666"/>
            <a:ext cx="1212845" cy="742319"/>
          </a:xfrm>
          <a:prstGeom prst="roundRect">
            <a:avLst/>
          </a:prstGeom>
          <a:solidFill>
            <a:schemeClr val="tx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4"/>
                </a:solidFill>
              </a:rPr>
              <a:t>m</a:t>
            </a:r>
            <a:r>
              <a:rPr lang="en-US" smtClean="0">
                <a:solidFill>
                  <a:schemeClr val="accent4"/>
                </a:solidFill>
              </a:rPr>
              <a:t>ysql-2</a:t>
            </a:r>
            <a:endParaRPr lang="en-US">
              <a:solidFill>
                <a:schemeClr val="accent4"/>
              </a:solidFill>
            </a:endParaRPr>
          </a:p>
        </p:txBody>
      </p:sp>
      <p:sp>
        <p:nvSpPr>
          <p:cNvPr id="13" name="Rounded Rectangle 12"/>
          <p:cNvSpPr/>
          <p:nvPr/>
        </p:nvSpPr>
        <p:spPr>
          <a:xfrm>
            <a:off x="4652176" y="789620"/>
            <a:ext cx="1212845" cy="479768"/>
          </a:xfrm>
          <a:prstGeom prst="roundRect">
            <a:avLst/>
          </a:prstGeom>
          <a:solidFill>
            <a:schemeClr val="accent6">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Write-only service</a:t>
            </a:r>
            <a:endParaRPr lang="en-US" dirty="0"/>
          </a:p>
        </p:txBody>
      </p:sp>
      <p:cxnSp>
        <p:nvCxnSpPr>
          <p:cNvPr id="8" name="Elbow Connector 7"/>
          <p:cNvCxnSpPr/>
          <p:nvPr/>
        </p:nvCxnSpPr>
        <p:spPr>
          <a:xfrm>
            <a:off x="5865803" y="1029504"/>
            <a:ext cx="1415730" cy="1633"/>
          </a:xfrm>
          <a:prstGeom prst="bentConnector3">
            <a:avLst>
              <a:gd name="adj1" fmla="val 50000"/>
            </a:avLst>
          </a:prstGeom>
          <a:ln w="190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a:off x="5886137" y="2219890"/>
            <a:ext cx="1439211" cy="1"/>
          </a:xfrm>
          <a:prstGeom prst="bentConnector3">
            <a:avLst>
              <a:gd name="adj1" fmla="val 50000"/>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flipV="1">
            <a:off x="5878436" y="1195591"/>
            <a:ext cx="1392028" cy="1021137"/>
          </a:xfrm>
          <a:prstGeom prst="bentConnector3">
            <a:avLst>
              <a:gd name="adj1" fmla="val 50000"/>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endCxn id="11" idx="1"/>
          </p:cNvCxnSpPr>
          <p:nvPr/>
        </p:nvCxnSpPr>
        <p:spPr>
          <a:xfrm>
            <a:off x="5876873" y="2236776"/>
            <a:ext cx="1428921" cy="1362050"/>
          </a:xfrm>
          <a:prstGeom prst="bentConnector3">
            <a:avLst>
              <a:gd name="adj1" fmla="val 48380"/>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7" idx="3"/>
            <a:endCxn id="9" idx="1"/>
          </p:cNvCxnSpPr>
          <p:nvPr/>
        </p:nvCxnSpPr>
        <p:spPr>
          <a:xfrm flipV="1">
            <a:off x="5876873" y="1195592"/>
            <a:ext cx="1393591" cy="2179637"/>
          </a:xfrm>
          <a:prstGeom prst="curvedConnector3">
            <a:avLst>
              <a:gd name="adj1" fmla="val 3505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7" idx="3"/>
            <a:endCxn id="10" idx="1"/>
          </p:cNvCxnSpPr>
          <p:nvPr/>
        </p:nvCxnSpPr>
        <p:spPr>
          <a:xfrm flipV="1">
            <a:off x="5876873" y="2430637"/>
            <a:ext cx="1408009" cy="944592"/>
          </a:xfrm>
          <a:prstGeom prst="curvedConnector3">
            <a:avLst>
              <a:gd name="adj1" fmla="val 50000"/>
            </a:avLst>
          </a:prstGeom>
          <a:ln w="190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7" idx="3"/>
            <a:endCxn id="11" idx="1"/>
          </p:cNvCxnSpPr>
          <p:nvPr/>
        </p:nvCxnSpPr>
        <p:spPr>
          <a:xfrm>
            <a:off x="5876873" y="3375229"/>
            <a:ext cx="1428921" cy="223597"/>
          </a:xfrm>
          <a:prstGeom prst="curvedConnector3">
            <a:avLst>
              <a:gd name="adj1" fmla="val 50000"/>
            </a:avLst>
          </a:prstGeom>
          <a:ln w="190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260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Shape 909"/>
          <p:cNvSpPr txBox="1">
            <a:spLocks noGrp="1"/>
          </p:cNvSpPr>
          <p:nvPr>
            <p:ph type="title"/>
          </p:nvPr>
        </p:nvSpPr>
        <p:spPr>
          <a:xfrm>
            <a:off x="494513" y="318017"/>
            <a:ext cx="8346000" cy="78144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Oracle MySQL Operator Demo</a:t>
            </a:r>
            <a:endParaRPr lang="en" dirty="0">
              <a:latin typeface="Calibri"/>
              <a:ea typeface="Calibri"/>
              <a:cs typeface="Calibri"/>
              <a:sym typeface="Calibri"/>
            </a:endParaRPr>
          </a:p>
        </p:txBody>
      </p:sp>
      <p:sp>
        <p:nvSpPr>
          <p:cNvPr id="910" name="Shape 910"/>
          <p:cNvSpPr txBox="1">
            <a:spLocks noGrp="1"/>
          </p:cNvSpPr>
          <p:nvPr>
            <p:ph type="body" idx="1"/>
          </p:nvPr>
        </p:nvSpPr>
        <p:spPr>
          <a:xfrm>
            <a:off x="285670" y="1346717"/>
            <a:ext cx="8696284" cy="3305093"/>
          </a:xfrm>
          <a:prstGeom prst="rect">
            <a:avLst/>
          </a:prstGeom>
          <a:noFill/>
          <a:ln>
            <a:noFill/>
          </a:ln>
        </p:spPr>
        <p:txBody>
          <a:bodyPr wrap="square" lIns="0" tIns="0" rIns="0" bIns="0" anchor="t" anchorCtr="0">
            <a:noAutofit/>
          </a:bodyPr>
          <a:lstStyle/>
          <a:p>
            <a:pPr marL="285750" lvl="0" indent="-285750">
              <a:buFont typeface="Arial" charset="0"/>
              <a:buChar char="•"/>
            </a:pPr>
            <a:r>
              <a:rPr lang="en-US" sz="2000" dirty="0" smtClean="0">
                <a:solidFill>
                  <a:schemeClr val="accent4"/>
                </a:solidFill>
                <a:latin typeface="Calibri" charset="0"/>
                <a:ea typeface="Calibri" charset="0"/>
                <a:cs typeface="Calibri" charset="0"/>
              </a:rPr>
              <a:t>This demo will show the following:</a:t>
            </a:r>
          </a:p>
          <a:p>
            <a:pPr marL="628650" lvl="1" indent="-285750">
              <a:buFont typeface="Arial" charset="0"/>
              <a:buChar char="•"/>
            </a:pPr>
            <a:r>
              <a:rPr lang="en-US" sz="2000" dirty="0" smtClean="0">
                <a:solidFill>
                  <a:schemeClr val="accent4"/>
                </a:solidFill>
                <a:latin typeface="Calibri" charset="0"/>
                <a:ea typeface="Calibri" charset="0"/>
                <a:cs typeface="Calibri" charset="0"/>
              </a:rPr>
              <a:t>A 3 Node cluster created by the Oracle MySQL Operator</a:t>
            </a:r>
          </a:p>
          <a:p>
            <a:pPr marL="628650" lvl="1" indent="-285750">
              <a:buFont typeface="Arial" charset="0"/>
              <a:buChar char="•"/>
            </a:pPr>
            <a:r>
              <a:rPr lang="en-US" sz="2000" dirty="0" smtClean="0">
                <a:solidFill>
                  <a:schemeClr val="accent4"/>
                </a:solidFill>
                <a:latin typeface="Calibri" charset="0"/>
                <a:ea typeface="Calibri" charset="0"/>
                <a:cs typeface="Calibri" charset="0"/>
              </a:rPr>
              <a:t>Show each component such as the MySQL Operator container, and each pod node with the MySQL and each pod’s </a:t>
            </a:r>
            <a:r>
              <a:rPr lang="en-US" sz="2000" dirty="0" err="1" smtClean="0">
                <a:solidFill>
                  <a:schemeClr val="accent4"/>
                </a:solidFill>
                <a:latin typeface="Calibri" charset="0"/>
                <a:ea typeface="Calibri" charset="0"/>
                <a:cs typeface="Calibri" charset="0"/>
              </a:rPr>
              <a:t>mysql</a:t>
            </a:r>
            <a:r>
              <a:rPr lang="en-US" sz="2000" dirty="0" smtClean="0">
                <a:solidFill>
                  <a:schemeClr val="accent4"/>
                </a:solidFill>
                <a:latin typeface="Calibri" charset="0"/>
                <a:ea typeface="Calibri" charset="0"/>
                <a:cs typeface="Calibri" charset="0"/>
              </a:rPr>
              <a:t>-agent container</a:t>
            </a:r>
          </a:p>
          <a:p>
            <a:pPr marL="628650" lvl="1" indent="-285750">
              <a:buFont typeface="Arial" charset="0"/>
              <a:buChar char="•"/>
            </a:pPr>
            <a:r>
              <a:rPr lang="en-US" sz="2000" dirty="0" smtClean="0">
                <a:solidFill>
                  <a:schemeClr val="accent4"/>
                </a:solidFill>
                <a:latin typeface="Calibri" charset="0"/>
                <a:ea typeface="Calibri" charset="0"/>
                <a:cs typeface="Calibri" charset="0"/>
              </a:rPr>
              <a:t>A </a:t>
            </a:r>
            <a:r>
              <a:rPr lang="en-US" sz="2000" dirty="0" err="1" smtClean="0">
                <a:solidFill>
                  <a:schemeClr val="accent4"/>
                </a:solidFill>
                <a:latin typeface="Calibri" charset="0"/>
                <a:ea typeface="Calibri" charset="0"/>
                <a:cs typeface="Calibri" charset="0"/>
              </a:rPr>
              <a:t>Wordpress</a:t>
            </a:r>
            <a:r>
              <a:rPr lang="en-US" sz="2000" dirty="0" smtClean="0">
                <a:solidFill>
                  <a:schemeClr val="accent4"/>
                </a:solidFill>
                <a:latin typeface="Calibri" charset="0"/>
                <a:ea typeface="Calibri" charset="0"/>
                <a:cs typeface="Calibri" charset="0"/>
              </a:rPr>
              <a:t> deployment consisting of the </a:t>
            </a:r>
            <a:r>
              <a:rPr lang="en-US" sz="2000" dirty="0" err="1" smtClean="0">
                <a:solidFill>
                  <a:schemeClr val="accent4"/>
                </a:solidFill>
                <a:latin typeface="Calibri" charset="0"/>
                <a:ea typeface="Calibri" charset="0"/>
                <a:cs typeface="Calibri" charset="0"/>
              </a:rPr>
              <a:t>mysql</a:t>
            </a:r>
            <a:r>
              <a:rPr lang="en-US" sz="2000" dirty="0" smtClean="0">
                <a:solidFill>
                  <a:schemeClr val="accent4"/>
                </a:solidFill>
                <a:latin typeface="Calibri" charset="0"/>
                <a:ea typeface="Calibri" charset="0"/>
                <a:cs typeface="Calibri" charset="0"/>
              </a:rPr>
              <a:t>-router container and  </a:t>
            </a:r>
            <a:r>
              <a:rPr lang="en-US" sz="2000" dirty="0" err="1" smtClean="0">
                <a:solidFill>
                  <a:schemeClr val="accent4"/>
                </a:solidFill>
                <a:latin typeface="Calibri" charset="0"/>
                <a:ea typeface="Calibri" charset="0"/>
                <a:cs typeface="Calibri" charset="0"/>
              </a:rPr>
              <a:t>wordpress</a:t>
            </a:r>
            <a:r>
              <a:rPr lang="en-US" sz="2000" dirty="0" smtClean="0">
                <a:solidFill>
                  <a:schemeClr val="accent4"/>
                </a:solidFill>
                <a:latin typeface="Calibri" charset="0"/>
                <a:ea typeface="Calibri" charset="0"/>
                <a:cs typeface="Calibri" charset="0"/>
              </a:rPr>
              <a:t> that connects to the cluster</a:t>
            </a:r>
          </a:p>
          <a:p>
            <a:pPr marL="628650" lvl="1" indent="-285750">
              <a:buFont typeface="Arial" charset="0"/>
              <a:buChar char="•"/>
            </a:pPr>
            <a:r>
              <a:rPr lang="en-US" sz="2000" dirty="0" err="1" smtClean="0">
                <a:solidFill>
                  <a:schemeClr val="accent4"/>
                </a:solidFill>
                <a:latin typeface="Calibri" charset="0"/>
                <a:ea typeface="Calibri" charset="0"/>
                <a:cs typeface="Calibri" charset="0"/>
              </a:rPr>
              <a:t>MySQLBackup</a:t>
            </a:r>
            <a:r>
              <a:rPr lang="en-US" sz="2000" dirty="0" smtClean="0">
                <a:solidFill>
                  <a:schemeClr val="accent4"/>
                </a:solidFill>
                <a:latin typeface="Calibri" charset="0"/>
                <a:ea typeface="Calibri" charset="0"/>
                <a:cs typeface="Calibri" charset="0"/>
              </a:rPr>
              <a:t> and </a:t>
            </a:r>
            <a:r>
              <a:rPr lang="en-US" sz="2000" dirty="0" err="1" smtClean="0">
                <a:solidFill>
                  <a:schemeClr val="accent4"/>
                </a:solidFill>
                <a:latin typeface="Calibri" charset="0"/>
                <a:ea typeface="Calibri" charset="0"/>
                <a:cs typeface="Calibri" charset="0"/>
              </a:rPr>
              <a:t>MySQLRestore</a:t>
            </a:r>
            <a:r>
              <a:rPr lang="en-US" sz="2000" dirty="0" smtClean="0">
                <a:solidFill>
                  <a:schemeClr val="accent4"/>
                </a:solidFill>
                <a:latin typeface="Calibri" charset="0"/>
                <a:ea typeface="Calibri" charset="0"/>
                <a:cs typeface="Calibri" charset="0"/>
              </a:rPr>
              <a:t> resources demonstrating restoring the site after truncating the comments table</a:t>
            </a:r>
          </a:p>
          <a:p>
            <a:pPr marL="628650" lvl="1" indent="-285750">
              <a:buFont typeface="Arial" charset="0"/>
              <a:buChar char="•"/>
            </a:pPr>
            <a:r>
              <a:rPr lang="en-US" sz="2000" dirty="0">
                <a:solidFill>
                  <a:schemeClr val="tx1">
                    <a:lumMod val="50000"/>
                  </a:schemeClr>
                </a:solidFill>
                <a:latin typeface="Calibri" charset="0"/>
                <a:ea typeface="Calibri" charset="0"/>
                <a:cs typeface="Calibri" charset="0"/>
                <a:hlinkClick r:id="rId3"/>
              </a:rPr>
              <a:t>https://</a:t>
            </a:r>
            <a:r>
              <a:rPr lang="en-US" sz="2000" dirty="0" err="1">
                <a:solidFill>
                  <a:schemeClr val="tx1">
                    <a:lumMod val="50000"/>
                  </a:schemeClr>
                </a:solidFill>
                <a:latin typeface="Calibri" charset="0"/>
                <a:ea typeface="Calibri" charset="0"/>
                <a:cs typeface="Calibri" charset="0"/>
                <a:hlinkClick r:id="rId3"/>
              </a:rPr>
              <a:t>youtu.be</a:t>
            </a:r>
            <a:r>
              <a:rPr lang="en-US" sz="2000" dirty="0">
                <a:solidFill>
                  <a:schemeClr val="tx1">
                    <a:lumMod val="50000"/>
                  </a:schemeClr>
                </a:solidFill>
                <a:latin typeface="Calibri" charset="0"/>
                <a:ea typeface="Calibri" charset="0"/>
                <a:cs typeface="Calibri" charset="0"/>
                <a:hlinkClick r:id="rId3"/>
              </a:rPr>
              <a:t>/scQScx02eWg</a:t>
            </a:r>
            <a:endParaRPr lang="en-US" sz="2000" dirty="0">
              <a:solidFill>
                <a:schemeClr val="tx1">
                  <a:lumMod val="50000"/>
                </a:schemeClr>
              </a:solidFill>
              <a:latin typeface="Calibri" charset="0"/>
              <a:ea typeface="Calibri" charset="0"/>
              <a:cs typeface="Calibri" charset="0"/>
            </a:endParaRPr>
          </a:p>
          <a:p>
            <a:pPr marL="628650" lvl="1" indent="-285750">
              <a:buFont typeface="Arial" charset="0"/>
              <a:buChar char="•"/>
            </a:pPr>
            <a:endParaRPr lang="en-US" sz="2000" dirty="0" smtClean="0">
              <a:solidFill>
                <a:schemeClr val="accent4"/>
              </a:solidFill>
              <a:latin typeface="Calibri" charset="0"/>
              <a:ea typeface="Calibri" charset="0"/>
              <a:cs typeface="Calibri" charset="0"/>
            </a:endParaRPr>
          </a:p>
          <a:p>
            <a:pPr marL="628650" lvl="1" indent="-285750">
              <a:buFont typeface="Arial" charset="0"/>
              <a:buChar char="•"/>
            </a:pPr>
            <a:endParaRPr lang="en-US" sz="1150" dirty="0" smtClean="0">
              <a:latin typeface="Calibri" charset="0"/>
              <a:ea typeface="Calibri" charset="0"/>
              <a:cs typeface="Calibri" charset="0"/>
            </a:endParaRPr>
          </a:p>
          <a:p>
            <a:pPr marL="285750" lvl="0" indent="-285750">
              <a:buFont typeface="Arial" charset="0"/>
              <a:buChar char="•"/>
            </a:pPr>
            <a:endParaRPr lang="en-US" sz="1600" dirty="0">
              <a:latin typeface="Calibri" charset="0"/>
              <a:ea typeface="Calibri" charset="0"/>
              <a:cs typeface="Calibri" charset="0"/>
            </a:endParaRPr>
          </a:p>
        </p:txBody>
      </p:sp>
      <p:sp>
        <p:nvSpPr>
          <p:cNvPr id="911" name="Shape 911"/>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912" name="Shape 91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35</a:t>
            </a:fld>
            <a:endParaRPr lang="en" sz="638" b="0" i="0" u="none" strike="noStrike" cap="none">
              <a:solidFill>
                <a:schemeClr val="dk1"/>
              </a:solidFill>
              <a:latin typeface="Source Sans Pro"/>
              <a:ea typeface="Source Sans Pro"/>
              <a:cs typeface="Source Sans Pro"/>
              <a:sym typeface="Source Sans Pro"/>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950" y="136291"/>
            <a:ext cx="2398050" cy="685157"/>
          </a:xfrm>
          <a:prstGeom prst="rect">
            <a:avLst/>
          </a:prstGeom>
        </p:spPr>
      </p:pic>
    </p:spTree>
    <p:extLst>
      <p:ext uri="{BB962C8B-B14F-4D97-AF65-F5344CB8AC3E}">
        <p14:creationId xmlns:p14="http://schemas.microsoft.com/office/powerpoint/2010/main" val="1728718388"/>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52" name="Rounded Rectangle 51"/>
          <p:cNvSpPr/>
          <p:nvPr/>
        </p:nvSpPr>
        <p:spPr>
          <a:xfrm>
            <a:off x="5901916" y="3104642"/>
            <a:ext cx="1735943" cy="1690188"/>
          </a:xfrm>
          <a:prstGeom prst="roundRect">
            <a:avLst/>
          </a:prstGeom>
          <a:solidFill>
            <a:srgbClr val="E4E4E4">
              <a:alpha val="54902"/>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mtClean="0">
                <a:solidFill>
                  <a:schemeClr val="tx1">
                    <a:lumMod val="50000"/>
                  </a:schemeClr>
                </a:solidFill>
              </a:rPr>
              <a:t>MySQL Operator Deployment</a:t>
            </a:r>
            <a:endParaRPr lang="en-US" dirty="0">
              <a:solidFill>
                <a:schemeClr val="tx1">
                  <a:lumMod val="50000"/>
                </a:schemeClr>
              </a:solidFill>
            </a:endParaRPr>
          </a:p>
        </p:txBody>
      </p:sp>
      <p:sp>
        <p:nvSpPr>
          <p:cNvPr id="51" name="Rounded Rectangle 50"/>
          <p:cNvSpPr/>
          <p:nvPr/>
        </p:nvSpPr>
        <p:spPr>
          <a:xfrm>
            <a:off x="3689843" y="1180080"/>
            <a:ext cx="1621636" cy="3614750"/>
          </a:xfrm>
          <a:prstGeom prst="roundRect">
            <a:avLst/>
          </a:prstGeom>
          <a:solidFill>
            <a:srgbClr val="E4E4E4">
              <a:alpha val="54902"/>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smtClean="0">
                <a:solidFill>
                  <a:schemeClr val="tx1">
                    <a:lumMod val="50000"/>
                  </a:schemeClr>
                </a:solidFill>
              </a:rPr>
              <a:t>Mysql</a:t>
            </a:r>
            <a:r>
              <a:rPr lang="en-US" dirty="0" smtClean="0">
                <a:solidFill>
                  <a:schemeClr val="tx1">
                    <a:lumMod val="50000"/>
                  </a:schemeClr>
                </a:solidFill>
              </a:rPr>
              <a:t> cluster </a:t>
            </a:r>
          </a:p>
          <a:p>
            <a:pPr algn="ctr"/>
            <a:r>
              <a:rPr lang="en-US" dirty="0" err="1" smtClean="0">
                <a:solidFill>
                  <a:schemeClr val="tx1">
                    <a:lumMod val="50000"/>
                  </a:schemeClr>
                </a:solidFill>
              </a:rPr>
              <a:t>statefulset</a:t>
            </a:r>
            <a:endParaRPr lang="en-US" dirty="0">
              <a:solidFill>
                <a:schemeClr val="tx1">
                  <a:lumMod val="50000"/>
                </a:schemeClr>
              </a:solidFill>
            </a:endParaRPr>
          </a:p>
        </p:txBody>
      </p:sp>
      <p:sp>
        <p:nvSpPr>
          <p:cNvPr id="16" name="Rounded Rectangle 15"/>
          <p:cNvSpPr/>
          <p:nvPr/>
        </p:nvSpPr>
        <p:spPr>
          <a:xfrm>
            <a:off x="487300" y="1180080"/>
            <a:ext cx="1642156" cy="3031309"/>
          </a:xfrm>
          <a:prstGeom prst="roundRect">
            <a:avLst/>
          </a:prstGeom>
          <a:solidFill>
            <a:srgbClr val="E4E4E4">
              <a:alpha val="54902"/>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smtClean="0">
                <a:solidFill>
                  <a:schemeClr val="tx1">
                    <a:lumMod val="50000"/>
                  </a:schemeClr>
                </a:solidFill>
              </a:rPr>
              <a:t>Wordpress</a:t>
            </a:r>
            <a:r>
              <a:rPr lang="en-US" dirty="0" smtClean="0">
                <a:solidFill>
                  <a:schemeClr val="tx1">
                    <a:lumMod val="50000"/>
                  </a:schemeClr>
                </a:solidFill>
              </a:rPr>
              <a:t> deployment</a:t>
            </a:r>
            <a:endParaRPr lang="en-US" dirty="0">
              <a:solidFill>
                <a:schemeClr val="tx1">
                  <a:lumMod val="50000"/>
                </a:schemeClr>
              </a:solidFill>
            </a:endParaRPr>
          </a:p>
        </p:txBody>
      </p:sp>
      <p:sp>
        <p:nvSpPr>
          <p:cNvPr id="940" name="Shape 940"/>
          <p:cNvSpPr txBox="1">
            <a:spLocks noGrp="1"/>
          </p:cNvSpPr>
          <p:nvPr>
            <p:ph type="title"/>
          </p:nvPr>
        </p:nvSpPr>
        <p:spPr>
          <a:xfrm>
            <a:off x="398988" y="151380"/>
            <a:ext cx="8346000" cy="1028700"/>
          </a:xfrm>
          <a:prstGeom prst="rect">
            <a:avLst/>
          </a:prstGeom>
        </p:spPr>
        <p:txBody>
          <a:bodyPr wrap="square" lIns="91425" tIns="91425" rIns="91425" bIns="91425" anchor="b" anchorCtr="0">
            <a:noAutofit/>
          </a:bodyPr>
          <a:lstStyle/>
          <a:p>
            <a:pPr marL="0" lvl="0" indent="0">
              <a:spcBef>
                <a:spcPts val="0"/>
              </a:spcBef>
              <a:buNone/>
            </a:pPr>
            <a:r>
              <a:rPr lang="en-US" dirty="0" smtClean="0">
                <a:latin typeface="Calibri" charset="0"/>
                <a:ea typeface="Calibri" charset="0"/>
                <a:cs typeface="Calibri" charset="0"/>
              </a:rPr>
              <a:t>MySQL Operator Demo</a:t>
            </a:r>
            <a:endParaRPr lang="en" dirty="0">
              <a:latin typeface="Calibri" charset="0"/>
              <a:ea typeface="Calibri" charset="0"/>
              <a:cs typeface="Calibri" charset="0"/>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36</a:t>
            </a:fld>
            <a:endParaRPr lang="en" sz="638" b="0" i="0" u="none" strike="noStrike" cap="none">
              <a:solidFill>
                <a:schemeClr val="dk1"/>
              </a:solidFill>
              <a:latin typeface="Source Sans Pro"/>
              <a:ea typeface="Source Sans Pro"/>
              <a:cs typeface="Source Sans Pro"/>
              <a:sym typeface="Source Sans Pro"/>
            </a:endParaRPr>
          </a:p>
        </p:txBody>
      </p:sp>
      <p:sp>
        <p:nvSpPr>
          <p:cNvPr id="4" name="Rounded Rectangle 3"/>
          <p:cNvSpPr/>
          <p:nvPr/>
        </p:nvSpPr>
        <p:spPr>
          <a:xfrm>
            <a:off x="5973874" y="1130915"/>
            <a:ext cx="1663985" cy="623049"/>
          </a:xfrm>
          <a:prstGeom prst="roundRect">
            <a:avLst/>
          </a:prstGeom>
          <a:solidFill>
            <a:schemeClr val="accent3">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schemeClr>
                </a:solidFill>
              </a:rPr>
              <a:t>OCI Object storage</a:t>
            </a:r>
            <a:endParaRPr lang="en-US" dirty="0">
              <a:solidFill>
                <a:schemeClr val="tx1">
                  <a:lumMod val="50000"/>
                </a:schemeClr>
              </a:solidFill>
            </a:endParaRPr>
          </a:p>
        </p:txBody>
      </p:sp>
      <p:sp>
        <p:nvSpPr>
          <p:cNvPr id="7" name="Rounded Rectangle 6"/>
          <p:cNvSpPr/>
          <p:nvPr/>
        </p:nvSpPr>
        <p:spPr>
          <a:xfrm>
            <a:off x="701956" y="2834615"/>
            <a:ext cx="1212845" cy="742319"/>
          </a:xfrm>
          <a:prstGeom prst="roundRect">
            <a:avLst/>
          </a:prstGeom>
          <a:solidFill>
            <a:schemeClr val="accent6">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t>
            </a:r>
            <a:r>
              <a:rPr lang="en-US" dirty="0" err="1" smtClean="0"/>
              <a:t>ysql</a:t>
            </a:r>
            <a:r>
              <a:rPr lang="en-US" dirty="0" smtClean="0"/>
              <a:t>-router</a:t>
            </a:r>
            <a:endParaRPr lang="en-US" dirty="0"/>
          </a:p>
        </p:txBody>
      </p:sp>
      <p:sp>
        <p:nvSpPr>
          <p:cNvPr id="9" name="Rounded Rectangle 8"/>
          <p:cNvSpPr/>
          <p:nvPr/>
        </p:nvSpPr>
        <p:spPr>
          <a:xfrm>
            <a:off x="3963327" y="1411125"/>
            <a:ext cx="1019392" cy="812842"/>
          </a:xfrm>
          <a:prstGeom prst="roundRect">
            <a:avLst/>
          </a:prstGeom>
          <a:solidFill>
            <a:schemeClr val="tx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000" dirty="0" smtClean="0">
                <a:solidFill>
                  <a:schemeClr val="accent4"/>
                </a:solidFill>
              </a:rPr>
              <a:t>mysql-0</a:t>
            </a:r>
            <a:endParaRPr lang="en-US" sz="1000" dirty="0">
              <a:solidFill>
                <a:schemeClr val="tx1">
                  <a:lumMod val="50000"/>
                </a:schemeClr>
              </a:solidFill>
            </a:endParaRPr>
          </a:p>
        </p:txBody>
      </p:sp>
      <p:sp>
        <p:nvSpPr>
          <p:cNvPr id="10" name="Rounded Rectangle 9"/>
          <p:cNvSpPr/>
          <p:nvPr/>
        </p:nvSpPr>
        <p:spPr>
          <a:xfrm>
            <a:off x="3880569" y="2426232"/>
            <a:ext cx="1192325" cy="826435"/>
          </a:xfrm>
          <a:prstGeom prst="roundRect">
            <a:avLst/>
          </a:prstGeom>
          <a:solidFill>
            <a:schemeClr val="tx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000" dirty="0" smtClean="0">
                <a:solidFill>
                  <a:schemeClr val="tx1">
                    <a:lumMod val="50000"/>
                  </a:schemeClr>
                </a:solidFill>
              </a:rPr>
              <a:t>mysql-1</a:t>
            </a:r>
            <a:endParaRPr lang="en-US" sz="1000" dirty="0">
              <a:solidFill>
                <a:schemeClr val="tx1">
                  <a:lumMod val="50000"/>
                </a:schemeClr>
              </a:solidFill>
            </a:endParaRPr>
          </a:p>
        </p:txBody>
      </p:sp>
      <p:sp>
        <p:nvSpPr>
          <p:cNvPr id="11" name="Rounded Rectangle 10"/>
          <p:cNvSpPr/>
          <p:nvPr/>
        </p:nvSpPr>
        <p:spPr>
          <a:xfrm>
            <a:off x="3860049" y="3439455"/>
            <a:ext cx="1212845" cy="742319"/>
          </a:xfrm>
          <a:prstGeom prst="roundRect">
            <a:avLst/>
          </a:prstGeom>
          <a:solidFill>
            <a:schemeClr val="tx1">
              <a:lumMod val="40000"/>
              <a:lumOff val="6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000" dirty="0">
                <a:solidFill>
                  <a:schemeClr val="tx1">
                    <a:lumMod val="50000"/>
                  </a:schemeClr>
                </a:solidFill>
              </a:rPr>
              <a:t>m</a:t>
            </a:r>
            <a:r>
              <a:rPr lang="en-US" sz="1000" dirty="0" smtClean="0">
                <a:solidFill>
                  <a:schemeClr val="tx1">
                    <a:lumMod val="50000"/>
                  </a:schemeClr>
                </a:solidFill>
              </a:rPr>
              <a:t>ysql-2</a:t>
            </a:r>
            <a:endParaRPr lang="en-US" sz="1000" dirty="0">
              <a:solidFill>
                <a:schemeClr val="tx1">
                  <a:lumMod val="50000"/>
                </a:schemeClr>
              </a:solidFill>
            </a:endParaRPr>
          </a:p>
        </p:txBody>
      </p:sp>
      <p:sp>
        <p:nvSpPr>
          <p:cNvPr id="13" name="Rounded Rectangle 12"/>
          <p:cNvSpPr/>
          <p:nvPr/>
        </p:nvSpPr>
        <p:spPr>
          <a:xfrm>
            <a:off x="6020352" y="3476667"/>
            <a:ext cx="1508025" cy="657967"/>
          </a:xfrm>
          <a:prstGeom prst="roundRect">
            <a:avLst/>
          </a:prstGeom>
          <a:solidFill>
            <a:srgbClr val="A1709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MySQL Operator</a:t>
            </a:r>
            <a:endParaRPr lang="en-US" dirty="0"/>
          </a:p>
        </p:txBody>
      </p:sp>
      <p:cxnSp>
        <p:nvCxnSpPr>
          <p:cNvPr id="50" name="Curved Connector 49"/>
          <p:cNvCxnSpPr>
            <a:stCxn id="7" idx="3"/>
            <a:endCxn id="9" idx="1"/>
          </p:cNvCxnSpPr>
          <p:nvPr/>
        </p:nvCxnSpPr>
        <p:spPr>
          <a:xfrm flipV="1">
            <a:off x="1914801" y="1817546"/>
            <a:ext cx="2048526" cy="1388229"/>
          </a:xfrm>
          <a:prstGeom prst="curvedConnector3">
            <a:avLst>
              <a:gd name="adj1" fmla="val 5000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7" idx="3"/>
            <a:endCxn id="10" idx="1"/>
          </p:cNvCxnSpPr>
          <p:nvPr/>
        </p:nvCxnSpPr>
        <p:spPr>
          <a:xfrm flipV="1">
            <a:off x="1914801" y="2839450"/>
            <a:ext cx="1965768" cy="366325"/>
          </a:xfrm>
          <a:prstGeom prst="curvedConnector3">
            <a:avLst>
              <a:gd name="adj1" fmla="val 50000"/>
            </a:avLst>
          </a:prstGeom>
          <a:ln w="190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7" idx="3"/>
            <a:endCxn id="11" idx="1"/>
          </p:cNvCxnSpPr>
          <p:nvPr/>
        </p:nvCxnSpPr>
        <p:spPr>
          <a:xfrm>
            <a:off x="1914801" y="3205775"/>
            <a:ext cx="1945248" cy="604840"/>
          </a:xfrm>
          <a:prstGeom prst="curvedConnector3">
            <a:avLst>
              <a:gd name="adj1" fmla="val 50000"/>
            </a:avLst>
          </a:prstGeom>
          <a:ln w="190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713788" y="1374933"/>
            <a:ext cx="1212845" cy="1096985"/>
          </a:xfrm>
          <a:prstGeom prst="roundRect">
            <a:avLst/>
          </a:prstGeom>
          <a:solidFill>
            <a:srgbClr val="0070C0"/>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t>m</a:t>
            </a:r>
            <a:r>
              <a:rPr lang="en-US" dirty="0" err="1" smtClean="0"/>
              <a:t>ysql</a:t>
            </a:r>
            <a:r>
              <a:rPr lang="en-US" dirty="0" smtClean="0"/>
              <a:t>-router</a:t>
            </a:r>
            <a:endParaRPr lang="en-US" dirty="0"/>
          </a:p>
        </p:txBody>
      </p:sp>
      <p:cxnSp>
        <p:nvCxnSpPr>
          <p:cNvPr id="23" name="Straight Arrow Connector 22"/>
          <p:cNvCxnSpPr>
            <a:stCxn id="43" idx="2"/>
          </p:cNvCxnSpPr>
          <p:nvPr/>
        </p:nvCxnSpPr>
        <p:spPr>
          <a:xfrm flipH="1">
            <a:off x="1320210" y="2471918"/>
            <a:ext cx="1" cy="362697"/>
          </a:xfrm>
          <a:prstGeom prst="straightConnector1">
            <a:avLst/>
          </a:prstGeom>
          <a:ln w="19050">
            <a:solidFill>
              <a:schemeClr val="tx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688" y="1384518"/>
            <a:ext cx="615380" cy="615380"/>
          </a:xfrm>
          <a:prstGeom prst="rect">
            <a:avLst/>
          </a:prstGeom>
        </p:spPr>
      </p:pic>
      <p:pic>
        <p:nvPicPr>
          <p:cNvPr id="898" name="Picture 89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8990" y="2212324"/>
            <a:ext cx="1124425" cy="937021"/>
          </a:xfrm>
          <a:prstGeom prst="rect">
            <a:avLst/>
          </a:prstGeom>
        </p:spPr>
      </p:pic>
      <p:pic>
        <p:nvPicPr>
          <p:cNvPr id="82" name="Picture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7502" y="3439455"/>
            <a:ext cx="686318" cy="541869"/>
          </a:xfrm>
          <a:prstGeom prst="rect">
            <a:avLst/>
          </a:prstGeom>
        </p:spPr>
      </p:pic>
      <p:pic>
        <p:nvPicPr>
          <p:cNvPr id="84" name="Picture 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3312" y="2471918"/>
            <a:ext cx="686318" cy="541869"/>
          </a:xfrm>
          <a:prstGeom prst="rect">
            <a:avLst/>
          </a:prstGeom>
        </p:spPr>
      </p:pic>
      <p:pic>
        <p:nvPicPr>
          <p:cNvPr id="85" name="Picture 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7313" y="1465478"/>
            <a:ext cx="686318" cy="541869"/>
          </a:xfrm>
          <a:prstGeom prst="rect">
            <a:avLst/>
          </a:prstGeom>
        </p:spPr>
      </p:pic>
      <p:cxnSp>
        <p:nvCxnSpPr>
          <p:cNvPr id="921" name="Straight Arrow Connector 920"/>
          <p:cNvCxnSpPr>
            <a:stCxn id="52" idx="3"/>
          </p:cNvCxnSpPr>
          <p:nvPr/>
        </p:nvCxnSpPr>
        <p:spPr>
          <a:xfrm flipV="1">
            <a:off x="7637859" y="3149345"/>
            <a:ext cx="887892" cy="80039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5328356" y="1787644"/>
            <a:ext cx="1433003" cy="8493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5" name="TextBox 924"/>
          <p:cNvSpPr txBox="1"/>
          <p:nvPr/>
        </p:nvSpPr>
        <p:spPr>
          <a:xfrm rot="19852438">
            <a:off x="5377194" y="1959093"/>
            <a:ext cx="1001523" cy="307777"/>
          </a:xfrm>
          <a:prstGeom prst="rect">
            <a:avLst/>
          </a:prstGeom>
          <a:noFill/>
        </p:spPr>
        <p:txBody>
          <a:bodyPr wrap="square" rtlCol="0">
            <a:spAutoFit/>
          </a:bodyPr>
          <a:lstStyle/>
          <a:p>
            <a:r>
              <a:rPr lang="en-US" dirty="0" smtClean="0"/>
              <a:t>backups</a:t>
            </a:r>
            <a:endParaRPr lang="en-US" dirty="0"/>
          </a:p>
        </p:txBody>
      </p:sp>
      <p:cxnSp>
        <p:nvCxnSpPr>
          <p:cNvPr id="109" name="Straight Arrow Connector 108"/>
          <p:cNvCxnSpPr/>
          <p:nvPr/>
        </p:nvCxnSpPr>
        <p:spPr>
          <a:xfrm flipV="1">
            <a:off x="5320958" y="2816471"/>
            <a:ext cx="2798032" cy="1814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6181483" y="2429914"/>
            <a:ext cx="1176807" cy="307777"/>
          </a:xfrm>
          <a:prstGeom prst="rect">
            <a:avLst/>
          </a:prstGeom>
          <a:noFill/>
        </p:spPr>
        <p:txBody>
          <a:bodyPr wrap="square" rtlCol="0">
            <a:spAutoFit/>
          </a:bodyPr>
          <a:lstStyle/>
          <a:p>
            <a:r>
              <a:rPr lang="en-US" dirty="0" smtClean="0"/>
              <a:t>Each agent</a:t>
            </a:r>
            <a:endParaRPr lang="en-US" dirty="0"/>
          </a:p>
        </p:txBody>
      </p:sp>
    </p:spTree>
    <p:extLst>
      <p:ext uri="{BB962C8B-B14F-4D97-AF65-F5344CB8AC3E}">
        <p14:creationId xmlns:p14="http://schemas.microsoft.com/office/powerpoint/2010/main" val="193576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Shape 909"/>
          <p:cNvSpPr txBox="1">
            <a:spLocks noGrp="1"/>
          </p:cNvSpPr>
          <p:nvPr>
            <p:ph type="title"/>
          </p:nvPr>
        </p:nvSpPr>
        <p:spPr>
          <a:xfrm>
            <a:off x="494513" y="318017"/>
            <a:ext cx="8346000" cy="10287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err="1" smtClean="0">
                <a:latin typeface="Calibri"/>
                <a:ea typeface="Calibri"/>
                <a:cs typeface="Calibri"/>
                <a:sym typeface="Calibri"/>
              </a:rPr>
              <a:t>Presslabs</a:t>
            </a:r>
            <a:r>
              <a:rPr lang="en-US" dirty="0" smtClean="0">
                <a:latin typeface="Calibri"/>
                <a:ea typeface="Calibri"/>
                <a:cs typeface="Calibri"/>
                <a:sym typeface="Calibri"/>
              </a:rPr>
              <a:t> MySQL Operator</a:t>
            </a:r>
            <a:endParaRPr lang="en" dirty="0">
              <a:latin typeface="Calibri"/>
              <a:ea typeface="Calibri"/>
              <a:cs typeface="Calibri"/>
              <a:sym typeface="Calibri"/>
            </a:endParaRPr>
          </a:p>
        </p:txBody>
      </p:sp>
      <p:sp>
        <p:nvSpPr>
          <p:cNvPr id="910" name="Shape 910"/>
          <p:cNvSpPr txBox="1">
            <a:spLocks noGrp="1"/>
          </p:cNvSpPr>
          <p:nvPr>
            <p:ph type="body" idx="1"/>
          </p:nvPr>
        </p:nvSpPr>
        <p:spPr>
          <a:xfrm>
            <a:off x="405413" y="1475830"/>
            <a:ext cx="8858330" cy="3453963"/>
          </a:xfrm>
          <a:prstGeom prst="rect">
            <a:avLst/>
          </a:prstGeom>
          <a:noFill/>
          <a:ln>
            <a:noFill/>
          </a:ln>
        </p:spPr>
        <p:txBody>
          <a:bodyPr wrap="square" lIns="0" tIns="0" rIns="0" bIns="0" anchor="t" anchorCtr="0">
            <a:noAutofit/>
          </a:bodyPr>
          <a:lstStyle/>
          <a:p>
            <a:pPr marL="457200" lvl="0" indent="-361950">
              <a:buFont typeface="Calibri"/>
              <a:buChar char="●"/>
            </a:pPr>
            <a:r>
              <a:rPr lang="en-US" sz="2200" dirty="0">
                <a:latin typeface="Calibri"/>
                <a:ea typeface="Calibri"/>
                <a:cs typeface="Calibri"/>
                <a:sym typeface="Calibri"/>
                <a:hlinkClick r:id="rId3"/>
              </a:rPr>
              <a:t>https://</a:t>
            </a:r>
            <a:r>
              <a:rPr lang="en-US" sz="2200" dirty="0" err="1">
                <a:latin typeface="Calibri"/>
                <a:ea typeface="Calibri"/>
                <a:cs typeface="Calibri"/>
                <a:sym typeface="Calibri"/>
                <a:hlinkClick r:id="rId3"/>
              </a:rPr>
              <a:t>github.com</a:t>
            </a:r>
            <a:r>
              <a:rPr lang="en-US" sz="2200" dirty="0">
                <a:latin typeface="Calibri"/>
                <a:ea typeface="Calibri"/>
                <a:cs typeface="Calibri"/>
                <a:sym typeface="Calibri"/>
                <a:hlinkClick r:id="rId3"/>
              </a:rPr>
              <a:t>/</a:t>
            </a:r>
            <a:r>
              <a:rPr lang="en-US" sz="2200" dirty="0" err="1">
                <a:latin typeface="Calibri"/>
                <a:ea typeface="Calibri"/>
                <a:cs typeface="Calibri"/>
                <a:sym typeface="Calibri"/>
                <a:hlinkClick r:id="rId3"/>
              </a:rPr>
              <a:t>presslabs</a:t>
            </a:r>
            <a:r>
              <a:rPr lang="en-US" sz="2200" dirty="0">
                <a:latin typeface="Calibri"/>
                <a:ea typeface="Calibri"/>
                <a:cs typeface="Calibri"/>
                <a:sym typeface="Calibri"/>
                <a:hlinkClick r:id="rId3"/>
              </a:rPr>
              <a:t>/</a:t>
            </a:r>
            <a:r>
              <a:rPr lang="en-US" sz="2200" dirty="0" err="1">
                <a:latin typeface="Calibri"/>
                <a:ea typeface="Calibri"/>
                <a:cs typeface="Calibri"/>
                <a:sym typeface="Calibri"/>
                <a:hlinkClick r:id="rId3"/>
              </a:rPr>
              <a:t>mysql</a:t>
            </a:r>
            <a:r>
              <a:rPr lang="en-US" sz="2200" dirty="0">
                <a:latin typeface="Calibri"/>
                <a:ea typeface="Calibri"/>
                <a:cs typeface="Calibri"/>
                <a:sym typeface="Calibri"/>
                <a:hlinkClick r:id="rId3"/>
              </a:rPr>
              <a:t>-operator</a:t>
            </a:r>
            <a:endParaRPr lang="en-US" sz="2200" dirty="0">
              <a:latin typeface="Calibri"/>
              <a:ea typeface="Calibri"/>
              <a:cs typeface="Calibri"/>
              <a:sym typeface="Calibri"/>
            </a:endParaRPr>
          </a:p>
          <a:p>
            <a:pPr marL="457200" marR="0" lvl="0" indent="-361950" algn="l" rtl="0">
              <a:lnSpc>
                <a:spcPct val="90000"/>
              </a:lnSpc>
              <a:spcBef>
                <a:spcPts val="0"/>
              </a:spcBef>
              <a:spcAft>
                <a:spcPts val="0"/>
              </a:spcAft>
              <a:buSzPts val="2100"/>
              <a:buFont typeface="Calibri"/>
              <a:buChar char="●"/>
            </a:pPr>
            <a:r>
              <a:rPr lang="en-US" sz="2200" dirty="0" smtClean="0">
                <a:latin typeface="Calibri"/>
                <a:ea typeface="Calibri"/>
                <a:cs typeface="Calibri"/>
                <a:sym typeface="Calibri"/>
              </a:rPr>
              <a:t>Uses MySQL Orchestrator to replication topology management</a:t>
            </a:r>
            <a:endParaRPr lang="en" sz="2200" dirty="0">
              <a:latin typeface="Calibri"/>
              <a:ea typeface="Calibri"/>
              <a:cs typeface="Calibri"/>
              <a:sym typeface="Calibri"/>
            </a:endParaRPr>
          </a:p>
          <a:p>
            <a:pPr marL="457200" marR="0" lvl="0" indent="-361950" algn="l" rtl="0">
              <a:lnSpc>
                <a:spcPct val="90000"/>
              </a:lnSpc>
              <a:spcBef>
                <a:spcPts val="0"/>
              </a:spcBef>
              <a:spcAft>
                <a:spcPts val="0"/>
              </a:spcAft>
              <a:buSzPts val="2100"/>
              <a:buFont typeface="Calibri"/>
              <a:buChar char="●"/>
            </a:pPr>
            <a:r>
              <a:rPr lang="en-US" sz="2200" dirty="0" smtClean="0">
                <a:latin typeface="Calibri"/>
                <a:ea typeface="Calibri"/>
                <a:cs typeface="Calibri"/>
                <a:sym typeface="Calibri"/>
              </a:rPr>
              <a:t>Uses asynchronous replication</a:t>
            </a:r>
          </a:p>
          <a:p>
            <a:pPr marL="457200" marR="0" lvl="0" indent="-361950" algn="l" rtl="0">
              <a:lnSpc>
                <a:spcPct val="90000"/>
              </a:lnSpc>
              <a:spcBef>
                <a:spcPts val="0"/>
              </a:spcBef>
              <a:spcAft>
                <a:spcPts val="0"/>
              </a:spcAft>
              <a:buSzPts val="2100"/>
              <a:buFont typeface="Calibri"/>
              <a:buChar char="●"/>
            </a:pPr>
            <a:r>
              <a:rPr lang="en-US" sz="2200" dirty="0" smtClean="0">
                <a:latin typeface="Calibri"/>
                <a:ea typeface="Calibri"/>
                <a:cs typeface="Calibri"/>
                <a:sym typeface="Calibri"/>
              </a:rPr>
              <a:t>Makes use of the </a:t>
            </a:r>
            <a:r>
              <a:rPr lang="en-US" sz="2200" dirty="0" err="1">
                <a:latin typeface="Calibri"/>
                <a:ea typeface="Calibri"/>
                <a:cs typeface="Calibri"/>
                <a:sym typeface="Calibri"/>
              </a:rPr>
              <a:t>P</a:t>
            </a:r>
            <a:r>
              <a:rPr lang="en-US" sz="2200" dirty="0" err="1" smtClean="0">
                <a:latin typeface="Calibri"/>
                <a:ea typeface="Calibri"/>
                <a:cs typeface="Calibri"/>
                <a:sym typeface="Calibri"/>
              </a:rPr>
              <a:t>ercona</a:t>
            </a:r>
            <a:r>
              <a:rPr lang="en-US" sz="2200" dirty="0" smtClean="0">
                <a:latin typeface="Calibri"/>
                <a:ea typeface="Calibri"/>
                <a:cs typeface="Calibri"/>
                <a:sym typeface="Calibri"/>
              </a:rPr>
              <a:t> utility user</a:t>
            </a:r>
          </a:p>
          <a:p>
            <a:pPr marL="457200" marR="0" lvl="0" indent="-361950" algn="l" rtl="0">
              <a:lnSpc>
                <a:spcPct val="90000"/>
              </a:lnSpc>
              <a:spcBef>
                <a:spcPts val="0"/>
              </a:spcBef>
              <a:spcAft>
                <a:spcPts val="0"/>
              </a:spcAft>
              <a:buSzPts val="2100"/>
              <a:buFont typeface="Calibri"/>
              <a:buChar char="●"/>
            </a:pPr>
            <a:r>
              <a:rPr lang="en-US" sz="2200" dirty="0" smtClean="0">
                <a:latin typeface="Calibri"/>
                <a:ea typeface="Calibri"/>
                <a:cs typeface="Calibri"/>
                <a:sym typeface="Calibri"/>
              </a:rPr>
              <a:t>Uses </a:t>
            </a:r>
            <a:r>
              <a:rPr lang="en-US" sz="2200" dirty="0" err="1" smtClean="0">
                <a:latin typeface="Calibri"/>
                <a:ea typeface="Calibri"/>
                <a:cs typeface="Calibri"/>
                <a:sym typeface="Calibri"/>
              </a:rPr>
              <a:t>Percona</a:t>
            </a:r>
            <a:r>
              <a:rPr lang="en-US" sz="2200" dirty="0" smtClean="0">
                <a:latin typeface="Calibri"/>
                <a:ea typeface="Calibri"/>
                <a:cs typeface="Calibri"/>
                <a:sym typeface="Calibri"/>
              </a:rPr>
              <a:t> </a:t>
            </a:r>
            <a:r>
              <a:rPr lang="en-US" sz="2200" dirty="0" err="1" smtClean="0">
                <a:latin typeface="Calibri"/>
                <a:ea typeface="Calibri"/>
                <a:cs typeface="Calibri"/>
                <a:sym typeface="Calibri"/>
              </a:rPr>
              <a:t>XtraDB</a:t>
            </a:r>
            <a:r>
              <a:rPr lang="en-US" sz="2200" dirty="0" smtClean="0">
                <a:latin typeface="Calibri"/>
                <a:ea typeface="Calibri"/>
                <a:cs typeface="Calibri"/>
                <a:sym typeface="Calibri"/>
              </a:rPr>
              <a:t> 5.7</a:t>
            </a:r>
            <a:endParaRPr lang="en" sz="2200" dirty="0">
              <a:latin typeface="Calibri"/>
              <a:ea typeface="Calibri"/>
              <a:cs typeface="Calibri"/>
              <a:sym typeface="Calibri"/>
            </a:endParaRPr>
          </a:p>
          <a:p>
            <a:pPr marL="457200" lvl="0" indent="-361950">
              <a:buFont typeface="Calibri"/>
              <a:buChar char="●"/>
            </a:pPr>
            <a:r>
              <a:rPr lang="en" sz="2200" dirty="0" smtClean="0">
                <a:latin typeface="Calibri"/>
                <a:ea typeface="Calibri"/>
                <a:cs typeface="Calibri"/>
                <a:sym typeface="Calibri"/>
              </a:rPr>
              <a:t>Backup/Restore made simple with </a:t>
            </a:r>
            <a:r>
              <a:rPr lang="en" sz="2200" b="1" dirty="0" smtClean="0">
                <a:latin typeface="Courier New" charset="0"/>
                <a:ea typeface="Courier New" charset="0"/>
                <a:cs typeface="Courier New" charset="0"/>
                <a:sym typeface="Calibri"/>
              </a:rPr>
              <a:t>Backup</a:t>
            </a:r>
            <a:r>
              <a:rPr lang="en-US" sz="2200" dirty="0" smtClean="0">
                <a:latin typeface="Calibri"/>
                <a:ea typeface="Calibri"/>
                <a:cs typeface="Calibri"/>
                <a:sym typeface="Calibri"/>
              </a:rPr>
              <a:t>,</a:t>
            </a:r>
            <a:r>
              <a:rPr lang="en-US" sz="2400" dirty="0" smtClean="0"/>
              <a:t> </a:t>
            </a:r>
            <a:r>
              <a:rPr lang="en-US" sz="2200" b="1" dirty="0" err="1" smtClean="0">
                <a:latin typeface="Courier New" charset="0"/>
                <a:ea typeface="Courier New" charset="0"/>
                <a:cs typeface="Courier New" charset="0"/>
              </a:rPr>
              <a:t>BackupSchedule</a:t>
            </a:r>
            <a:r>
              <a:rPr lang="en-US" sz="2200" b="1" dirty="0" smtClean="0">
                <a:latin typeface="Courier New" charset="0"/>
                <a:ea typeface="Courier New" charset="0"/>
                <a:cs typeface="Courier New" charset="0"/>
              </a:rPr>
              <a:t> </a:t>
            </a:r>
            <a:r>
              <a:rPr lang="en-US" sz="2200" dirty="0" smtClean="0">
                <a:latin typeface="Calibri"/>
                <a:ea typeface="Calibri"/>
                <a:cs typeface="Calibri"/>
                <a:sym typeface="Calibri"/>
              </a:rPr>
              <a:t>custom </a:t>
            </a:r>
            <a:r>
              <a:rPr lang="en-US" sz="2200" dirty="0" smtClean="0">
                <a:latin typeface="Calibri"/>
                <a:ea typeface="Calibri"/>
                <a:cs typeface="Calibri"/>
                <a:sym typeface="Calibri"/>
              </a:rPr>
              <a:t>r</a:t>
            </a:r>
            <a:r>
              <a:rPr lang="en" sz="2200" dirty="0" err="1" smtClean="0">
                <a:latin typeface="Calibri"/>
                <a:ea typeface="Calibri"/>
                <a:cs typeface="Calibri"/>
                <a:sym typeface="Calibri"/>
              </a:rPr>
              <a:t>esource</a:t>
            </a:r>
            <a:r>
              <a:rPr lang="en-US" sz="2200" dirty="0" smtClean="0">
                <a:latin typeface="Calibri"/>
                <a:ea typeface="Calibri"/>
                <a:cs typeface="Calibri"/>
                <a:sym typeface="Calibri"/>
              </a:rPr>
              <a:t>s using </a:t>
            </a:r>
            <a:r>
              <a:rPr lang="en-US" sz="2200" dirty="0" err="1" smtClean="0">
                <a:latin typeface="Calibri"/>
                <a:ea typeface="Calibri"/>
                <a:cs typeface="Calibri"/>
                <a:sym typeface="Calibri"/>
              </a:rPr>
              <a:t>XtraBackup</a:t>
            </a:r>
            <a:endParaRPr lang="en-US" sz="2200" dirty="0" smtClean="0">
              <a:latin typeface="Calibri"/>
              <a:ea typeface="Calibri"/>
              <a:cs typeface="Calibri"/>
              <a:sym typeface="Calibri"/>
            </a:endParaRPr>
          </a:p>
          <a:p>
            <a:pPr marL="0" marR="0" lvl="0" indent="0" algn="l" rtl="0">
              <a:lnSpc>
                <a:spcPct val="90000"/>
              </a:lnSpc>
              <a:spcBef>
                <a:spcPts val="0"/>
              </a:spcBef>
              <a:spcAft>
                <a:spcPts val="0"/>
              </a:spcAft>
              <a:buClr>
                <a:srgbClr val="9F9F9F"/>
              </a:buClr>
              <a:buFont typeface="Arial"/>
              <a:buNone/>
            </a:pPr>
            <a:endParaRPr dirty="0">
              <a:latin typeface="Calibri"/>
              <a:ea typeface="Calibri"/>
              <a:cs typeface="Calibri"/>
              <a:sym typeface="Calibri"/>
            </a:endParaRPr>
          </a:p>
          <a:p>
            <a:pPr marL="0" marR="0" lvl="0" indent="0" algn="l" rtl="0">
              <a:lnSpc>
                <a:spcPct val="90000"/>
              </a:lnSpc>
              <a:spcBef>
                <a:spcPts val="0"/>
              </a:spcBef>
              <a:spcAft>
                <a:spcPts val="0"/>
              </a:spcAft>
              <a:buClr>
                <a:srgbClr val="9F9F9F"/>
              </a:buClr>
              <a:buFont typeface="Arial"/>
              <a:buNone/>
            </a:pPr>
            <a:endParaRPr dirty="0">
              <a:latin typeface="Calibri"/>
              <a:ea typeface="Calibri"/>
              <a:cs typeface="Calibri"/>
              <a:sym typeface="Calibri"/>
            </a:endParaRPr>
          </a:p>
        </p:txBody>
      </p:sp>
      <p:sp>
        <p:nvSpPr>
          <p:cNvPr id="911" name="Shape 911"/>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912" name="Shape 91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37</a:t>
            </a:fld>
            <a:endParaRPr lang="en" sz="638" b="0" i="0" u="none" strike="noStrike" cap="none">
              <a:solidFill>
                <a:schemeClr val="dk1"/>
              </a:solidFill>
              <a:latin typeface="Source Sans Pro"/>
              <a:ea typeface="Source Sans Pro"/>
              <a:cs typeface="Source Sans Pro"/>
              <a:sym typeface="Source Sans Pro"/>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9731" y="528837"/>
            <a:ext cx="2862580" cy="817880"/>
          </a:xfrm>
          <a:prstGeom prst="rect">
            <a:avLst/>
          </a:prstGeom>
        </p:spPr>
      </p:pic>
    </p:spTree>
    <p:extLst>
      <p:ext uri="{BB962C8B-B14F-4D97-AF65-F5344CB8AC3E}">
        <p14:creationId xmlns:p14="http://schemas.microsoft.com/office/powerpoint/2010/main" val="164552626"/>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Shape 909"/>
          <p:cNvSpPr txBox="1">
            <a:spLocks noGrp="1"/>
          </p:cNvSpPr>
          <p:nvPr>
            <p:ph type="title"/>
          </p:nvPr>
        </p:nvSpPr>
        <p:spPr>
          <a:xfrm>
            <a:off x="494513" y="318017"/>
            <a:ext cx="8346000" cy="78144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a:latin typeface="Calibri"/>
                <a:ea typeface="Calibri"/>
                <a:cs typeface="Calibri"/>
                <a:sym typeface="Calibri"/>
              </a:rPr>
              <a:t>C</a:t>
            </a:r>
            <a:r>
              <a:rPr lang="en-US" smtClean="0">
                <a:latin typeface="Calibri"/>
                <a:ea typeface="Calibri"/>
                <a:cs typeface="Calibri"/>
                <a:sym typeface="Calibri"/>
              </a:rPr>
              <a:t>ontainers</a:t>
            </a:r>
            <a:endParaRPr lang="en" dirty="0">
              <a:latin typeface="Calibri"/>
              <a:ea typeface="Calibri"/>
              <a:cs typeface="Calibri"/>
              <a:sym typeface="Calibri"/>
            </a:endParaRPr>
          </a:p>
        </p:txBody>
      </p:sp>
      <p:sp>
        <p:nvSpPr>
          <p:cNvPr id="910" name="Shape 910"/>
          <p:cNvSpPr txBox="1">
            <a:spLocks noGrp="1"/>
          </p:cNvSpPr>
          <p:nvPr>
            <p:ph type="body" idx="1"/>
          </p:nvPr>
        </p:nvSpPr>
        <p:spPr>
          <a:xfrm>
            <a:off x="285670" y="1346717"/>
            <a:ext cx="8858330" cy="3453963"/>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rgbClr val="9F9F9F"/>
              </a:buClr>
              <a:buFont typeface="Arial"/>
              <a:buNone/>
            </a:pPr>
            <a:r>
              <a:rPr lang="en-US" sz="1600" dirty="0" smtClean="0">
                <a:latin typeface="Calibri" charset="0"/>
                <a:ea typeface="Calibri" charset="0"/>
                <a:cs typeface="Calibri" charset="0"/>
                <a:sym typeface="Calibri"/>
              </a:rPr>
              <a:t>Operator</a:t>
            </a:r>
          </a:p>
          <a:p>
            <a:pPr marL="285750" marR="0" lvl="0" indent="-285750" algn="l" rtl="0">
              <a:lnSpc>
                <a:spcPct val="90000"/>
              </a:lnSpc>
              <a:spcBef>
                <a:spcPts val="0"/>
              </a:spcBef>
              <a:spcAft>
                <a:spcPts val="0"/>
              </a:spcAft>
              <a:buClr>
                <a:srgbClr val="9F9F9F"/>
              </a:buClr>
              <a:buFont typeface="Arial" charset="0"/>
              <a:buChar char="•"/>
            </a:pPr>
            <a:r>
              <a:rPr lang="en-US" sz="1600" dirty="0" smtClean="0">
                <a:latin typeface="Calibri" charset="0"/>
                <a:ea typeface="Calibri" charset="0"/>
                <a:cs typeface="Calibri" charset="0"/>
                <a:sym typeface="Calibri"/>
              </a:rPr>
              <a:t>Operator container</a:t>
            </a:r>
          </a:p>
          <a:p>
            <a:pPr marL="285750" marR="0" lvl="0" indent="-285750" algn="l" rtl="0">
              <a:lnSpc>
                <a:spcPct val="90000"/>
              </a:lnSpc>
              <a:spcBef>
                <a:spcPts val="0"/>
              </a:spcBef>
              <a:spcAft>
                <a:spcPts val="0"/>
              </a:spcAft>
              <a:buClr>
                <a:srgbClr val="9F9F9F"/>
              </a:buClr>
              <a:buFont typeface="Arial" charset="0"/>
              <a:buChar char="•"/>
            </a:pPr>
            <a:r>
              <a:rPr lang="en-US" sz="1600" dirty="0" smtClean="0">
                <a:latin typeface="Calibri" charset="0"/>
                <a:ea typeface="Calibri" charset="0"/>
                <a:cs typeface="Calibri" charset="0"/>
                <a:sym typeface="Calibri"/>
              </a:rPr>
              <a:t>Orchestrator container</a:t>
            </a:r>
          </a:p>
          <a:p>
            <a:pPr marL="0" marR="0" lvl="0" indent="0" algn="l" rtl="0">
              <a:lnSpc>
                <a:spcPct val="90000"/>
              </a:lnSpc>
              <a:spcBef>
                <a:spcPts val="0"/>
              </a:spcBef>
              <a:spcAft>
                <a:spcPts val="0"/>
              </a:spcAft>
              <a:buClr>
                <a:srgbClr val="9F9F9F"/>
              </a:buClr>
              <a:buFont typeface="Arial"/>
              <a:buNone/>
            </a:pPr>
            <a:r>
              <a:rPr lang="en-US" sz="1600" dirty="0" smtClean="0">
                <a:latin typeface="Calibri" charset="0"/>
                <a:ea typeface="Calibri" charset="0"/>
                <a:cs typeface="Calibri" charset="0"/>
                <a:sym typeface="Calibri"/>
              </a:rPr>
              <a:t/>
            </a:r>
            <a:br>
              <a:rPr lang="en-US" sz="1600" dirty="0" smtClean="0">
                <a:latin typeface="Calibri" charset="0"/>
                <a:ea typeface="Calibri" charset="0"/>
                <a:cs typeface="Calibri" charset="0"/>
                <a:sym typeface="Calibri"/>
              </a:rPr>
            </a:br>
            <a:r>
              <a:rPr lang="en-US" sz="1600" dirty="0" err="1" smtClean="0">
                <a:latin typeface="Calibri" charset="0"/>
                <a:ea typeface="Calibri" charset="0"/>
                <a:cs typeface="Calibri" charset="0"/>
                <a:sym typeface="Calibri"/>
              </a:rPr>
              <a:t>Init</a:t>
            </a:r>
            <a:r>
              <a:rPr lang="en-US" sz="1600" dirty="0" smtClean="0">
                <a:latin typeface="Calibri" charset="0"/>
                <a:ea typeface="Calibri" charset="0"/>
                <a:cs typeface="Calibri" charset="0"/>
                <a:sym typeface="Calibri"/>
              </a:rPr>
              <a:t>: (both </a:t>
            </a:r>
            <a:r>
              <a:rPr lang="en-US" sz="1600" dirty="0" err="1" smtClean="0">
                <a:latin typeface="Calibri" charset="0"/>
                <a:ea typeface="Calibri" charset="0"/>
                <a:cs typeface="Calibri" charset="0"/>
              </a:rPr>
              <a:t>presslabs</a:t>
            </a:r>
            <a:r>
              <a:rPr lang="en-US" sz="1600" dirty="0" smtClean="0">
                <a:latin typeface="Calibri" charset="0"/>
                <a:ea typeface="Calibri" charset="0"/>
                <a:cs typeface="Calibri" charset="0"/>
              </a:rPr>
              <a:t>/</a:t>
            </a:r>
            <a:r>
              <a:rPr lang="en-US" sz="1600" dirty="0" err="1" smtClean="0">
                <a:latin typeface="Calibri" charset="0"/>
                <a:ea typeface="Calibri" charset="0"/>
                <a:cs typeface="Calibri" charset="0"/>
              </a:rPr>
              <a:t>mysql</a:t>
            </a:r>
            <a:r>
              <a:rPr lang="en-US" sz="1600" dirty="0" smtClean="0">
                <a:latin typeface="Calibri" charset="0"/>
                <a:ea typeface="Calibri" charset="0"/>
                <a:cs typeface="Calibri" charset="0"/>
              </a:rPr>
              <a:t>-operator-sidecar)</a:t>
            </a:r>
            <a:endParaRPr lang="en-US" sz="1600" dirty="0" smtClean="0">
              <a:latin typeface="Calibri" charset="0"/>
              <a:ea typeface="Calibri" charset="0"/>
              <a:cs typeface="Calibri" charset="0"/>
              <a:sym typeface="Calibri"/>
            </a:endParaRPr>
          </a:p>
          <a:p>
            <a:pPr marL="285750" marR="0" lvl="0" indent="-285750" algn="l" rtl="0">
              <a:lnSpc>
                <a:spcPct val="90000"/>
              </a:lnSpc>
              <a:spcBef>
                <a:spcPts val="0"/>
              </a:spcBef>
              <a:spcAft>
                <a:spcPts val="0"/>
              </a:spcAft>
              <a:buClr>
                <a:srgbClr val="9F9F9F"/>
              </a:buClr>
              <a:buFont typeface="Arial" charset="0"/>
              <a:buChar char="•"/>
            </a:pPr>
            <a:r>
              <a:rPr lang="en-US" sz="1600" dirty="0" err="1">
                <a:latin typeface="Calibri" charset="0"/>
                <a:ea typeface="Calibri" charset="0"/>
                <a:cs typeface="Calibri" charset="0"/>
                <a:sym typeface="Calibri"/>
              </a:rPr>
              <a:t>i</a:t>
            </a:r>
            <a:r>
              <a:rPr lang="en-US" sz="1600" dirty="0" err="1" smtClean="0">
                <a:latin typeface="Calibri" charset="0"/>
                <a:ea typeface="Calibri" charset="0"/>
                <a:cs typeface="Calibri" charset="0"/>
                <a:sym typeface="Calibri"/>
              </a:rPr>
              <a:t>nit-mysql</a:t>
            </a:r>
            <a:r>
              <a:rPr lang="en-US" sz="1600" dirty="0" smtClean="0">
                <a:latin typeface="Calibri" charset="0"/>
                <a:ea typeface="Calibri" charset="0"/>
                <a:cs typeface="Calibri" charset="0"/>
                <a:sym typeface="Calibri"/>
              </a:rPr>
              <a:t> </a:t>
            </a:r>
          </a:p>
          <a:p>
            <a:pPr marL="285750" marR="0" lvl="0" indent="-285750" algn="l" rtl="0">
              <a:lnSpc>
                <a:spcPct val="90000"/>
              </a:lnSpc>
              <a:spcBef>
                <a:spcPts val="0"/>
              </a:spcBef>
              <a:spcAft>
                <a:spcPts val="0"/>
              </a:spcAft>
              <a:buClr>
                <a:srgbClr val="9F9F9F"/>
              </a:buClr>
              <a:buFont typeface="Arial" charset="0"/>
              <a:buChar char="•"/>
            </a:pPr>
            <a:r>
              <a:rPr lang="en-US" sz="1600" dirty="0" smtClean="0">
                <a:latin typeface="Calibri" charset="0"/>
                <a:ea typeface="Calibri" charset="0"/>
                <a:cs typeface="Calibri" charset="0"/>
                <a:sym typeface="Calibri"/>
              </a:rPr>
              <a:t>clone-</a:t>
            </a:r>
            <a:r>
              <a:rPr lang="en-US" sz="1600" dirty="0" err="1" smtClean="0">
                <a:latin typeface="Calibri" charset="0"/>
                <a:ea typeface="Calibri" charset="0"/>
                <a:cs typeface="Calibri" charset="0"/>
                <a:sym typeface="Calibri"/>
              </a:rPr>
              <a:t>mysql</a:t>
            </a:r>
            <a:r>
              <a:rPr lang="en-US" sz="1600" dirty="0" smtClean="0">
                <a:latin typeface="Calibri" charset="0"/>
                <a:ea typeface="Calibri" charset="0"/>
                <a:cs typeface="Calibri" charset="0"/>
                <a:sym typeface="Calibri"/>
              </a:rPr>
              <a:t> </a:t>
            </a:r>
          </a:p>
          <a:p>
            <a:pPr marL="285750" marR="0" lvl="0" indent="-285750" algn="l" rtl="0">
              <a:lnSpc>
                <a:spcPct val="90000"/>
              </a:lnSpc>
              <a:spcBef>
                <a:spcPts val="0"/>
              </a:spcBef>
              <a:spcAft>
                <a:spcPts val="0"/>
              </a:spcAft>
              <a:buClr>
                <a:srgbClr val="9F9F9F"/>
              </a:buClr>
              <a:buFont typeface="Arial" charset="0"/>
              <a:buChar char="•"/>
            </a:pPr>
            <a:endParaRPr lang="en-US" sz="1600" dirty="0" smtClean="0">
              <a:latin typeface="Calibri" charset="0"/>
              <a:ea typeface="Calibri" charset="0"/>
              <a:cs typeface="Calibri" charset="0"/>
              <a:sym typeface="Calibri"/>
            </a:endParaRPr>
          </a:p>
          <a:p>
            <a:pPr marL="0" marR="0" lvl="0" indent="0" algn="l" rtl="0">
              <a:lnSpc>
                <a:spcPct val="90000"/>
              </a:lnSpc>
              <a:spcBef>
                <a:spcPts val="0"/>
              </a:spcBef>
              <a:spcAft>
                <a:spcPts val="0"/>
              </a:spcAft>
              <a:buClr>
                <a:srgbClr val="9F9F9F"/>
              </a:buClr>
              <a:buFont typeface="Arial"/>
              <a:buNone/>
            </a:pPr>
            <a:r>
              <a:rPr lang="en-US" sz="1600" dirty="0" smtClean="0">
                <a:latin typeface="Calibri" charset="0"/>
                <a:ea typeface="Calibri" charset="0"/>
                <a:cs typeface="Calibri" charset="0"/>
                <a:sym typeface="Calibri"/>
              </a:rPr>
              <a:t>App:</a:t>
            </a:r>
          </a:p>
          <a:p>
            <a:pPr marL="285750" marR="0" lvl="0" indent="-285750" algn="l" rtl="0">
              <a:lnSpc>
                <a:spcPct val="90000"/>
              </a:lnSpc>
              <a:spcBef>
                <a:spcPts val="0"/>
              </a:spcBef>
              <a:spcAft>
                <a:spcPts val="0"/>
              </a:spcAft>
              <a:buClr>
                <a:srgbClr val="9F9F9F"/>
              </a:buClr>
              <a:buFont typeface="Arial" charset="0"/>
              <a:buChar char="•"/>
            </a:pPr>
            <a:r>
              <a:rPr lang="en-US" sz="1600" dirty="0" err="1" smtClean="0">
                <a:latin typeface="Calibri" charset="0"/>
                <a:ea typeface="Calibri" charset="0"/>
                <a:cs typeface="Calibri" charset="0"/>
                <a:sym typeface="Calibri"/>
              </a:rPr>
              <a:t>Percona</a:t>
            </a:r>
            <a:r>
              <a:rPr lang="en-US" sz="1600" dirty="0" smtClean="0">
                <a:latin typeface="Calibri" charset="0"/>
                <a:ea typeface="Calibri" charset="0"/>
                <a:cs typeface="Calibri" charset="0"/>
                <a:sym typeface="Calibri"/>
              </a:rPr>
              <a:t> Container</a:t>
            </a:r>
          </a:p>
          <a:p>
            <a:pPr marL="285750" marR="0" lvl="0" indent="-285750" algn="l" rtl="0">
              <a:lnSpc>
                <a:spcPct val="90000"/>
              </a:lnSpc>
              <a:spcBef>
                <a:spcPts val="0"/>
              </a:spcBef>
              <a:spcAft>
                <a:spcPts val="0"/>
              </a:spcAft>
              <a:buClr>
                <a:srgbClr val="9F9F9F"/>
              </a:buClr>
              <a:buFont typeface="Arial" charset="0"/>
              <a:buChar char="•"/>
            </a:pPr>
            <a:endParaRPr lang="en-US" sz="1600" dirty="0">
              <a:latin typeface="Calibri" charset="0"/>
              <a:ea typeface="Calibri" charset="0"/>
              <a:cs typeface="Calibri" charset="0"/>
              <a:sym typeface="Calibri"/>
            </a:endParaRPr>
          </a:p>
          <a:p>
            <a:pPr marL="0" marR="0" lvl="0" indent="0" algn="l" rtl="0">
              <a:lnSpc>
                <a:spcPct val="90000"/>
              </a:lnSpc>
              <a:spcBef>
                <a:spcPts val="0"/>
              </a:spcBef>
              <a:spcAft>
                <a:spcPts val="0"/>
              </a:spcAft>
              <a:buClr>
                <a:srgbClr val="9F9F9F"/>
              </a:buClr>
              <a:buFont typeface="Arial"/>
              <a:buNone/>
            </a:pPr>
            <a:r>
              <a:rPr lang="en-US" sz="1600" dirty="0" smtClean="0">
                <a:latin typeface="Calibri" charset="0"/>
                <a:ea typeface="Calibri" charset="0"/>
                <a:cs typeface="Calibri" charset="0"/>
                <a:sym typeface="Calibri"/>
              </a:rPr>
              <a:t>Side-cars:</a:t>
            </a:r>
          </a:p>
          <a:p>
            <a:pPr marL="285750" indent="-285750">
              <a:buFont typeface="Arial" charset="0"/>
              <a:buChar char="•"/>
            </a:pPr>
            <a:r>
              <a:rPr lang="en-US" sz="1600" dirty="0" smtClean="0">
                <a:latin typeface="Calibri" charset="0"/>
                <a:ea typeface="Calibri" charset="0"/>
                <a:cs typeface="Calibri" charset="0"/>
                <a:sym typeface="Calibri"/>
              </a:rPr>
              <a:t>side-car (</a:t>
            </a:r>
            <a:r>
              <a:rPr lang="en-US" sz="1600" dirty="0" err="1" smtClean="0">
                <a:latin typeface="Calibri" charset="0"/>
                <a:ea typeface="Calibri" charset="0"/>
                <a:cs typeface="Calibri" charset="0"/>
              </a:rPr>
              <a:t>presslabs</a:t>
            </a:r>
            <a:r>
              <a:rPr lang="en-US" sz="1600" dirty="0" smtClean="0">
                <a:latin typeface="Calibri" charset="0"/>
                <a:ea typeface="Calibri" charset="0"/>
                <a:cs typeface="Calibri" charset="0"/>
              </a:rPr>
              <a:t>/</a:t>
            </a:r>
            <a:r>
              <a:rPr lang="en-US" sz="1600" dirty="0" err="1" smtClean="0">
                <a:latin typeface="Calibri" charset="0"/>
                <a:ea typeface="Calibri" charset="0"/>
                <a:cs typeface="Calibri" charset="0"/>
              </a:rPr>
              <a:t>mysql</a:t>
            </a:r>
            <a:r>
              <a:rPr lang="en-US" sz="1600" dirty="0" smtClean="0">
                <a:latin typeface="Calibri" charset="0"/>
                <a:ea typeface="Calibri" charset="0"/>
                <a:cs typeface="Calibri" charset="0"/>
              </a:rPr>
              <a:t>-operator-sidecar)</a:t>
            </a:r>
            <a:endParaRPr lang="en-US" sz="1600" dirty="0" smtClean="0">
              <a:latin typeface="Calibri" charset="0"/>
              <a:ea typeface="Calibri" charset="0"/>
              <a:cs typeface="Calibri" charset="0"/>
              <a:sym typeface="Calibri"/>
            </a:endParaRPr>
          </a:p>
          <a:p>
            <a:pPr marL="285750" indent="-285750">
              <a:buFont typeface="Arial" charset="0"/>
              <a:buChar char="•"/>
            </a:pPr>
            <a:r>
              <a:rPr lang="en-US" sz="1600" dirty="0" err="1" smtClean="0">
                <a:latin typeface="Calibri" charset="0"/>
                <a:ea typeface="Calibri" charset="0"/>
                <a:cs typeface="Calibri" charset="0"/>
                <a:sym typeface="Calibri"/>
              </a:rPr>
              <a:t>pt</a:t>
            </a:r>
            <a:r>
              <a:rPr lang="en-US" sz="1600" dirty="0" smtClean="0">
                <a:latin typeface="Calibri" charset="0"/>
                <a:ea typeface="Calibri" charset="0"/>
                <a:cs typeface="Calibri" charset="0"/>
                <a:sym typeface="Calibri"/>
              </a:rPr>
              <a:t>-heartbeat (</a:t>
            </a:r>
            <a:r>
              <a:rPr lang="en-US" sz="1600" dirty="0" err="1" smtClean="0">
                <a:latin typeface="Calibri" charset="0"/>
                <a:ea typeface="Calibri" charset="0"/>
                <a:cs typeface="Calibri" charset="0"/>
              </a:rPr>
              <a:t>presslabs</a:t>
            </a:r>
            <a:r>
              <a:rPr lang="en-US" sz="1600" dirty="0" smtClean="0">
                <a:latin typeface="Calibri" charset="0"/>
                <a:ea typeface="Calibri" charset="0"/>
                <a:cs typeface="Calibri" charset="0"/>
              </a:rPr>
              <a:t>/</a:t>
            </a:r>
            <a:r>
              <a:rPr lang="en-US" sz="1600" dirty="0" err="1" smtClean="0">
                <a:latin typeface="Calibri" charset="0"/>
                <a:ea typeface="Calibri" charset="0"/>
                <a:cs typeface="Calibri" charset="0"/>
              </a:rPr>
              <a:t>mysql</a:t>
            </a:r>
            <a:r>
              <a:rPr lang="en-US" sz="1600" dirty="0" smtClean="0">
                <a:latin typeface="Calibri" charset="0"/>
                <a:ea typeface="Calibri" charset="0"/>
                <a:cs typeface="Calibri" charset="0"/>
              </a:rPr>
              <a:t>-operator-sidecar)</a:t>
            </a:r>
            <a:endParaRPr lang="en-US" sz="1600" dirty="0" smtClean="0">
              <a:latin typeface="Calibri" charset="0"/>
              <a:ea typeface="Calibri" charset="0"/>
              <a:cs typeface="Calibri" charset="0"/>
              <a:sym typeface="Calibri"/>
            </a:endParaRPr>
          </a:p>
          <a:p>
            <a:pPr marL="285750" indent="-285750">
              <a:buFont typeface="Arial" charset="0"/>
              <a:buChar char="•"/>
            </a:pPr>
            <a:r>
              <a:rPr lang="en-US" sz="1600" dirty="0">
                <a:latin typeface="Calibri" charset="0"/>
                <a:ea typeface="Calibri" charset="0"/>
                <a:cs typeface="Calibri" charset="0"/>
              </a:rPr>
              <a:t>m</a:t>
            </a:r>
            <a:r>
              <a:rPr lang="en-US" sz="1600" dirty="0" smtClean="0">
                <a:latin typeface="Calibri" charset="0"/>
                <a:ea typeface="Calibri" charset="0"/>
                <a:cs typeface="Calibri" charset="0"/>
              </a:rPr>
              <a:t>etrics-exporter (prom/</a:t>
            </a:r>
            <a:r>
              <a:rPr lang="en-US" sz="1600" dirty="0" err="1" smtClean="0">
                <a:latin typeface="Calibri" charset="0"/>
                <a:ea typeface="Calibri" charset="0"/>
                <a:cs typeface="Calibri" charset="0"/>
              </a:rPr>
              <a:t>mysqld</a:t>
            </a:r>
            <a:r>
              <a:rPr lang="en-US" sz="1600" dirty="0" smtClean="0">
                <a:latin typeface="Calibri" charset="0"/>
                <a:ea typeface="Calibri" charset="0"/>
                <a:cs typeface="Calibri" charset="0"/>
              </a:rPr>
              <a:t>-exporter)</a:t>
            </a:r>
            <a:endParaRPr lang="en-US" sz="1600" dirty="0">
              <a:latin typeface="Calibri" charset="0"/>
              <a:ea typeface="Calibri" charset="0"/>
              <a:cs typeface="Calibri" charset="0"/>
            </a:endParaRPr>
          </a:p>
        </p:txBody>
      </p:sp>
      <p:sp>
        <p:nvSpPr>
          <p:cNvPr id="911" name="Shape 911"/>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912" name="Shape 91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38</a:t>
            </a:fld>
            <a:endParaRPr lang="en" sz="638" b="0" i="0" u="none" strike="noStrike" cap="none">
              <a:solidFill>
                <a:schemeClr val="dk1"/>
              </a:solidFill>
              <a:latin typeface="Source Sans Pro"/>
              <a:ea typeface="Source Sans Pro"/>
              <a:cs typeface="Source Sans Pro"/>
              <a:sym typeface="Source Sans Pro"/>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731" y="528837"/>
            <a:ext cx="2862580" cy="817880"/>
          </a:xfrm>
          <a:prstGeom prst="rect">
            <a:avLst/>
          </a:prstGeom>
        </p:spPr>
      </p:pic>
    </p:spTree>
    <p:extLst>
      <p:ext uri="{BB962C8B-B14F-4D97-AF65-F5344CB8AC3E}">
        <p14:creationId xmlns:p14="http://schemas.microsoft.com/office/powerpoint/2010/main" val="529288361"/>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title"/>
          </p:nvPr>
        </p:nvSpPr>
        <p:spPr>
          <a:xfrm>
            <a:off x="0" y="41491"/>
            <a:ext cx="8346000" cy="1028700"/>
          </a:xfrm>
          <a:prstGeom prst="rect">
            <a:avLst/>
          </a:prstGeom>
        </p:spPr>
        <p:txBody>
          <a:bodyPr wrap="square" lIns="91425" tIns="91425" rIns="91425" bIns="91425" anchor="t" anchorCtr="0">
            <a:noAutofit/>
          </a:bodyPr>
          <a:lstStyle/>
          <a:p>
            <a:pPr marL="0" lvl="0" indent="0">
              <a:spcBef>
                <a:spcPts val="0"/>
              </a:spcBef>
              <a:buNone/>
            </a:pPr>
            <a:r>
              <a:rPr lang="en-US" dirty="0" err="1" smtClean="0">
                <a:latin typeface="Calibri" charset="0"/>
                <a:ea typeface="Calibri" charset="0"/>
                <a:cs typeface="Calibri" charset="0"/>
              </a:rPr>
              <a:t>Presslabs</a:t>
            </a:r>
            <a:r>
              <a:rPr lang="en-US" dirty="0" smtClean="0">
                <a:latin typeface="Calibri" charset="0"/>
                <a:ea typeface="Calibri" charset="0"/>
                <a:cs typeface="Calibri" charset="0"/>
              </a:rPr>
              <a:t> </a:t>
            </a:r>
            <a:r>
              <a:rPr lang="en" dirty="0" smtClean="0">
                <a:latin typeface="Calibri" charset="0"/>
                <a:ea typeface="Calibri" charset="0"/>
                <a:cs typeface="Calibri" charset="0"/>
              </a:rPr>
              <a:t>MySQL </a:t>
            </a:r>
            <a:r>
              <a:rPr lang="en-US" dirty="0" smtClean="0">
                <a:latin typeface="Calibri" charset="0"/>
                <a:ea typeface="Calibri" charset="0"/>
                <a:cs typeface="Calibri" charset="0"/>
              </a:rPr>
              <a:t/>
            </a:r>
            <a:br>
              <a:rPr lang="en-US" dirty="0" smtClean="0">
                <a:latin typeface="Calibri" charset="0"/>
                <a:ea typeface="Calibri" charset="0"/>
                <a:cs typeface="Calibri" charset="0"/>
              </a:rPr>
            </a:br>
            <a:r>
              <a:rPr lang="en" dirty="0" smtClean="0">
                <a:latin typeface="Calibri" charset="0"/>
                <a:ea typeface="Calibri" charset="0"/>
                <a:cs typeface="Calibri" charset="0"/>
              </a:rPr>
              <a:t>Operator</a:t>
            </a:r>
            <a:r>
              <a:rPr lang="en" dirty="0"/>
              <a:t>	</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39</a:t>
            </a:fld>
            <a:endParaRPr lang="en" sz="638" b="0" i="0" u="none" strike="noStrike" cap="none">
              <a:solidFill>
                <a:schemeClr val="dk1"/>
              </a:solidFill>
              <a:latin typeface="Source Sans Pro"/>
              <a:ea typeface="Source Sans Pro"/>
              <a:cs typeface="Source Sans Pro"/>
              <a:sym typeface="Source Sans Pro"/>
            </a:endParaRPr>
          </a:p>
        </p:txBody>
      </p:sp>
      <p:sp>
        <p:nvSpPr>
          <p:cNvPr id="4" name="Can 3"/>
          <p:cNvSpPr/>
          <p:nvPr/>
        </p:nvSpPr>
        <p:spPr>
          <a:xfrm>
            <a:off x="5368835" y="2551577"/>
            <a:ext cx="1372178" cy="877022"/>
          </a:xfrm>
          <a:prstGeom prst="can">
            <a:avLst>
              <a:gd name="adj" fmla="val 25875"/>
            </a:avLst>
          </a:prstGeom>
          <a:solidFill>
            <a:schemeClr val="tx1">
              <a:lumMod val="40000"/>
              <a:lumOff val="6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Rectangle 5"/>
          <p:cNvSpPr/>
          <p:nvPr/>
        </p:nvSpPr>
        <p:spPr>
          <a:xfrm>
            <a:off x="5465410" y="1654308"/>
            <a:ext cx="1179026" cy="645485"/>
          </a:xfrm>
          <a:prstGeom prst="rect">
            <a:avLst/>
          </a:prstGeom>
          <a:solidFill>
            <a:schemeClr val="accent2">
              <a:lumMod val="40000"/>
              <a:lumOff val="6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a:t>
            </a:r>
            <a:r>
              <a:rPr lang="en-US" smtClean="0">
                <a:solidFill>
                  <a:sysClr val="windowText" lastClr="000000"/>
                </a:solidFill>
              </a:rPr>
              <a:t>ide-car</a:t>
            </a:r>
            <a:endParaRPr lang="en-US" dirty="0">
              <a:solidFill>
                <a:sysClr val="windowText" lastClr="000000"/>
              </a:solidFill>
            </a:endParaRPr>
          </a:p>
        </p:txBody>
      </p:sp>
      <p:sp>
        <p:nvSpPr>
          <p:cNvPr id="12" name="Rectangle 11"/>
          <p:cNvSpPr/>
          <p:nvPr/>
        </p:nvSpPr>
        <p:spPr>
          <a:xfrm>
            <a:off x="2405491" y="2887474"/>
            <a:ext cx="1293319" cy="715935"/>
          </a:xfrm>
          <a:prstGeom prst="rect">
            <a:avLst/>
          </a:prstGeom>
          <a:solidFill>
            <a:schemeClr val="accent3">
              <a:lumMod val="40000"/>
              <a:lumOff val="6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rPr>
              <a:t>Operator</a:t>
            </a:r>
            <a:endParaRPr lang="en-US" dirty="0">
              <a:solidFill>
                <a:sysClr val="windowText" lastClr="0000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20" y="1111790"/>
            <a:ext cx="1178318" cy="981932"/>
          </a:xfrm>
          <a:prstGeom prst="rect">
            <a:avLst/>
          </a:prstGeom>
        </p:spPr>
      </p:pic>
      <p:sp>
        <p:nvSpPr>
          <p:cNvPr id="9" name="Rounded Rectangle 8"/>
          <p:cNvSpPr/>
          <p:nvPr/>
        </p:nvSpPr>
        <p:spPr>
          <a:xfrm>
            <a:off x="169036" y="2183868"/>
            <a:ext cx="1263989" cy="1171310"/>
          </a:xfrm>
          <a:prstGeom prst="roundRect">
            <a:avLst/>
          </a:prstGeom>
          <a:solidFill>
            <a:schemeClr val="tx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Kubernetes API</a:t>
            </a:r>
            <a:endParaRPr lang="en-US" dirty="0">
              <a:solidFill>
                <a:sysClr val="windowText" lastClr="000000"/>
              </a:solidFill>
            </a:endParaRPr>
          </a:p>
        </p:txBody>
      </p:sp>
      <p:sp>
        <p:nvSpPr>
          <p:cNvPr id="16" name="Rounded Rectangle 15"/>
          <p:cNvSpPr/>
          <p:nvPr/>
        </p:nvSpPr>
        <p:spPr>
          <a:xfrm>
            <a:off x="4491803" y="269135"/>
            <a:ext cx="2402742" cy="4472013"/>
          </a:xfrm>
          <a:prstGeom prst="roundRect">
            <a:avLst/>
          </a:prstGeom>
          <a:noFill/>
          <a:ln w="635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sp>
        <p:nvSpPr>
          <p:cNvPr id="14" name="Can 13"/>
          <p:cNvSpPr/>
          <p:nvPr/>
        </p:nvSpPr>
        <p:spPr>
          <a:xfrm>
            <a:off x="7886634" y="1998250"/>
            <a:ext cx="1040411" cy="839980"/>
          </a:xfrm>
          <a:prstGeom prst="can">
            <a:avLst/>
          </a:prstGeom>
          <a:solidFill>
            <a:schemeClr val="tx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Object storage</a:t>
            </a:r>
            <a:endParaRPr lang="en-US" dirty="0">
              <a:solidFill>
                <a:sysClr val="windowText" lastClr="000000"/>
              </a:solidFill>
            </a:endParaRPr>
          </a:p>
        </p:txBody>
      </p:sp>
      <p:sp>
        <p:nvSpPr>
          <p:cNvPr id="18" name="Rounded Rectangle 17"/>
          <p:cNvSpPr/>
          <p:nvPr/>
        </p:nvSpPr>
        <p:spPr>
          <a:xfrm>
            <a:off x="1141502" y="3292464"/>
            <a:ext cx="1479260" cy="403015"/>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415626" y="3295632"/>
            <a:ext cx="574196" cy="307777"/>
          </a:xfrm>
          <a:prstGeom prst="rect">
            <a:avLst/>
          </a:prstGeom>
          <a:noFill/>
        </p:spPr>
        <p:txBody>
          <a:bodyPr wrap="none" rtlCol="0">
            <a:spAutoFit/>
          </a:bodyPr>
          <a:lstStyle/>
          <a:p>
            <a:r>
              <a:rPr lang="en-US" dirty="0" smtClean="0"/>
              <a:t>CRD</a:t>
            </a:r>
            <a:endParaRPr lang="en-US" dirty="0"/>
          </a:p>
        </p:txBody>
      </p:sp>
      <p:sp>
        <p:nvSpPr>
          <p:cNvPr id="25" name="TextBox 24"/>
          <p:cNvSpPr txBox="1"/>
          <p:nvPr/>
        </p:nvSpPr>
        <p:spPr>
          <a:xfrm>
            <a:off x="924860" y="3694286"/>
            <a:ext cx="2721645" cy="738664"/>
          </a:xfrm>
          <a:prstGeom prst="rect">
            <a:avLst/>
          </a:prstGeom>
          <a:noFill/>
        </p:spPr>
        <p:txBody>
          <a:bodyPr wrap="square" rtlCol="0">
            <a:spAutoFit/>
          </a:bodyPr>
          <a:lstStyle/>
          <a:p>
            <a:r>
              <a:rPr lang="en-US" dirty="0" err="1" smtClean="0">
                <a:latin typeface="Courier New" charset="0"/>
                <a:ea typeface="Courier New" charset="0"/>
                <a:cs typeface="Courier New" charset="0"/>
              </a:rPr>
              <a:t>MySQLCluster</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err="1" smtClean="0">
                <a:latin typeface="Courier New" charset="0"/>
                <a:ea typeface="Courier New" charset="0"/>
                <a:cs typeface="Courier New" charset="0"/>
              </a:rPr>
              <a:t>MySQLBackup</a:t>
            </a:r>
            <a:endParaRPr lang="en-US" dirty="0" smtClean="0">
              <a:latin typeface="Courier New" charset="0"/>
              <a:ea typeface="Courier New" charset="0"/>
              <a:cs typeface="Courier New" charset="0"/>
            </a:endParaRPr>
          </a:p>
          <a:p>
            <a:r>
              <a:rPr lang="en-US" dirty="0" err="1" smtClean="0">
                <a:latin typeface="Courier New" charset="0"/>
                <a:ea typeface="Courier New" charset="0"/>
                <a:cs typeface="Courier New" charset="0"/>
              </a:rPr>
              <a:t>MySQLScheduledBackup</a:t>
            </a:r>
            <a:endParaRPr lang="en-US" dirty="0">
              <a:latin typeface="Courier New" charset="0"/>
              <a:ea typeface="Courier New" charset="0"/>
              <a:cs typeface="Courier New" charset="0"/>
            </a:endParaRPr>
          </a:p>
        </p:txBody>
      </p:sp>
      <p:cxnSp>
        <p:nvCxnSpPr>
          <p:cNvPr id="37" name="Elbow Connector 36"/>
          <p:cNvCxnSpPr/>
          <p:nvPr/>
        </p:nvCxnSpPr>
        <p:spPr>
          <a:xfrm>
            <a:off x="9144000" y="1297613"/>
            <a:ext cx="914400"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flipV="1">
            <a:off x="1427934" y="1905986"/>
            <a:ext cx="4024836" cy="661484"/>
          </a:xfrm>
          <a:prstGeom prst="bentConnector3">
            <a:avLst>
              <a:gd name="adj1" fmla="val 88536"/>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389308" y="3023610"/>
            <a:ext cx="1016183" cy="19915"/>
          </a:xfrm>
          <a:prstGeom prst="bentConnector3">
            <a:avLst>
              <a:gd name="adj1" fmla="val 48861"/>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p:cNvCxnSpPr>
            <a:stCxn id="6" idx="2"/>
            <a:endCxn id="4" idx="1"/>
          </p:cNvCxnSpPr>
          <p:nvPr/>
        </p:nvCxnSpPr>
        <p:spPr>
          <a:xfrm>
            <a:off x="6054923" y="2299793"/>
            <a:ext cx="1" cy="251784"/>
          </a:xfrm>
          <a:prstGeom prst="straightConnector1">
            <a:avLst/>
          </a:prstGeom>
          <a:ln w="38100" cmpd="sng">
            <a:solidFill>
              <a:schemeClr val="bg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4" idx="2"/>
          </p:cNvCxnSpPr>
          <p:nvPr/>
        </p:nvCxnSpPr>
        <p:spPr>
          <a:xfrm rot="10800000" flipV="1">
            <a:off x="6741928" y="2418240"/>
            <a:ext cx="1144706" cy="489620"/>
          </a:xfrm>
          <a:prstGeom prst="curvedConnector3">
            <a:avLst>
              <a:gd name="adj1" fmla="val 50000"/>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8425" y="2837824"/>
            <a:ext cx="492997" cy="511911"/>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4545" y="141720"/>
            <a:ext cx="2217964" cy="633704"/>
          </a:xfrm>
          <a:prstGeom prst="rect">
            <a:avLst/>
          </a:prstGeom>
        </p:spPr>
      </p:pic>
      <p:sp>
        <p:nvSpPr>
          <p:cNvPr id="38" name="Rectangle 37"/>
          <p:cNvSpPr/>
          <p:nvPr/>
        </p:nvSpPr>
        <p:spPr>
          <a:xfrm>
            <a:off x="5316530" y="3728198"/>
            <a:ext cx="1339783" cy="788683"/>
          </a:xfrm>
          <a:prstGeom prst="rect">
            <a:avLst/>
          </a:prstGeom>
          <a:solidFill>
            <a:srgbClr val="A7CAFF"/>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Prometheus exporter</a:t>
            </a:r>
            <a:endParaRPr lang="en-US" dirty="0">
              <a:solidFill>
                <a:sysClr val="windowText" lastClr="000000"/>
              </a:solidFill>
            </a:endParaRPr>
          </a:p>
        </p:txBody>
      </p:sp>
      <p:cxnSp>
        <p:nvCxnSpPr>
          <p:cNvPr id="40" name="Elbow Connector 39"/>
          <p:cNvCxnSpPr/>
          <p:nvPr/>
        </p:nvCxnSpPr>
        <p:spPr>
          <a:xfrm rot="10800000" flipV="1">
            <a:off x="6652709" y="4082528"/>
            <a:ext cx="1188978" cy="2755"/>
          </a:xfrm>
          <a:prstGeom prst="bentConnector3">
            <a:avLst>
              <a:gd name="adj1" fmla="val 50000"/>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7018" y="3545743"/>
            <a:ext cx="1197465" cy="1187032"/>
          </a:xfrm>
          <a:prstGeom prst="rect">
            <a:avLst/>
          </a:prstGeom>
        </p:spPr>
      </p:pic>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4286" y="2065433"/>
            <a:ext cx="1279003" cy="731164"/>
          </a:xfrm>
          <a:prstGeom prst="rect">
            <a:avLst/>
          </a:prstGeom>
        </p:spPr>
      </p:pic>
      <p:sp>
        <p:nvSpPr>
          <p:cNvPr id="56" name="Rectangle 55"/>
          <p:cNvSpPr/>
          <p:nvPr/>
        </p:nvSpPr>
        <p:spPr>
          <a:xfrm>
            <a:off x="5364139" y="685812"/>
            <a:ext cx="1210517" cy="382562"/>
          </a:xfrm>
          <a:prstGeom prst="rect">
            <a:avLst/>
          </a:prstGeom>
          <a:solidFill>
            <a:srgbClr val="EEACE5"/>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i</a:t>
            </a:r>
            <a:r>
              <a:rPr lang="en-US" smtClean="0">
                <a:solidFill>
                  <a:sysClr val="windowText" lastClr="000000"/>
                </a:solidFill>
              </a:rPr>
              <a:t>nit-mysql</a:t>
            </a:r>
            <a:endParaRPr lang="en-US" dirty="0">
              <a:solidFill>
                <a:sysClr val="windowText" lastClr="000000"/>
              </a:solidFill>
            </a:endParaRPr>
          </a:p>
        </p:txBody>
      </p:sp>
      <p:sp>
        <p:nvSpPr>
          <p:cNvPr id="57" name="Rectangle 56"/>
          <p:cNvSpPr/>
          <p:nvPr/>
        </p:nvSpPr>
        <p:spPr>
          <a:xfrm>
            <a:off x="5364128" y="1082763"/>
            <a:ext cx="1210517" cy="382562"/>
          </a:xfrm>
          <a:prstGeom prst="rect">
            <a:avLst/>
          </a:prstGeom>
          <a:solidFill>
            <a:srgbClr val="A0D5D5"/>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t>
            </a:r>
            <a:r>
              <a:rPr lang="en-US" dirty="0" smtClean="0">
                <a:solidFill>
                  <a:sysClr val="windowText" lastClr="000000"/>
                </a:solidFill>
              </a:rPr>
              <a:t>lone-</a:t>
            </a:r>
            <a:r>
              <a:rPr lang="en-US" dirty="0" err="1" smtClean="0">
                <a:solidFill>
                  <a:sysClr val="windowText" lastClr="000000"/>
                </a:solidFill>
              </a:rPr>
              <a:t>mysql</a:t>
            </a:r>
            <a:endParaRPr lang="en-US" dirty="0">
              <a:solidFill>
                <a:sysClr val="windowText" lastClr="000000"/>
              </a:solidFill>
            </a:endParaRPr>
          </a:p>
        </p:txBody>
      </p:sp>
      <p:cxnSp>
        <p:nvCxnSpPr>
          <p:cNvPr id="52" name="Straight Arrow Connector 51"/>
          <p:cNvCxnSpPr/>
          <p:nvPr/>
        </p:nvCxnSpPr>
        <p:spPr>
          <a:xfrm>
            <a:off x="6557975" y="1267784"/>
            <a:ext cx="1310177" cy="984194"/>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664857" y="2389312"/>
            <a:ext cx="368914" cy="1217446"/>
          </a:xfrm>
          <a:prstGeom prst="rect">
            <a:avLst/>
          </a:prstGeom>
          <a:solidFill>
            <a:schemeClr val="accent4">
              <a:lumMod val="20000"/>
              <a:lumOff val="8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ysClr val="windowText" lastClr="000000"/>
                </a:solidFill>
              </a:rPr>
              <a:t>Pt-heartbeat</a:t>
            </a:r>
          </a:p>
        </p:txBody>
      </p:sp>
      <p:cxnSp>
        <p:nvCxnSpPr>
          <p:cNvPr id="65" name="Straight Arrow Connector 64"/>
          <p:cNvCxnSpPr>
            <a:stCxn id="62" idx="3"/>
            <a:endCxn id="4" idx="2"/>
          </p:cNvCxnSpPr>
          <p:nvPr/>
        </p:nvCxnSpPr>
        <p:spPr>
          <a:xfrm flipV="1">
            <a:off x="5033771" y="2990088"/>
            <a:ext cx="335064" cy="7947"/>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4476300" y="260761"/>
            <a:ext cx="2539155" cy="4480387"/>
          </a:xfrm>
          <a:prstGeom prst="roundRect">
            <a:avLst/>
          </a:prstGeom>
          <a:noFill/>
          <a:ln w="635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p:nvSpPr>
        <p:spPr>
          <a:xfrm>
            <a:off x="4476300" y="260761"/>
            <a:ext cx="2691555" cy="4480387"/>
          </a:xfrm>
          <a:prstGeom prst="roundRect">
            <a:avLst/>
          </a:prstGeom>
          <a:noFill/>
          <a:ln w="635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4"/>
                </a:solidFill>
              </a:rPr>
              <a:t>pod</a:t>
            </a:r>
            <a:endParaRPr lang="en-US" dirty="0">
              <a:solidFill>
                <a:schemeClr val="accent4"/>
              </a:solidFill>
            </a:endParaRPr>
          </a:p>
        </p:txBody>
      </p:sp>
      <p:sp>
        <p:nvSpPr>
          <p:cNvPr id="75" name="Rounded Rectangle 74"/>
          <p:cNvSpPr/>
          <p:nvPr/>
        </p:nvSpPr>
        <p:spPr>
          <a:xfrm>
            <a:off x="3920630" y="141720"/>
            <a:ext cx="3641270" cy="4718469"/>
          </a:xfrm>
          <a:prstGeom prst="roundRect">
            <a:avLst/>
          </a:prstGeom>
          <a:noFill/>
          <a:ln w="635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nchorCtr="0"/>
          <a:lstStyle/>
          <a:p>
            <a:pPr algn="ctr"/>
            <a:r>
              <a:rPr lang="en-US" dirty="0" err="1" smtClean="0">
                <a:solidFill>
                  <a:schemeClr val="accent4"/>
                </a:solidFill>
              </a:rPr>
              <a:t>statefulset</a:t>
            </a:r>
            <a:endParaRPr lang="en-US" dirty="0">
              <a:solidFill>
                <a:schemeClr val="accent4"/>
              </a:solidFill>
            </a:endParaRPr>
          </a:p>
        </p:txBody>
      </p:sp>
    </p:spTree>
    <p:extLst>
      <p:ext uri="{BB962C8B-B14F-4D97-AF65-F5344CB8AC3E}">
        <p14:creationId xmlns:p14="http://schemas.microsoft.com/office/powerpoint/2010/main" val="2084095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99012" y="23352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dirty="0">
                <a:latin typeface="Calibri"/>
                <a:ea typeface="Calibri"/>
                <a:cs typeface="Calibri"/>
                <a:sym typeface="Calibri"/>
              </a:rPr>
              <a:t>What is this presentation about?	</a:t>
            </a:r>
          </a:p>
        </p:txBody>
      </p:sp>
      <p:sp>
        <p:nvSpPr>
          <p:cNvPr id="381" name="Shape 381"/>
          <p:cNvSpPr txBox="1">
            <a:spLocks noGrp="1"/>
          </p:cNvSpPr>
          <p:nvPr>
            <p:ph type="body" idx="1"/>
          </p:nvPr>
        </p:nvSpPr>
        <p:spPr>
          <a:xfrm>
            <a:off x="397812" y="1212319"/>
            <a:ext cx="8347200" cy="3595200"/>
          </a:xfrm>
          <a:prstGeom prst="rect">
            <a:avLst/>
          </a:prstGeom>
          <a:noFill/>
          <a:ln>
            <a:noFill/>
          </a:ln>
        </p:spPr>
        <p:txBody>
          <a:bodyPr wrap="square" lIns="0" tIns="0" rIns="0" bIns="0" anchor="t" anchorCtr="0">
            <a:noAutofit/>
          </a:bodyPr>
          <a:lstStyle/>
          <a:p>
            <a:pPr marL="457200" marR="0" lvl="0" indent="-419100" algn="l" rtl="0">
              <a:lnSpc>
                <a:spcPct val="90000"/>
              </a:lnSpc>
              <a:spcBef>
                <a:spcPts val="0"/>
              </a:spcBef>
              <a:spcAft>
                <a:spcPts val="0"/>
              </a:spcAft>
              <a:buSzPts val="3000"/>
              <a:buFont typeface="Calibri"/>
              <a:buChar char="•"/>
            </a:pPr>
            <a:r>
              <a:rPr lang="en-US" sz="2400" dirty="0" smtClean="0">
                <a:latin typeface="Calibri"/>
                <a:ea typeface="Calibri"/>
                <a:cs typeface="Calibri"/>
                <a:sym typeface="Calibri"/>
              </a:rPr>
              <a:t>De-mystifying containers</a:t>
            </a:r>
          </a:p>
          <a:p>
            <a:pPr marL="457200" marR="0" lvl="0" indent="-419100" algn="l" rtl="0">
              <a:lnSpc>
                <a:spcPct val="90000"/>
              </a:lnSpc>
              <a:spcBef>
                <a:spcPts val="0"/>
              </a:spcBef>
              <a:spcAft>
                <a:spcPts val="0"/>
              </a:spcAft>
              <a:buSzPts val="3000"/>
              <a:buFont typeface="Calibri"/>
              <a:buChar char="•"/>
            </a:pPr>
            <a:r>
              <a:rPr lang="en-US" sz="2400" dirty="0" smtClean="0">
                <a:latin typeface="Calibri"/>
                <a:ea typeface="Calibri"/>
                <a:cs typeface="Calibri"/>
                <a:sym typeface="Calibri"/>
              </a:rPr>
              <a:t>MySQL running on containers</a:t>
            </a:r>
            <a:endParaRPr lang="en" sz="2400" dirty="0">
              <a:latin typeface="Calibri"/>
              <a:ea typeface="Calibri"/>
              <a:cs typeface="Calibri"/>
              <a:sym typeface="Calibri"/>
            </a:endParaRPr>
          </a:p>
          <a:p>
            <a:pPr marL="457200" marR="0" lvl="0" indent="-419100" algn="l" rtl="0">
              <a:lnSpc>
                <a:spcPct val="90000"/>
              </a:lnSpc>
              <a:spcBef>
                <a:spcPts val="0"/>
              </a:spcBef>
              <a:spcAft>
                <a:spcPts val="0"/>
              </a:spcAft>
              <a:buSzPts val="3000"/>
              <a:buFont typeface="Calibri"/>
              <a:buChar char="•"/>
            </a:pPr>
            <a:r>
              <a:rPr lang="en-US" sz="2400" dirty="0" smtClean="0">
                <a:latin typeface="Calibri"/>
                <a:ea typeface="Calibri"/>
                <a:cs typeface="Calibri"/>
                <a:sym typeface="Calibri"/>
              </a:rPr>
              <a:t>MySQL on Kubernetes</a:t>
            </a:r>
          </a:p>
          <a:p>
            <a:pPr marL="457200" marR="0" lvl="0" indent="-419100" algn="l" rtl="0">
              <a:lnSpc>
                <a:spcPct val="90000"/>
              </a:lnSpc>
              <a:spcBef>
                <a:spcPts val="0"/>
              </a:spcBef>
              <a:spcAft>
                <a:spcPts val="0"/>
              </a:spcAft>
              <a:buSzPts val="3000"/>
              <a:buFont typeface="Calibri"/>
              <a:buChar char="•"/>
            </a:pPr>
            <a:r>
              <a:rPr lang="en" sz="2400" dirty="0" err="1" smtClean="0">
                <a:latin typeface="Calibri"/>
                <a:ea typeface="Calibri"/>
                <a:cs typeface="Calibri"/>
                <a:sym typeface="Calibri"/>
              </a:rPr>
              <a:t>Stateful</a:t>
            </a:r>
            <a:r>
              <a:rPr lang="en" sz="2400" dirty="0" smtClean="0">
                <a:latin typeface="Calibri"/>
                <a:ea typeface="Calibri"/>
                <a:cs typeface="Calibri"/>
                <a:sym typeface="Calibri"/>
              </a:rPr>
              <a:t> applications</a:t>
            </a:r>
            <a:r>
              <a:rPr lang="en-US" sz="2400" dirty="0" smtClean="0">
                <a:latin typeface="Calibri"/>
                <a:ea typeface="Calibri"/>
                <a:cs typeface="Calibri"/>
                <a:sym typeface="Calibri"/>
              </a:rPr>
              <a:t> – </a:t>
            </a:r>
            <a:r>
              <a:rPr lang="en-US" sz="2400" dirty="0" err="1" smtClean="0">
                <a:latin typeface="Calibri"/>
                <a:ea typeface="Calibri"/>
                <a:cs typeface="Calibri"/>
                <a:sym typeface="Calibri"/>
              </a:rPr>
              <a:t>StatefulSets</a:t>
            </a:r>
            <a:r>
              <a:rPr lang="en-US" sz="2400" dirty="0" smtClean="0">
                <a:latin typeface="Calibri"/>
                <a:ea typeface="Calibri"/>
                <a:cs typeface="Calibri"/>
                <a:sym typeface="Calibri"/>
              </a:rPr>
              <a:t> </a:t>
            </a:r>
            <a:endParaRPr lang="en" sz="2400" dirty="0">
              <a:latin typeface="Calibri"/>
              <a:ea typeface="Calibri"/>
              <a:cs typeface="Calibri"/>
              <a:sym typeface="Calibri"/>
            </a:endParaRPr>
          </a:p>
          <a:p>
            <a:pPr marL="457200" marR="0" lvl="0" indent="-419100" algn="l" rtl="0">
              <a:lnSpc>
                <a:spcPct val="90000"/>
              </a:lnSpc>
              <a:spcBef>
                <a:spcPts val="0"/>
              </a:spcBef>
              <a:spcAft>
                <a:spcPts val="0"/>
              </a:spcAft>
              <a:buSzPts val="3000"/>
              <a:buFont typeface="Calibri"/>
              <a:buChar char="•"/>
            </a:pPr>
            <a:r>
              <a:rPr lang="en" sz="2400" dirty="0" smtClean="0">
                <a:latin typeface="Calibri"/>
                <a:ea typeface="Calibri"/>
                <a:cs typeface="Calibri"/>
                <a:sym typeface="Calibri"/>
              </a:rPr>
              <a:t>Operators </a:t>
            </a:r>
            <a:r>
              <a:rPr lang="en" sz="2400" dirty="0">
                <a:latin typeface="Calibri"/>
                <a:ea typeface="Calibri"/>
                <a:cs typeface="Calibri"/>
                <a:sym typeface="Calibri"/>
              </a:rPr>
              <a:t>- MySQL </a:t>
            </a:r>
            <a:r>
              <a:rPr lang="en" sz="2400" dirty="0" smtClean="0">
                <a:latin typeface="Calibri"/>
                <a:ea typeface="Calibri"/>
                <a:cs typeface="Calibri"/>
                <a:sym typeface="Calibri"/>
              </a:rPr>
              <a:t>Operator</a:t>
            </a:r>
            <a:endParaRPr lang="en-US" sz="2400" dirty="0" smtClean="0">
              <a:latin typeface="Calibri"/>
              <a:ea typeface="Calibri"/>
              <a:cs typeface="Calibri"/>
              <a:sym typeface="Calibri"/>
            </a:endParaRPr>
          </a:p>
          <a:p>
            <a:pPr marL="457200" indent="-419100">
              <a:spcBef>
                <a:spcPts val="0"/>
              </a:spcBef>
              <a:buSzPts val="3000"/>
              <a:buFont typeface="Calibri"/>
              <a:buChar char="•"/>
            </a:pPr>
            <a:r>
              <a:rPr lang="en-US" sz="2400" dirty="0" err="1" smtClean="0">
                <a:latin typeface="Calibri"/>
                <a:ea typeface="Calibri"/>
                <a:cs typeface="Calibri"/>
                <a:sym typeface="Calibri"/>
              </a:rPr>
              <a:t>Sharding</a:t>
            </a:r>
            <a:r>
              <a:rPr lang="en" sz="2400" dirty="0" smtClean="0">
                <a:latin typeface="Calibri"/>
                <a:ea typeface="Calibri"/>
                <a:cs typeface="Calibri"/>
                <a:sym typeface="Calibri"/>
              </a:rPr>
              <a:t> </a:t>
            </a:r>
            <a:r>
              <a:rPr lang="en" sz="2400" dirty="0">
                <a:latin typeface="Calibri"/>
                <a:ea typeface="Calibri"/>
                <a:cs typeface="Calibri"/>
                <a:sym typeface="Calibri"/>
              </a:rPr>
              <a:t>- </a:t>
            </a:r>
            <a:r>
              <a:rPr lang="en" sz="2400" dirty="0" err="1" smtClean="0">
                <a:latin typeface="Calibri"/>
                <a:ea typeface="Calibri"/>
                <a:cs typeface="Calibri"/>
                <a:sym typeface="Calibri"/>
              </a:rPr>
              <a:t>Vitess</a:t>
            </a:r>
            <a:endParaRPr lang="en-US" sz="2400" dirty="0" smtClean="0">
              <a:latin typeface="Calibri"/>
              <a:ea typeface="Calibri"/>
              <a:cs typeface="Calibri"/>
              <a:sym typeface="Calibri"/>
            </a:endParaRPr>
          </a:p>
          <a:p>
            <a:pPr marL="457200" marR="0" lvl="0" indent="-419100" algn="l" rtl="0">
              <a:lnSpc>
                <a:spcPct val="90000"/>
              </a:lnSpc>
              <a:spcBef>
                <a:spcPts val="0"/>
              </a:spcBef>
              <a:spcAft>
                <a:spcPts val="0"/>
              </a:spcAft>
              <a:buSzPts val="3000"/>
              <a:buFont typeface="Calibri"/>
              <a:buChar char="•"/>
            </a:pPr>
            <a:r>
              <a:rPr lang="en-US" sz="2400" dirty="0" smtClean="0">
                <a:latin typeface="Calibri"/>
                <a:ea typeface="Calibri"/>
                <a:cs typeface="Calibri"/>
                <a:sym typeface="Calibri"/>
              </a:rPr>
              <a:t>Time permitting</a:t>
            </a:r>
            <a:r>
              <a:rPr lang="is-IS" sz="2400" dirty="0" smtClean="0">
                <a:latin typeface="Calibri"/>
                <a:ea typeface="Calibri"/>
                <a:cs typeface="Calibri"/>
                <a:sym typeface="Calibri"/>
              </a:rPr>
              <a:t>… </a:t>
            </a:r>
          </a:p>
          <a:p>
            <a:pPr marL="457200" marR="0" lvl="0" indent="-419100" algn="l" rtl="0">
              <a:lnSpc>
                <a:spcPct val="90000"/>
              </a:lnSpc>
              <a:spcBef>
                <a:spcPts val="0"/>
              </a:spcBef>
              <a:spcAft>
                <a:spcPts val="0"/>
              </a:spcAft>
              <a:buSzPts val="3000"/>
              <a:buFont typeface="Calibri"/>
              <a:buChar char="•"/>
            </a:pPr>
            <a:r>
              <a:rPr lang="is-IS" sz="2400" dirty="0" smtClean="0">
                <a:latin typeface="Calibri"/>
                <a:ea typeface="Calibri"/>
                <a:cs typeface="Calibri"/>
                <a:sym typeface="Calibri"/>
              </a:rPr>
              <a:t>Save questions until the end </a:t>
            </a:r>
            <a:r>
              <a:rPr lang="is-IS" sz="2400" dirty="0" smtClean="0">
                <a:latin typeface="Calibri"/>
                <a:ea typeface="Calibri"/>
                <a:cs typeface="Calibri"/>
                <a:sym typeface="Wingdings"/>
              </a:rPr>
              <a:t></a:t>
            </a:r>
            <a:endParaRPr lang="en" sz="2400" dirty="0">
              <a:latin typeface="Calibri"/>
              <a:ea typeface="Calibri"/>
              <a:cs typeface="Calibri"/>
              <a:sym typeface="Calibri"/>
            </a:endParaRPr>
          </a:p>
          <a:p>
            <a:pPr marL="0" marR="0" lvl="0" indent="0" algn="l" rtl="0">
              <a:lnSpc>
                <a:spcPct val="90000"/>
              </a:lnSpc>
              <a:spcBef>
                <a:spcPts val="0"/>
              </a:spcBef>
              <a:spcAft>
                <a:spcPts val="0"/>
              </a:spcAft>
              <a:buNone/>
            </a:pPr>
            <a:endParaRPr sz="2400" dirty="0">
              <a:latin typeface="Calibri"/>
              <a:ea typeface="Calibri"/>
              <a:cs typeface="Calibri"/>
              <a:sym typeface="Calibri"/>
            </a:endParaRPr>
          </a:p>
          <a:p>
            <a:pPr marL="0" marR="0" lvl="0" indent="0" algn="l" rtl="0">
              <a:lnSpc>
                <a:spcPct val="90000"/>
              </a:lnSpc>
              <a:spcBef>
                <a:spcPts val="0"/>
              </a:spcBef>
              <a:spcAft>
                <a:spcPts val="0"/>
              </a:spcAft>
              <a:buNone/>
            </a:pPr>
            <a:endParaRPr dirty="0">
              <a:latin typeface="Calibri"/>
              <a:ea typeface="Calibri"/>
              <a:cs typeface="Calibri"/>
              <a:sym typeface="Calibri"/>
            </a:endParaRPr>
          </a:p>
        </p:txBody>
      </p:sp>
      <p:sp>
        <p:nvSpPr>
          <p:cNvPr id="382" name="Shape 38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83" name="Shape 3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4</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Shape 909"/>
          <p:cNvSpPr txBox="1">
            <a:spLocks noGrp="1"/>
          </p:cNvSpPr>
          <p:nvPr>
            <p:ph type="title"/>
          </p:nvPr>
        </p:nvSpPr>
        <p:spPr>
          <a:xfrm>
            <a:off x="494513" y="318017"/>
            <a:ext cx="8346000" cy="78144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err="1" smtClean="0">
                <a:latin typeface="Calibri"/>
                <a:ea typeface="Calibri"/>
                <a:cs typeface="Calibri"/>
                <a:sym typeface="Calibri"/>
              </a:rPr>
              <a:t>Presslabs</a:t>
            </a:r>
            <a:r>
              <a:rPr lang="en-US" dirty="0" smtClean="0">
                <a:latin typeface="Calibri"/>
                <a:ea typeface="Calibri"/>
                <a:cs typeface="Calibri"/>
                <a:sym typeface="Calibri"/>
              </a:rPr>
              <a:t> MySQL Operator Demo</a:t>
            </a:r>
            <a:endParaRPr lang="en" dirty="0">
              <a:latin typeface="Calibri"/>
              <a:ea typeface="Calibri"/>
              <a:cs typeface="Calibri"/>
              <a:sym typeface="Calibri"/>
            </a:endParaRPr>
          </a:p>
        </p:txBody>
      </p:sp>
      <p:sp>
        <p:nvSpPr>
          <p:cNvPr id="910" name="Shape 910"/>
          <p:cNvSpPr txBox="1">
            <a:spLocks noGrp="1"/>
          </p:cNvSpPr>
          <p:nvPr>
            <p:ph type="body" idx="1"/>
          </p:nvPr>
        </p:nvSpPr>
        <p:spPr>
          <a:xfrm>
            <a:off x="285670" y="1346717"/>
            <a:ext cx="8696284" cy="3305093"/>
          </a:xfrm>
          <a:prstGeom prst="rect">
            <a:avLst/>
          </a:prstGeom>
          <a:noFill/>
          <a:ln>
            <a:noFill/>
          </a:ln>
        </p:spPr>
        <p:txBody>
          <a:bodyPr wrap="square" lIns="0" tIns="0" rIns="0" bIns="0" anchor="t" anchorCtr="0">
            <a:noAutofit/>
          </a:bodyPr>
          <a:lstStyle/>
          <a:p>
            <a:pPr marL="285750" lvl="0" indent="-285750">
              <a:buFont typeface="Arial" charset="0"/>
              <a:buChar char="•"/>
            </a:pPr>
            <a:r>
              <a:rPr lang="en-US" sz="2000" dirty="0" smtClean="0">
                <a:solidFill>
                  <a:schemeClr val="accent4"/>
                </a:solidFill>
                <a:latin typeface="Calibri" charset="0"/>
                <a:ea typeface="Calibri" charset="0"/>
                <a:cs typeface="Calibri" charset="0"/>
              </a:rPr>
              <a:t>This demo will show the following:</a:t>
            </a:r>
          </a:p>
          <a:p>
            <a:pPr marL="628650" lvl="1" indent="-285750">
              <a:buFont typeface="Arial" charset="0"/>
              <a:buChar char="•"/>
            </a:pPr>
            <a:r>
              <a:rPr lang="en-US" sz="2000" dirty="0" smtClean="0">
                <a:solidFill>
                  <a:schemeClr val="accent4"/>
                </a:solidFill>
                <a:latin typeface="Calibri" charset="0"/>
                <a:ea typeface="Calibri" charset="0"/>
                <a:cs typeface="Calibri" charset="0"/>
              </a:rPr>
              <a:t>A 3 Node cluster created by the MySQL Operator</a:t>
            </a:r>
          </a:p>
          <a:p>
            <a:pPr marL="628650" lvl="1" indent="-285750">
              <a:buFont typeface="Arial" charset="0"/>
              <a:buChar char="•"/>
            </a:pPr>
            <a:r>
              <a:rPr lang="en-US" sz="2000" dirty="0" smtClean="0">
                <a:solidFill>
                  <a:schemeClr val="accent4"/>
                </a:solidFill>
                <a:latin typeface="Calibri" charset="0"/>
                <a:ea typeface="Calibri" charset="0"/>
                <a:cs typeface="Calibri" charset="0"/>
              </a:rPr>
              <a:t>Show each component such as MySQL orchestrator, the MySQL Operator container, and each pod node with the MySQL and side-car containers</a:t>
            </a:r>
          </a:p>
          <a:p>
            <a:pPr marL="628650" lvl="1" indent="-285750">
              <a:buFont typeface="Arial" charset="0"/>
              <a:buChar char="•"/>
            </a:pPr>
            <a:r>
              <a:rPr lang="en-US" sz="2000" dirty="0" smtClean="0">
                <a:solidFill>
                  <a:schemeClr val="accent4"/>
                </a:solidFill>
                <a:latin typeface="Calibri" charset="0"/>
                <a:ea typeface="Calibri" charset="0"/>
                <a:cs typeface="Calibri" charset="0"/>
              </a:rPr>
              <a:t>Promotion of one of the slaves to master</a:t>
            </a:r>
          </a:p>
          <a:p>
            <a:pPr marL="628650" lvl="1" indent="-285750">
              <a:buFont typeface="Arial" charset="0"/>
              <a:buChar char="•"/>
            </a:pPr>
            <a:r>
              <a:rPr lang="en-US" sz="2000" dirty="0" smtClean="0">
                <a:solidFill>
                  <a:schemeClr val="accent4"/>
                </a:solidFill>
                <a:latin typeface="Calibri" charset="0"/>
                <a:ea typeface="Calibri" charset="0"/>
                <a:cs typeface="Calibri" charset="0"/>
              </a:rPr>
              <a:t>The shutdown of the master, observing the cluster repairing itself</a:t>
            </a:r>
            <a:endParaRPr lang="en-US" sz="2000" dirty="0">
              <a:solidFill>
                <a:schemeClr val="accent4"/>
              </a:solidFill>
              <a:latin typeface="Calibri" charset="0"/>
              <a:ea typeface="Calibri" charset="0"/>
              <a:cs typeface="Calibri" charset="0"/>
            </a:endParaRPr>
          </a:p>
          <a:p>
            <a:pPr marL="628650" lvl="1" indent="-285750">
              <a:buFont typeface="Arial" charset="0"/>
              <a:buChar char="•"/>
            </a:pPr>
            <a:r>
              <a:rPr lang="en-US" sz="2000" dirty="0" smtClean="0">
                <a:solidFill>
                  <a:schemeClr val="tx1">
                    <a:lumMod val="50000"/>
                  </a:schemeClr>
                </a:solidFill>
                <a:latin typeface="Calibri" charset="0"/>
                <a:ea typeface="Calibri" charset="0"/>
                <a:cs typeface="Calibri" charset="0"/>
                <a:hlinkClick r:id="rId3"/>
              </a:rPr>
              <a:t>https</a:t>
            </a:r>
            <a:r>
              <a:rPr lang="en-US" sz="2000" dirty="0">
                <a:solidFill>
                  <a:schemeClr val="tx1">
                    <a:lumMod val="50000"/>
                  </a:schemeClr>
                </a:solidFill>
                <a:latin typeface="Calibri" charset="0"/>
                <a:ea typeface="Calibri" charset="0"/>
                <a:cs typeface="Calibri" charset="0"/>
                <a:hlinkClick r:id="rId3"/>
              </a:rPr>
              <a:t>://youtu.be/rlG51bZ6wk</a:t>
            </a:r>
            <a:endParaRPr lang="en-US" sz="2000" dirty="0">
              <a:solidFill>
                <a:schemeClr val="tx1">
                  <a:lumMod val="50000"/>
                </a:schemeClr>
              </a:solidFill>
              <a:latin typeface="Calibri" charset="0"/>
              <a:ea typeface="Calibri" charset="0"/>
              <a:cs typeface="Calibri" charset="0"/>
            </a:endParaRPr>
          </a:p>
          <a:p>
            <a:pPr marL="628650" lvl="1" indent="-285750">
              <a:buFont typeface="Arial" charset="0"/>
              <a:buChar char="•"/>
            </a:pPr>
            <a:endParaRPr lang="en-US" sz="2000" dirty="0" smtClean="0">
              <a:solidFill>
                <a:schemeClr val="accent4"/>
              </a:solidFill>
              <a:latin typeface="Calibri" charset="0"/>
              <a:ea typeface="Calibri" charset="0"/>
              <a:cs typeface="Calibri" charset="0"/>
            </a:endParaRPr>
          </a:p>
          <a:p>
            <a:pPr marL="628650" lvl="1" indent="-285750">
              <a:buFont typeface="Arial" charset="0"/>
              <a:buChar char="•"/>
            </a:pPr>
            <a:endParaRPr lang="en-US" sz="1150" dirty="0" smtClean="0">
              <a:latin typeface="Calibri" charset="0"/>
              <a:ea typeface="Calibri" charset="0"/>
              <a:cs typeface="Calibri" charset="0"/>
            </a:endParaRPr>
          </a:p>
          <a:p>
            <a:pPr marL="285750" lvl="0" indent="-285750">
              <a:buFont typeface="Arial" charset="0"/>
              <a:buChar char="•"/>
            </a:pPr>
            <a:endParaRPr lang="en-US" sz="1600" dirty="0">
              <a:latin typeface="Calibri" charset="0"/>
              <a:ea typeface="Calibri" charset="0"/>
              <a:cs typeface="Calibri" charset="0"/>
            </a:endParaRPr>
          </a:p>
        </p:txBody>
      </p:sp>
      <p:sp>
        <p:nvSpPr>
          <p:cNvPr id="911" name="Shape 911"/>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912" name="Shape 912"/>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40</a:t>
            </a:fld>
            <a:endParaRPr lang="en" sz="638" b="0" i="0" u="none" strike="noStrike" cap="none">
              <a:solidFill>
                <a:schemeClr val="dk1"/>
              </a:solidFill>
              <a:latin typeface="Source Sans Pro"/>
              <a:ea typeface="Source Sans Pro"/>
              <a:cs typeface="Source Sans Pro"/>
              <a:sym typeface="Source Sans Pro"/>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950" y="136291"/>
            <a:ext cx="2398050" cy="685157"/>
          </a:xfrm>
          <a:prstGeom prst="rect">
            <a:avLst/>
          </a:prstGeom>
        </p:spPr>
      </p:pic>
    </p:spTree>
    <p:extLst>
      <p:ext uri="{BB962C8B-B14F-4D97-AF65-F5344CB8AC3E}">
        <p14:creationId xmlns:p14="http://schemas.microsoft.com/office/powerpoint/2010/main" val="766514539"/>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Shape 946"/>
          <p:cNvSpPr txBox="1">
            <a:spLocks noGrp="1"/>
          </p:cNvSpPr>
          <p:nvPr>
            <p:ph type="title"/>
          </p:nvPr>
        </p:nvSpPr>
        <p:spPr>
          <a:xfrm>
            <a:off x="2191181" y="434907"/>
            <a:ext cx="8448300" cy="6330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a:latin typeface="Calibri"/>
                <a:ea typeface="Calibri"/>
                <a:cs typeface="Calibri"/>
                <a:sym typeface="Calibri"/>
              </a:rPr>
              <a:t> </a:t>
            </a:r>
            <a:r>
              <a:rPr lang="en-US" dirty="0" smtClean="0">
                <a:latin typeface="Calibri"/>
                <a:ea typeface="Calibri"/>
                <a:cs typeface="Calibri"/>
                <a:sym typeface="Calibri"/>
              </a:rPr>
              <a:t>: </a:t>
            </a:r>
            <a:r>
              <a:rPr lang="en" dirty="0" err="1" smtClean="0">
                <a:latin typeface="Calibri"/>
                <a:ea typeface="Calibri"/>
                <a:cs typeface="Calibri"/>
                <a:sym typeface="Calibri"/>
              </a:rPr>
              <a:t>sharding</a:t>
            </a:r>
            <a:r>
              <a:rPr lang="en" dirty="0" smtClean="0">
                <a:latin typeface="Calibri"/>
                <a:ea typeface="Calibri"/>
                <a:cs typeface="Calibri"/>
                <a:sym typeface="Calibri"/>
              </a:rPr>
              <a:t> </a:t>
            </a:r>
            <a:r>
              <a:rPr lang="en" dirty="0">
                <a:latin typeface="Calibri"/>
                <a:ea typeface="Calibri"/>
                <a:cs typeface="Calibri"/>
                <a:sym typeface="Calibri"/>
              </a:rPr>
              <a:t>on a silver platter </a:t>
            </a:r>
            <a:r>
              <a:rPr lang="en" sz="1800" dirty="0">
                <a:latin typeface="Calibri"/>
                <a:ea typeface="Calibri"/>
                <a:cs typeface="Calibri"/>
                <a:sym typeface="Calibri"/>
              </a:rPr>
              <a:t>(http://</a:t>
            </a:r>
            <a:r>
              <a:rPr lang="en" sz="1800" dirty="0" err="1">
                <a:latin typeface="Calibri"/>
                <a:ea typeface="Calibri"/>
                <a:cs typeface="Calibri"/>
                <a:sym typeface="Calibri"/>
              </a:rPr>
              <a:t>vitess.io</a:t>
            </a:r>
            <a:r>
              <a:rPr lang="en" sz="1800" dirty="0">
                <a:latin typeface="Calibri"/>
                <a:ea typeface="Calibri"/>
                <a:cs typeface="Calibri"/>
                <a:sym typeface="Calibri"/>
              </a:rPr>
              <a:t>)</a:t>
            </a:r>
          </a:p>
        </p:txBody>
      </p:sp>
      <p:sp>
        <p:nvSpPr>
          <p:cNvPr id="948" name="Shape 948"/>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949" name="Shape 94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41</a:t>
            </a:fld>
            <a:endParaRPr lang="en" sz="638" b="0" i="0" u="none" strike="noStrike" cap="none">
              <a:solidFill>
                <a:schemeClr val="dk1"/>
              </a:solidFill>
              <a:latin typeface="Source Sans Pro"/>
              <a:ea typeface="Source Sans Pro"/>
              <a:cs typeface="Source Sans Pro"/>
              <a:sym typeface="Source Sans Pro"/>
            </a:endParaRPr>
          </a:p>
        </p:txBody>
      </p:sp>
      <p:pic>
        <p:nvPicPr>
          <p:cNvPr id="950" name="Shape 950"/>
          <p:cNvPicPr preferRelativeResize="0"/>
          <p:nvPr/>
        </p:nvPicPr>
        <p:blipFill>
          <a:blip r:embed="rId3">
            <a:alphaModFix/>
          </a:blip>
          <a:stretch>
            <a:fillRect/>
          </a:stretch>
        </p:blipFill>
        <p:spPr>
          <a:xfrm>
            <a:off x="6467738" y="1527238"/>
            <a:ext cx="2552876" cy="2552876"/>
          </a:xfrm>
          <a:prstGeom prst="rect">
            <a:avLst/>
          </a:prstGeom>
          <a:noFill/>
          <a:ln>
            <a:noFill/>
          </a:ln>
        </p:spPr>
      </p:pic>
      <p:sp>
        <p:nvSpPr>
          <p:cNvPr id="9" name="Shape 947"/>
          <p:cNvSpPr txBox="1">
            <a:spLocks/>
          </p:cNvSpPr>
          <p:nvPr/>
        </p:nvSpPr>
        <p:spPr>
          <a:xfrm>
            <a:off x="213263" y="1152959"/>
            <a:ext cx="5962500" cy="36525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9F9F9F"/>
              </a:buClr>
              <a:buSzPts val="2100"/>
              <a:buFont typeface="Arial"/>
              <a:buNone/>
              <a:defRPr sz="1800" b="0" i="0" u="none" strike="noStrike" cap="none">
                <a:solidFill>
                  <a:schemeClr val="dk1"/>
                </a:solidFill>
                <a:latin typeface="Source Sans Pro"/>
                <a:ea typeface="Source Sans Pro"/>
                <a:cs typeface="Source Sans Pro"/>
                <a:sym typeface="Source Sans Pro"/>
              </a:defRPr>
            </a:lvl1pPr>
            <a:lvl2pPr marL="342900" marR="0" lvl="1" indent="0" algn="l" rtl="0">
              <a:lnSpc>
                <a:spcPct val="90000"/>
              </a:lnSpc>
              <a:spcBef>
                <a:spcPts val="600"/>
              </a:spcBef>
              <a:spcAft>
                <a:spcPts val="0"/>
              </a:spcAft>
              <a:buClr>
                <a:srgbClr val="9F9F9F"/>
              </a:buClr>
              <a:buSzPts val="1800"/>
              <a:buFont typeface="Arial"/>
              <a:buNone/>
              <a:defRPr sz="1350" b="0" i="0" u="none" strike="noStrike" cap="none">
                <a:solidFill>
                  <a:srgbClr val="9B9B9B"/>
                </a:solidFill>
                <a:latin typeface="Source Sans Pro"/>
                <a:ea typeface="Source Sans Pro"/>
                <a:cs typeface="Source Sans Pro"/>
                <a:sym typeface="Source Sans Pro"/>
              </a:defRPr>
            </a:lvl2pPr>
            <a:lvl3pPr marL="685800" marR="0" lvl="2" indent="0" algn="l" rtl="0">
              <a:lnSpc>
                <a:spcPct val="90000"/>
              </a:lnSpc>
              <a:spcBef>
                <a:spcPts val="450"/>
              </a:spcBef>
              <a:spcAft>
                <a:spcPts val="0"/>
              </a:spcAft>
              <a:buClr>
                <a:srgbClr val="9F9F9F"/>
              </a:buClr>
              <a:buSzPts val="1500"/>
              <a:buFont typeface="Arial"/>
              <a:buNone/>
              <a:defRPr sz="1200" b="0" i="0" u="none" strike="noStrike" cap="none">
                <a:solidFill>
                  <a:srgbClr val="9B9B9B"/>
                </a:solidFill>
                <a:latin typeface="Source Sans Pro"/>
                <a:ea typeface="Source Sans Pro"/>
                <a:cs typeface="Source Sans Pro"/>
                <a:sym typeface="Source Sans Pro"/>
              </a:defRPr>
            </a:lvl3pPr>
            <a:lvl4pPr marL="1028700" marR="0" lvl="3" indent="0" algn="l" rtl="0">
              <a:lnSpc>
                <a:spcPct val="90000"/>
              </a:lnSpc>
              <a:spcBef>
                <a:spcPts val="450"/>
              </a:spcBef>
              <a:spcAft>
                <a:spcPts val="0"/>
              </a:spcAft>
              <a:buClr>
                <a:srgbClr val="9F9F9F"/>
              </a:buClr>
              <a:buSzPts val="1302"/>
              <a:buFont typeface="Arial"/>
              <a:buNone/>
              <a:defRPr sz="1050" b="0" i="0" u="none" strike="noStrike" cap="none">
                <a:solidFill>
                  <a:srgbClr val="9B9B9B"/>
                </a:solidFill>
                <a:latin typeface="Source Sans Pro"/>
                <a:ea typeface="Source Sans Pro"/>
                <a:cs typeface="Source Sans Pro"/>
                <a:sym typeface="Source Sans Pro"/>
              </a:defRPr>
            </a:lvl4pPr>
            <a:lvl5pPr marL="1371600" marR="0" lvl="4"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Source Sans Pro"/>
                <a:ea typeface="Source Sans Pro"/>
                <a:cs typeface="Source Sans Pro"/>
                <a:sym typeface="Source Sans Pro"/>
              </a:defRPr>
            </a:lvl5pPr>
            <a:lvl6pPr marL="1714500" marR="0" lvl="5"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6pPr>
            <a:lvl7pPr marL="2057400" marR="0" lvl="6"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7pPr>
            <a:lvl8pPr marL="2400300" marR="0" lvl="7"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8pPr>
            <a:lvl9pPr marL="2743200" marR="0" lvl="8" indent="0" algn="l" rtl="0">
              <a:lnSpc>
                <a:spcPct val="90000"/>
              </a:lnSpc>
              <a:spcBef>
                <a:spcPts val="450"/>
              </a:spcBef>
              <a:spcAft>
                <a:spcPts val="0"/>
              </a:spcAft>
              <a:buClr>
                <a:srgbClr val="9F9F9F"/>
              </a:buClr>
              <a:buSzPts val="1200"/>
              <a:buFont typeface="Arial"/>
              <a:buNone/>
              <a:defRPr sz="1050" b="0" i="0" u="none" strike="noStrike" cap="none">
                <a:solidFill>
                  <a:srgbClr val="9B9B9B"/>
                </a:solidFill>
                <a:latin typeface="Calibri"/>
                <a:ea typeface="Calibri"/>
                <a:cs typeface="Calibri"/>
                <a:sym typeface="Calibri"/>
              </a:defRPr>
            </a:lvl9pPr>
          </a:lstStyle>
          <a:p>
            <a:pPr marL="457200" indent="-330200">
              <a:lnSpc>
                <a:spcPct val="100000"/>
              </a:lnSpc>
              <a:buClr>
                <a:srgbClr val="666666"/>
              </a:buClr>
              <a:buSzPts val="1600"/>
              <a:buFont typeface="Calibri"/>
              <a:buChar char="●"/>
            </a:pPr>
            <a:r>
              <a:rPr lang="en-US" sz="1600" dirty="0" smtClean="0">
                <a:latin typeface="Calibri" charset="0"/>
                <a:ea typeface="Calibri" charset="0"/>
                <a:cs typeface="Calibri" charset="0"/>
              </a:rPr>
              <a:t>Database solution for deploying, scaling and managing large clusters of MySQL instances</a:t>
            </a:r>
          </a:p>
          <a:p>
            <a:pPr marL="457200" indent="-330200">
              <a:lnSpc>
                <a:spcPct val="100000"/>
              </a:lnSpc>
              <a:buClr>
                <a:srgbClr val="666666"/>
              </a:buClr>
              <a:buSzPts val="1600"/>
              <a:buFont typeface="Calibri"/>
              <a:buChar char="●"/>
            </a:pPr>
            <a:r>
              <a:rPr lang="en-US" sz="1600" dirty="0" smtClean="0">
                <a:solidFill>
                  <a:srgbClr val="666666"/>
                </a:solidFill>
                <a:latin typeface="Calibri"/>
                <a:ea typeface="Calibri"/>
                <a:cs typeface="Calibri"/>
                <a:sym typeface="Calibri"/>
              </a:rPr>
              <a:t>YouTube database store since 2011</a:t>
            </a:r>
          </a:p>
          <a:p>
            <a:pPr marL="457200" indent="-330200">
              <a:lnSpc>
                <a:spcPct val="100000"/>
              </a:lnSpc>
              <a:buClr>
                <a:srgbClr val="666666"/>
              </a:buClr>
              <a:buSzPts val="1600"/>
              <a:buFont typeface="Calibri"/>
              <a:buChar char="●"/>
            </a:pPr>
            <a:r>
              <a:rPr lang="en-US" sz="1600" dirty="0" smtClean="0">
                <a:solidFill>
                  <a:srgbClr val="666666"/>
                </a:solidFill>
                <a:latin typeface="Calibri"/>
                <a:ea typeface="Calibri"/>
                <a:cs typeface="Calibri"/>
                <a:sym typeface="Calibri"/>
              </a:rPr>
              <a:t>Looks like MySQL database in usage, but is </a:t>
            </a:r>
            <a:r>
              <a:rPr lang="en-US" sz="1600" dirty="0" err="1" smtClean="0">
                <a:solidFill>
                  <a:srgbClr val="666666"/>
                </a:solidFill>
                <a:latin typeface="Calibri"/>
                <a:ea typeface="Calibri"/>
                <a:cs typeface="Calibri"/>
                <a:sym typeface="Calibri"/>
              </a:rPr>
              <a:t>sharded</a:t>
            </a:r>
            <a:r>
              <a:rPr lang="en-US" sz="1600" dirty="0" smtClean="0">
                <a:solidFill>
                  <a:srgbClr val="666666"/>
                </a:solidFill>
                <a:latin typeface="Calibri"/>
                <a:ea typeface="Calibri"/>
                <a:cs typeface="Calibri"/>
                <a:sym typeface="Calibri"/>
              </a:rPr>
              <a:t> underneath</a:t>
            </a:r>
            <a:endParaRPr lang="en-US" sz="1600" dirty="0" smtClean="0">
              <a:solidFill>
                <a:srgbClr val="666666"/>
              </a:solidFill>
              <a:latin typeface="Calibri" charset="0"/>
              <a:ea typeface="Calibri" charset="0"/>
              <a:cs typeface="Calibri" charset="0"/>
              <a:sym typeface="Calibri"/>
            </a:endParaRPr>
          </a:p>
          <a:p>
            <a:pPr marL="457200" indent="-330200">
              <a:lnSpc>
                <a:spcPct val="100000"/>
              </a:lnSpc>
              <a:buClr>
                <a:srgbClr val="666666"/>
              </a:buClr>
              <a:buSzPts val="1600"/>
              <a:buFont typeface="Calibri"/>
              <a:buChar char="●"/>
            </a:pPr>
            <a:r>
              <a:rPr lang="en-US" sz="1600" dirty="0" smtClean="0">
                <a:solidFill>
                  <a:srgbClr val="666666"/>
                </a:solidFill>
                <a:latin typeface="Calibri"/>
                <a:ea typeface="Calibri"/>
                <a:cs typeface="Calibri"/>
                <a:sym typeface="Calibri"/>
              </a:rPr>
              <a:t>Cloud ready (The cloud is coming!) </a:t>
            </a:r>
          </a:p>
          <a:p>
            <a:pPr marL="457200" indent="-330200">
              <a:lnSpc>
                <a:spcPct val="100000"/>
              </a:lnSpc>
              <a:buClr>
                <a:srgbClr val="666666"/>
              </a:buClr>
              <a:buSzPts val="1600"/>
              <a:buFont typeface="Calibri"/>
              <a:buChar char="●"/>
            </a:pPr>
            <a:r>
              <a:rPr lang="en-US" sz="1600" dirty="0" smtClean="0">
                <a:solidFill>
                  <a:srgbClr val="666666"/>
                </a:solidFill>
                <a:latin typeface="Calibri"/>
                <a:ea typeface="Calibri"/>
                <a:cs typeface="Calibri"/>
                <a:sym typeface="Calibri"/>
              </a:rPr>
              <a:t>Helps you scale with transparent dynamic </a:t>
            </a:r>
            <a:r>
              <a:rPr lang="en-US" sz="1600" dirty="0" err="1" smtClean="0">
                <a:solidFill>
                  <a:srgbClr val="666666"/>
                </a:solidFill>
                <a:latin typeface="Calibri"/>
                <a:ea typeface="Calibri"/>
                <a:cs typeface="Calibri"/>
                <a:sym typeface="Calibri"/>
              </a:rPr>
              <a:t>sharding</a:t>
            </a:r>
            <a:r>
              <a:rPr lang="en-US" sz="1600" dirty="0" smtClean="0">
                <a:solidFill>
                  <a:srgbClr val="666666"/>
                </a:solidFill>
                <a:latin typeface="Calibri"/>
                <a:ea typeface="Calibri"/>
                <a:cs typeface="Calibri"/>
                <a:sym typeface="Calibri"/>
              </a:rPr>
              <a:t> and ability to continue </a:t>
            </a:r>
            <a:r>
              <a:rPr lang="en-US" sz="1600" dirty="0" err="1" smtClean="0">
                <a:solidFill>
                  <a:srgbClr val="666666"/>
                </a:solidFill>
                <a:latin typeface="Calibri"/>
                <a:ea typeface="Calibri"/>
                <a:cs typeface="Calibri"/>
                <a:sym typeface="Calibri"/>
              </a:rPr>
              <a:t>sharding</a:t>
            </a:r>
            <a:r>
              <a:rPr lang="en-US" sz="1600" dirty="0" smtClean="0">
                <a:solidFill>
                  <a:srgbClr val="666666"/>
                </a:solidFill>
                <a:latin typeface="Calibri"/>
                <a:ea typeface="Calibri"/>
                <a:cs typeface="Calibri"/>
                <a:sym typeface="Calibri"/>
              </a:rPr>
              <a:t> out (or in)</a:t>
            </a: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Cluster management – tools for backups, shards, and schema </a:t>
            </a: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MySQL client protocol, </a:t>
            </a:r>
            <a:r>
              <a:rPr lang="en-US" sz="1600" dirty="0" err="1" smtClean="0">
                <a:solidFill>
                  <a:srgbClr val="666666"/>
                </a:solidFill>
                <a:latin typeface="Calibri"/>
                <a:ea typeface="Calibri"/>
                <a:cs typeface="Calibri"/>
                <a:sym typeface="Calibri"/>
              </a:rPr>
              <a:t>gRPC</a:t>
            </a:r>
            <a:endParaRPr lang="en-US" sz="1600" dirty="0" smtClean="0">
              <a:solidFill>
                <a:srgbClr val="666666"/>
              </a:solidFill>
              <a:latin typeface="Calibri"/>
              <a:ea typeface="Calibri"/>
              <a:cs typeface="Calibri"/>
              <a:sym typeface="Calibri"/>
            </a:endParaRP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Connection pooling</a:t>
            </a: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Protects MySQL with query - de-duping, re-writing, sanitization, black-listing, adding LIMIT on unbound queries, </a:t>
            </a:r>
            <a:r>
              <a:rPr lang="en-US" sz="1600" dirty="0" err="1" smtClean="0">
                <a:solidFill>
                  <a:srgbClr val="666666"/>
                </a:solidFill>
                <a:latin typeface="Calibri"/>
                <a:ea typeface="Calibri"/>
                <a:cs typeface="Calibri"/>
                <a:sym typeface="Calibri"/>
              </a:rPr>
              <a:t>etc</a:t>
            </a:r>
            <a:endParaRPr lang="en-US" sz="1600" dirty="0" smtClean="0">
              <a:solidFill>
                <a:srgbClr val="666666"/>
              </a:solidFill>
              <a:latin typeface="Calibri"/>
              <a:ea typeface="Calibri"/>
              <a:cs typeface="Calibri"/>
              <a:sym typeface="Calibri"/>
            </a:endParaRP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Monitoring tools - built into all </a:t>
            </a:r>
            <a:r>
              <a:rPr lang="en-US" sz="1600" dirty="0" err="1" smtClean="0">
                <a:solidFill>
                  <a:srgbClr val="666666"/>
                </a:solidFill>
                <a:latin typeface="Calibri"/>
                <a:ea typeface="Calibri"/>
                <a:cs typeface="Calibri"/>
                <a:sym typeface="Calibri"/>
              </a:rPr>
              <a:t>Vitess</a:t>
            </a:r>
            <a:r>
              <a:rPr lang="en-US" sz="1600" dirty="0" smtClean="0">
                <a:solidFill>
                  <a:srgbClr val="666666"/>
                </a:solidFill>
                <a:latin typeface="Calibri"/>
                <a:ea typeface="Calibri"/>
                <a:cs typeface="Calibri"/>
                <a:sym typeface="Calibri"/>
              </a:rPr>
              <a:t> binaries.</a:t>
            </a:r>
          </a:p>
          <a:p>
            <a:pPr marL="457200" indent="-330200">
              <a:buClr>
                <a:srgbClr val="666666"/>
              </a:buClr>
              <a:buSzPts val="1600"/>
              <a:buFont typeface="Calibri"/>
              <a:buChar char="●"/>
            </a:pPr>
            <a:r>
              <a:rPr lang="en-US" sz="1600" dirty="0" smtClean="0">
                <a:solidFill>
                  <a:srgbClr val="666666"/>
                </a:solidFill>
                <a:latin typeface="Calibri"/>
                <a:ea typeface="Calibri"/>
                <a:cs typeface="Calibri"/>
                <a:sym typeface="Calibri"/>
              </a:rPr>
              <a:t>If you want to migrate your MySQL application to the cloud, </a:t>
            </a:r>
            <a:r>
              <a:rPr lang="en-US" sz="1600" dirty="0" err="1" smtClean="0">
                <a:solidFill>
                  <a:srgbClr val="666666"/>
                </a:solidFill>
                <a:latin typeface="Calibri"/>
                <a:ea typeface="Calibri"/>
                <a:cs typeface="Calibri"/>
                <a:sym typeface="Calibri"/>
              </a:rPr>
              <a:t>Vitess</a:t>
            </a:r>
            <a:r>
              <a:rPr lang="en-US" sz="1600" dirty="0" smtClean="0">
                <a:solidFill>
                  <a:srgbClr val="666666"/>
                </a:solidFill>
                <a:latin typeface="Calibri"/>
                <a:ea typeface="Calibri"/>
                <a:cs typeface="Calibri"/>
                <a:sym typeface="Calibri"/>
              </a:rPr>
              <a:t> is an excellent vehicle to use!</a:t>
            </a:r>
          </a:p>
          <a:p>
            <a:endParaRPr lang="en-US" dirty="0" smtClean="0">
              <a:latin typeface="Calibri"/>
              <a:ea typeface="Calibri"/>
              <a:cs typeface="Calibri"/>
              <a:sym typeface="Calibri"/>
            </a:endParaRPr>
          </a:p>
          <a:p>
            <a:endParaRPr lang="en-US" dirty="0" smtClean="0">
              <a:latin typeface="Calibri"/>
              <a:ea typeface="Calibri"/>
              <a:cs typeface="Calibri"/>
              <a:sym typeface="Calibri"/>
            </a:endParaRPr>
          </a:p>
          <a:p>
            <a:endParaRPr lang="en-US" dirty="0" smtClean="0">
              <a:latin typeface="Calibri"/>
              <a:ea typeface="Calibri"/>
              <a:cs typeface="Calibri"/>
              <a:sym typeface="Calibri"/>
            </a:endParaRPr>
          </a:p>
          <a:p>
            <a:endParaRPr lang="en-US" dirty="0" smtClean="0">
              <a:latin typeface="Calibri"/>
              <a:ea typeface="Calibri"/>
              <a:cs typeface="Calibri"/>
              <a:sym typeface="Calibri"/>
            </a:endParaRPr>
          </a:p>
          <a:p>
            <a:endParaRPr lang="en-US" dirty="0">
              <a:latin typeface="Calibri"/>
              <a:ea typeface="Calibri"/>
              <a:cs typeface="Calibri"/>
              <a:sym typeface="Calibri"/>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9549" y="99720"/>
            <a:ext cx="1152051" cy="47027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263" y="74124"/>
            <a:ext cx="1977918" cy="954476"/>
          </a:xfrm>
          <a:prstGeom prst="rect">
            <a:avLst/>
          </a:prstGeom>
        </p:spPr>
      </p:pic>
    </p:spTree>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7" name="Shape 957"/>
          <p:cNvSpPr txBox="1">
            <a:spLocks noGrp="1"/>
          </p:cNvSpPr>
          <p:nvPr>
            <p:ph type="body" idx="1"/>
          </p:nvPr>
        </p:nvSpPr>
        <p:spPr>
          <a:xfrm>
            <a:off x="399000" y="1760378"/>
            <a:ext cx="8346000" cy="29334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rgbClr val="9F9F9F"/>
              </a:buClr>
              <a:buFont typeface="Arial"/>
              <a:buNone/>
            </a:pPr>
            <a:endParaRPr>
              <a:latin typeface="Calibri"/>
              <a:ea typeface="Calibri"/>
              <a:cs typeface="Calibri"/>
              <a:sym typeface="Calibri"/>
            </a:endParaRPr>
          </a:p>
          <a:p>
            <a:pPr marL="0" marR="0" lvl="0" indent="0" algn="l" rtl="0">
              <a:lnSpc>
                <a:spcPct val="90000"/>
              </a:lnSpc>
              <a:spcBef>
                <a:spcPts val="0"/>
              </a:spcBef>
              <a:spcAft>
                <a:spcPts val="0"/>
              </a:spcAft>
              <a:buClr>
                <a:srgbClr val="9F9F9F"/>
              </a:buClr>
              <a:buFont typeface="Arial"/>
              <a:buNone/>
            </a:pPr>
            <a:endParaRPr>
              <a:latin typeface="Calibri"/>
              <a:ea typeface="Calibri"/>
              <a:cs typeface="Calibri"/>
              <a:sym typeface="Calibri"/>
            </a:endParaRPr>
          </a:p>
        </p:txBody>
      </p:sp>
      <p:sp>
        <p:nvSpPr>
          <p:cNvPr id="958" name="Shape 958"/>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959" name="Shape 959"/>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42</a:t>
            </a:fld>
            <a:endParaRPr lang="en" sz="638" b="0" i="0" u="none" strike="noStrike" cap="none">
              <a:solidFill>
                <a:schemeClr val="dk1"/>
              </a:solidFill>
              <a:latin typeface="Source Sans Pro"/>
              <a:ea typeface="Source Sans Pro"/>
              <a:cs typeface="Source Sans Pro"/>
              <a:sym typeface="Source Sans Pro"/>
            </a:endParaRPr>
          </a:p>
        </p:txBody>
      </p:sp>
      <p:pic>
        <p:nvPicPr>
          <p:cNvPr id="960" name="Shape 960" descr="VitessOverview.png"/>
          <p:cNvPicPr preferRelativeResize="0"/>
          <p:nvPr/>
        </p:nvPicPr>
        <p:blipFill>
          <a:blip r:embed="rId3">
            <a:alphaModFix/>
          </a:blip>
          <a:stretch>
            <a:fillRect/>
          </a:stretch>
        </p:blipFill>
        <p:spPr>
          <a:xfrm>
            <a:off x="1077825" y="1283775"/>
            <a:ext cx="6648975" cy="3404475"/>
          </a:xfrm>
          <a:prstGeom prst="rect">
            <a:avLst/>
          </a:prstGeom>
          <a:noFill/>
          <a:ln>
            <a:noFill/>
          </a:ln>
        </p:spPr>
      </p:pic>
      <p:sp>
        <p:nvSpPr>
          <p:cNvPr id="962" name="Shape 962"/>
          <p:cNvSpPr/>
          <p:nvPr/>
        </p:nvSpPr>
        <p:spPr>
          <a:xfrm>
            <a:off x="4442650" y="4038750"/>
            <a:ext cx="807600" cy="3207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900"/>
              <a:t>orchestrator</a:t>
            </a:r>
          </a:p>
        </p:txBody>
      </p:sp>
      <p:cxnSp>
        <p:nvCxnSpPr>
          <p:cNvPr id="963" name="Shape 963"/>
          <p:cNvCxnSpPr>
            <a:endCxn id="962" idx="3"/>
          </p:cNvCxnSpPr>
          <p:nvPr/>
        </p:nvCxnSpPr>
        <p:spPr>
          <a:xfrm flipH="1">
            <a:off x="5250250" y="3741900"/>
            <a:ext cx="130800" cy="457200"/>
          </a:xfrm>
          <a:prstGeom prst="straightConnector1">
            <a:avLst/>
          </a:prstGeom>
          <a:noFill/>
          <a:ln w="9525" cap="flat" cmpd="sng">
            <a:solidFill>
              <a:schemeClr val="dk2"/>
            </a:solidFill>
            <a:prstDash val="solid"/>
            <a:round/>
            <a:headEnd type="none" w="lg" len="lg"/>
            <a:tailEnd type="triangle" w="lg" len="lg"/>
          </a:ln>
        </p:spPr>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46" y="262972"/>
            <a:ext cx="1541808" cy="744025"/>
          </a:xfrm>
          <a:prstGeom prst="rect">
            <a:avLst/>
          </a:prstGeom>
        </p:spPr>
      </p:pic>
    </p:spTree>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Shape 975"/>
          <p:cNvSpPr txBox="1">
            <a:spLocks noGrp="1"/>
          </p:cNvSpPr>
          <p:nvPr>
            <p:ph type="title"/>
          </p:nvPr>
        </p:nvSpPr>
        <p:spPr>
          <a:xfrm>
            <a:off x="1927800" y="263100"/>
            <a:ext cx="5288400" cy="779100"/>
          </a:xfrm>
          <a:prstGeom prst="rect">
            <a:avLst/>
          </a:prstGeom>
        </p:spPr>
        <p:txBody>
          <a:bodyPr wrap="square" lIns="91425" tIns="91425" rIns="91425" bIns="91425" anchor="b" anchorCtr="0">
            <a:noAutofit/>
          </a:bodyPr>
          <a:lstStyle/>
          <a:p>
            <a:pPr marL="0" lvl="0" indent="0" rtl="0">
              <a:spcBef>
                <a:spcPts val="0"/>
              </a:spcBef>
              <a:buNone/>
            </a:pPr>
            <a:r>
              <a:rPr lang="en" dirty="0" err="1" smtClean="0">
                <a:latin typeface="Calibri" charset="0"/>
                <a:ea typeface="Calibri" charset="0"/>
                <a:cs typeface="Calibri" charset="0"/>
              </a:rPr>
              <a:t>Sharding</a:t>
            </a:r>
            <a:endParaRPr lang="en" dirty="0">
              <a:latin typeface="Calibri" charset="0"/>
              <a:ea typeface="Calibri" charset="0"/>
              <a:cs typeface="Calibri" charset="0"/>
            </a:endParaRPr>
          </a:p>
        </p:txBody>
      </p:sp>
      <p:sp>
        <p:nvSpPr>
          <p:cNvPr id="976" name="Shape 976"/>
          <p:cNvSpPr txBox="1">
            <a:spLocks noGrp="1"/>
          </p:cNvSpPr>
          <p:nvPr>
            <p:ph type="body" idx="1"/>
          </p:nvPr>
        </p:nvSpPr>
        <p:spPr>
          <a:xfrm>
            <a:off x="399000" y="913550"/>
            <a:ext cx="8346000" cy="3894300"/>
          </a:xfrm>
          <a:prstGeom prst="rect">
            <a:avLst/>
          </a:prstGeom>
        </p:spPr>
        <p:txBody>
          <a:bodyPr wrap="square" lIns="91425" tIns="91425" rIns="91425" bIns="91425" anchor="t" anchorCtr="0">
            <a:noAutofit/>
          </a:bodyPr>
          <a:lstStyle/>
          <a:p>
            <a:pPr marL="457200" indent="-361950">
              <a:buClr>
                <a:srgbClr val="000000"/>
              </a:buClr>
              <a:buFont typeface="Arial"/>
              <a:buChar char="●"/>
            </a:pPr>
            <a:r>
              <a:rPr lang="en" dirty="0">
                <a:solidFill>
                  <a:schemeClr val="tx1">
                    <a:lumMod val="75000"/>
                  </a:schemeClr>
                </a:solidFill>
                <a:latin typeface="Calibri" charset="0"/>
                <a:ea typeface="Calibri" charset="0"/>
                <a:cs typeface="Calibri" charset="0"/>
              </a:rPr>
              <a:t>A shard consists of a single master that handles writes, </a:t>
            </a:r>
            <a:r>
              <a:rPr lang="en-US" dirty="0" smtClean="0">
                <a:solidFill>
                  <a:schemeClr val="tx1">
                    <a:lumMod val="75000"/>
                  </a:schemeClr>
                </a:solidFill>
                <a:latin typeface="Calibri" charset="0"/>
                <a:ea typeface="Calibri" charset="0"/>
                <a:cs typeface="Calibri" charset="0"/>
              </a:rPr>
              <a:t>one or more</a:t>
            </a:r>
            <a:r>
              <a:rPr lang="en" dirty="0" smtClean="0">
                <a:solidFill>
                  <a:schemeClr val="tx1">
                    <a:lumMod val="75000"/>
                  </a:schemeClr>
                </a:solidFill>
                <a:latin typeface="Calibri" charset="0"/>
                <a:ea typeface="Calibri" charset="0"/>
                <a:cs typeface="Calibri" charset="0"/>
              </a:rPr>
              <a:t> </a:t>
            </a:r>
            <a:r>
              <a:rPr lang="en" dirty="0">
                <a:solidFill>
                  <a:schemeClr val="tx1">
                    <a:lumMod val="75000"/>
                  </a:schemeClr>
                </a:solidFill>
                <a:latin typeface="Calibri" charset="0"/>
                <a:ea typeface="Calibri" charset="0"/>
                <a:cs typeface="Calibri" charset="0"/>
              </a:rPr>
              <a:t>slaves that handle </a:t>
            </a:r>
            <a:r>
              <a:rPr lang="en" dirty="0" smtClean="0">
                <a:solidFill>
                  <a:schemeClr val="tx1">
                    <a:lumMod val="75000"/>
                  </a:schemeClr>
                </a:solidFill>
                <a:latin typeface="Calibri" charset="0"/>
                <a:ea typeface="Calibri" charset="0"/>
                <a:cs typeface="Calibri" charset="0"/>
              </a:rPr>
              <a:t>reads</a:t>
            </a:r>
            <a:endParaRPr lang="en-US" dirty="0">
              <a:solidFill>
                <a:schemeClr val="tx1">
                  <a:lumMod val="75000"/>
                </a:schemeClr>
              </a:solidFill>
              <a:latin typeface="Calibri" charset="0"/>
              <a:ea typeface="Calibri" charset="0"/>
              <a:cs typeface="Calibri" charset="0"/>
            </a:endParaRPr>
          </a:p>
          <a:p>
            <a:pPr marL="457200" indent="-361950">
              <a:buClr>
                <a:srgbClr val="000000"/>
              </a:buClr>
              <a:buFont typeface="Arial"/>
              <a:buChar char="●"/>
            </a:pPr>
            <a:r>
              <a:rPr lang="en" dirty="0" smtClean="0">
                <a:solidFill>
                  <a:schemeClr val="tx1">
                    <a:lumMod val="75000"/>
                  </a:schemeClr>
                </a:solidFill>
                <a:latin typeface="Calibri" charset="0"/>
                <a:ea typeface="Calibri" charset="0"/>
                <a:cs typeface="Calibri" charset="0"/>
              </a:rPr>
              <a:t>Horizontal </a:t>
            </a:r>
            <a:r>
              <a:rPr lang="en" dirty="0">
                <a:solidFill>
                  <a:schemeClr val="tx1">
                    <a:lumMod val="75000"/>
                  </a:schemeClr>
                </a:solidFill>
                <a:latin typeface="Calibri" charset="0"/>
                <a:ea typeface="Calibri" charset="0"/>
                <a:cs typeface="Calibri" charset="0"/>
              </a:rPr>
              <a:t>- split or merge shards in a </a:t>
            </a:r>
            <a:r>
              <a:rPr lang="en" dirty="0" err="1">
                <a:solidFill>
                  <a:schemeClr val="tx1">
                    <a:lumMod val="75000"/>
                  </a:schemeClr>
                </a:solidFill>
                <a:latin typeface="Calibri" charset="0"/>
                <a:ea typeface="Calibri" charset="0"/>
                <a:cs typeface="Calibri" charset="0"/>
              </a:rPr>
              <a:t>sharded</a:t>
            </a:r>
            <a:r>
              <a:rPr lang="en" dirty="0">
                <a:solidFill>
                  <a:schemeClr val="tx1">
                    <a:lumMod val="75000"/>
                  </a:schemeClr>
                </a:solidFill>
                <a:latin typeface="Calibri" charset="0"/>
                <a:ea typeface="Calibri" charset="0"/>
                <a:cs typeface="Calibri" charset="0"/>
              </a:rPr>
              <a:t> </a:t>
            </a:r>
            <a:r>
              <a:rPr lang="en" dirty="0" err="1" smtClean="0">
                <a:solidFill>
                  <a:schemeClr val="tx1">
                    <a:lumMod val="75000"/>
                  </a:schemeClr>
                </a:solidFill>
                <a:latin typeface="Calibri" charset="0"/>
                <a:ea typeface="Calibri" charset="0"/>
                <a:cs typeface="Calibri" charset="0"/>
              </a:rPr>
              <a:t>keyspace</a:t>
            </a:r>
            <a:endParaRPr lang="en-US" dirty="0">
              <a:solidFill>
                <a:schemeClr val="tx1">
                  <a:lumMod val="75000"/>
                </a:schemeClr>
              </a:solidFill>
              <a:latin typeface="Calibri" charset="0"/>
              <a:ea typeface="Calibri" charset="0"/>
              <a:cs typeface="Calibri" charset="0"/>
            </a:endParaRPr>
          </a:p>
          <a:p>
            <a:pPr marL="457200" indent="-361950">
              <a:buClr>
                <a:srgbClr val="000000"/>
              </a:buClr>
              <a:buFont typeface="Arial"/>
              <a:buChar char="●"/>
            </a:pPr>
            <a:r>
              <a:rPr lang="en" dirty="0" smtClean="0">
                <a:solidFill>
                  <a:schemeClr val="tx1">
                    <a:lumMod val="75000"/>
                  </a:schemeClr>
                </a:solidFill>
                <a:latin typeface="Calibri" charset="0"/>
                <a:ea typeface="Calibri" charset="0"/>
                <a:cs typeface="Calibri" charset="0"/>
              </a:rPr>
              <a:t>Vertical </a:t>
            </a:r>
            <a:r>
              <a:rPr lang="en" dirty="0">
                <a:solidFill>
                  <a:schemeClr val="tx1">
                    <a:lumMod val="75000"/>
                  </a:schemeClr>
                </a:solidFill>
                <a:latin typeface="Calibri" charset="0"/>
                <a:ea typeface="Calibri" charset="0"/>
                <a:cs typeface="Calibri" charset="0"/>
              </a:rPr>
              <a:t>- moving tables from an </a:t>
            </a:r>
            <a:r>
              <a:rPr lang="en" dirty="0" err="1">
                <a:solidFill>
                  <a:schemeClr val="tx1">
                    <a:lumMod val="75000"/>
                  </a:schemeClr>
                </a:solidFill>
                <a:latin typeface="Calibri" charset="0"/>
                <a:ea typeface="Calibri" charset="0"/>
                <a:cs typeface="Calibri" charset="0"/>
              </a:rPr>
              <a:t>unsharded</a:t>
            </a:r>
            <a:r>
              <a:rPr lang="en" dirty="0">
                <a:solidFill>
                  <a:schemeClr val="tx1">
                    <a:lumMod val="75000"/>
                  </a:schemeClr>
                </a:solidFill>
                <a:latin typeface="Calibri" charset="0"/>
                <a:ea typeface="Calibri" charset="0"/>
                <a:cs typeface="Calibri" charset="0"/>
              </a:rPr>
              <a:t> </a:t>
            </a:r>
            <a:r>
              <a:rPr lang="en" dirty="0" err="1">
                <a:solidFill>
                  <a:schemeClr val="tx1">
                    <a:lumMod val="75000"/>
                  </a:schemeClr>
                </a:solidFill>
                <a:latin typeface="Calibri" charset="0"/>
                <a:ea typeface="Calibri" charset="0"/>
                <a:cs typeface="Calibri" charset="0"/>
              </a:rPr>
              <a:t>keyspace</a:t>
            </a:r>
            <a:r>
              <a:rPr lang="en" dirty="0">
                <a:solidFill>
                  <a:schemeClr val="tx1">
                    <a:lumMod val="75000"/>
                  </a:schemeClr>
                </a:solidFill>
                <a:latin typeface="Calibri" charset="0"/>
                <a:ea typeface="Calibri" charset="0"/>
                <a:cs typeface="Calibri" charset="0"/>
              </a:rPr>
              <a:t> to a different </a:t>
            </a:r>
            <a:r>
              <a:rPr lang="en" dirty="0" err="1">
                <a:solidFill>
                  <a:schemeClr val="tx1">
                    <a:lumMod val="75000"/>
                  </a:schemeClr>
                </a:solidFill>
                <a:latin typeface="Calibri" charset="0"/>
                <a:ea typeface="Calibri" charset="0"/>
                <a:cs typeface="Calibri" charset="0"/>
              </a:rPr>
              <a:t>keyspace</a:t>
            </a:r>
            <a:endParaRPr lang="en" dirty="0">
              <a:solidFill>
                <a:schemeClr val="tx1">
                  <a:lumMod val="75000"/>
                </a:schemeClr>
              </a:solidFill>
              <a:latin typeface="Calibri" charset="0"/>
              <a:ea typeface="Calibri" charset="0"/>
              <a:cs typeface="Calibri" charset="0"/>
            </a:endParaRPr>
          </a:p>
          <a:p>
            <a:pPr marL="457200" lvl="0" indent="-361950">
              <a:buClr>
                <a:srgbClr val="666666"/>
              </a:buClr>
              <a:buChar char="●"/>
            </a:pPr>
            <a:r>
              <a:rPr lang="en" dirty="0">
                <a:solidFill>
                  <a:schemeClr val="tx1">
                    <a:lumMod val="75000"/>
                  </a:schemeClr>
                </a:solidFill>
                <a:latin typeface="Calibri" charset="0"/>
                <a:ea typeface="Calibri" charset="0"/>
                <a:cs typeface="Calibri" charset="0"/>
              </a:rPr>
              <a:t>Re-</a:t>
            </a:r>
            <a:r>
              <a:rPr lang="en" dirty="0" err="1">
                <a:solidFill>
                  <a:schemeClr val="tx1">
                    <a:lumMod val="75000"/>
                  </a:schemeClr>
                </a:solidFill>
                <a:latin typeface="Calibri" charset="0"/>
                <a:ea typeface="Calibri" charset="0"/>
                <a:cs typeface="Calibri" charset="0"/>
              </a:rPr>
              <a:t>sharding</a:t>
            </a:r>
            <a:r>
              <a:rPr lang="en" dirty="0">
                <a:solidFill>
                  <a:schemeClr val="tx1">
                    <a:lumMod val="75000"/>
                  </a:schemeClr>
                </a:solidFill>
                <a:latin typeface="Calibri" charset="0"/>
                <a:ea typeface="Calibri" charset="0"/>
                <a:cs typeface="Calibri" charset="0"/>
              </a:rPr>
              <a:t> </a:t>
            </a:r>
          </a:p>
          <a:p>
            <a:pPr marL="914400" lvl="1" indent="-342900">
              <a:spcBef>
                <a:spcPts val="0"/>
              </a:spcBef>
              <a:buClr>
                <a:srgbClr val="666666"/>
              </a:buClr>
              <a:buChar char="○"/>
            </a:pPr>
            <a:r>
              <a:rPr lang="en" sz="1800" dirty="0">
                <a:solidFill>
                  <a:schemeClr val="tx1">
                    <a:lumMod val="75000"/>
                  </a:schemeClr>
                </a:solidFill>
                <a:latin typeface="Calibri" charset="0"/>
                <a:ea typeface="Calibri" charset="0"/>
                <a:cs typeface="Calibri" charset="0"/>
              </a:rPr>
              <a:t>split, merge, add new cells and replicas</a:t>
            </a:r>
          </a:p>
          <a:p>
            <a:pPr marL="914400" lvl="1" indent="-342900">
              <a:spcBef>
                <a:spcPts val="0"/>
              </a:spcBef>
              <a:buClr>
                <a:srgbClr val="666666"/>
              </a:buClr>
              <a:buChar char="○"/>
            </a:pPr>
            <a:r>
              <a:rPr lang="en" sz="1800" dirty="0">
                <a:solidFill>
                  <a:schemeClr val="tx1">
                    <a:lumMod val="75000"/>
                  </a:schemeClr>
                </a:solidFill>
                <a:latin typeface="Calibri" charset="0"/>
                <a:ea typeface="Calibri" charset="0"/>
                <a:cs typeface="Calibri" charset="0"/>
              </a:rPr>
              <a:t>Filtered replication </a:t>
            </a:r>
            <a:r>
              <a:rPr lang="en-US" sz="1800" dirty="0" smtClean="0">
                <a:solidFill>
                  <a:schemeClr val="tx1">
                    <a:lumMod val="75000"/>
                  </a:schemeClr>
                </a:solidFill>
                <a:latin typeface="Calibri" charset="0"/>
                <a:ea typeface="Calibri" charset="0"/>
                <a:cs typeface="Calibri" charset="0"/>
              </a:rPr>
              <a:t>using GTID </a:t>
            </a:r>
            <a:r>
              <a:rPr lang="en" sz="1800" dirty="0" smtClean="0">
                <a:solidFill>
                  <a:schemeClr val="tx1">
                    <a:lumMod val="75000"/>
                  </a:schemeClr>
                </a:solidFill>
                <a:latin typeface="Calibri" charset="0"/>
                <a:ea typeface="Calibri" charset="0"/>
                <a:cs typeface="Calibri" charset="0"/>
              </a:rPr>
              <a:t>key </a:t>
            </a:r>
            <a:r>
              <a:rPr lang="en" sz="1800" dirty="0">
                <a:solidFill>
                  <a:schemeClr val="tx1">
                    <a:lumMod val="75000"/>
                  </a:schemeClr>
                </a:solidFill>
                <a:latin typeface="Calibri" charset="0"/>
                <a:ea typeface="Calibri" charset="0"/>
                <a:cs typeface="Calibri" charset="0"/>
              </a:rPr>
              <a:t>ingredient ensures source tablet data is transferred to proper destination </a:t>
            </a:r>
            <a:r>
              <a:rPr lang="en-US" sz="1800" dirty="0" smtClean="0">
                <a:solidFill>
                  <a:schemeClr val="tx1">
                    <a:lumMod val="75000"/>
                  </a:schemeClr>
                </a:solidFill>
                <a:latin typeface="Calibri" charset="0"/>
                <a:ea typeface="Calibri" charset="0"/>
                <a:cs typeface="Calibri" charset="0"/>
              </a:rPr>
              <a:t>VT</a:t>
            </a:r>
            <a:r>
              <a:rPr lang="en" sz="1800" dirty="0" smtClean="0">
                <a:solidFill>
                  <a:schemeClr val="tx1">
                    <a:lumMod val="75000"/>
                  </a:schemeClr>
                </a:solidFill>
                <a:latin typeface="Calibri" charset="0"/>
                <a:ea typeface="Calibri" charset="0"/>
                <a:cs typeface="Calibri" charset="0"/>
              </a:rPr>
              <a:t>tablet</a:t>
            </a:r>
            <a:endParaRPr lang="en-US" sz="1800" dirty="0" smtClean="0">
              <a:solidFill>
                <a:schemeClr val="tx1">
                  <a:lumMod val="75000"/>
                </a:schemeClr>
              </a:solidFill>
              <a:latin typeface="Calibri" charset="0"/>
              <a:ea typeface="Calibri" charset="0"/>
              <a:cs typeface="Calibri" charset="0"/>
            </a:endParaRPr>
          </a:p>
          <a:p>
            <a:pPr marL="457200" lvl="0" indent="-361950" rtl="0">
              <a:spcBef>
                <a:spcPts val="0"/>
              </a:spcBef>
              <a:spcAft>
                <a:spcPts val="0"/>
              </a:spcAft>
              <a:buClr>
                <a:srgbClr val="000000"/>
              </a:buClr>
              <a:buSzPts val="2100"/>
              <a:buChar char="●"/>
            </a:pPr>
            <a:r>
              <a:rPr lang="en" dirty="0" err="1" smtClean="0">
                <a:solidFill>
                  <a:schemeClr val="tx1">
                    <a:lumMod val="75000"/>
                  </a:schemeClr>
                </a:solidFill>
                <a:latin typeface="Calibri" charset="0"/>
                <a:ea typeface="Calibri" charset="0"/>
                <a:cs typeface="Calibri" charset="0"/>
              </a:rPr>
              <a:t>Vschema</a:t>
            </a:r>
            <a:r>
              <a:rPr lang="en" dirty="0" smtClean="0">
                <a:solidFill>
                  <a:schemeClr val="tx1">
                    <a:lumMod val="75000"/>
                  </a:schemeClr>
                </a:solidFill>
                <a:latin typeface="Calibri" charset="0"/>
                <a:ea typeface="Calibri" charset="0"/>
                <a:cs typeface="Calibri" charset="0"/>
              </a:rPr>
              <a:t> </a:t>
            </a:r>
            <a:r>
              <a:rPr lang="en" dirty="0">
                <a:solidFill>
                  <a:schemeClr val="tx1">
                    <a:lumMod val="75000"/>
                  </a:schemeClr>
                </a:solidFill>
                <a:latin typeface="Calibri" charset="0"/>
                <a:ea typeface="Calibri" charset="0"/>
                <a:cs typeface="Calibri" charset="0"/>
              </a:rPr>
              <a:t>- </a:t>
            </a:r>
            <a:r>
              <a:rPr lang="en" dirty="0" err="1">
                <a:solidFill>
                  <a:schemeClr val="tx1">
                    <a:lumMod val="75000"/>
                  </a:schemeClr>
                </a:solidFill>
                <a:latin typeface="Calibri" charset="0"/>
                <a:ea typeface="Calibri" charset="0"/>
                <a:cs typeface="Calibri" charset="0"/>
              </a:rPr>
              <a:t>Vitess</a:t>
            </a:r>
            <a:r>
              <a:rPr lang="en" dirty="0">
                <a:solidFill>
                  <a:schemeClr val="tx1">
                    <a:lumMod val="75000"/>
                  </a:schemeClr>
                </a:solidFill>
                <a:latin typeface="Calibri" charset="0"/>
                <a:ea typeface="Calibri" charset="0"/>
                <a:cs typeface="Calibri" charset="0"/>
              </a:rPr>
              <a:t> Schema - ties together all databases managed by </a:t>
            </a:r>
            <a:r>
              <a:rPr lang="en" dirty="0" err="1">
                <a:solidFill>
                  <a:schemeClr val="tx1">
                    <a:lumMod val="75000"/>
                  </a:schemeClr>
                </a:solidFill>
                <a:latin typeface="Calibri" charset="0"/>
                <a:ea typeface="Calibri" charset="0"/>
                <a:cs typeface="Calibri" charset="0"/>
              </a:rPr>
              <a:t>Vitess</a:t>
            </a:r>
            <a:r>
              <a:rPr lang="en" dirty="0">
                <a:solidFill>
                  <a:schemeClr val="tx1">
                    <a:lumMod val="75000"/>
                  </a:schemeClr>
                </a:solidFill>
                <a:latin typeface="Calibri" charset="0"/>
                <a:ea typeface="Calibri" charset="0"/>
                <a:cs typeface="Calibri" charset="0"/>
              </a:rPr>
              <a:t> and helps to decide where queries should go</a:t>
            </a:r>
          </a:p>
          <a:p>
            <a:pPr marL="457200" marR="0" lvl="0" indent="-361950" algn="l" rtl="0">
              <a:lnSpc>
                <a:spcPct val="90000"/>
              </a:lnSpc>
              <a:spcBef>
                <a:spcPts val="0"/>
              </a:spcBef>
              <a:spcAft>
                <a:spcPts val="0"/>
              </a:spcAft>
              <a:buClr>
                <a:srgbClr val="000000"/>
              </a:buClr>
              <a:buSzPts val="2100"/>
              <a:buFont typeface="Arial"/>
              <a:buChar char="●"/>
            </a:pPr>
            <a:r>
              <a:rPr lang="en" dirty="0" err="1">
                <a:solidFill>
                  <a:schemeClr val="tx1">
                    <a:lumMod val="75000"/>
                  </a:schemeClr>
                </a:solidFill>
                <a:latin typeface="Calibri" charset="0"/>
                <a:ea typeface="Calibri" charset="0"/>
                <a:cs typeface="Calibri" charset="0"/>
              </a:rPr>
              <a:t>Vindex</a:t>
            </a:r>
            <a:r>
              <a:rPr lang="en" dirty="0">
                <a:solidFill>
                  <a:schemeClr val="tx1">
                    <a:lumMod val="75000"/>
                  </a:schemeClr>
                </a:solidFill>
                <a:latin typeface="Calibri" charset="0"/>
                <a:ea typeface="Calibri" charset="0"/>
                <a:cs typeface="Calibri" charset="0"/>
              </a:rPr>
              <a:t> - cross-shard index provides a way to map a column value to a </a:t>
            </a:r>
            <a:r>
              <a:rPr lang="en" dirty="0" err="1">
                <a:solidFill>
                  <a:schemeClr val="tx1">
                    <a:lumMod val="75000"/>
                  </a:schemeClr>
                </a:solidFill>
                <a:latin typeface="Calibri" charset="0"/>
                <a:ea typeface="Calibri" charset="0"/>
                <a:cs typeface="Calibri" charset="0"/>
              </a:rPr>
              <a:t>keyspace</a:t>
            </a:r>
            <a:r>
              <a:rPr lang="en" dirty="0">
                <a:solidFill>
                  <a:schemeClr val="tx1">
                    <a:lumMod val="75000"/>
                  </a:schemeClr>
                </a:solidFill>
                <a:latin typeface="Calibri" charset="0"/>
                <a:ea typeface="Calibri" charset="0"/>
                <a:cs typeface="Calibri" charset="0"/>
              </a:rPr>
              <a:t> </a:t>
            </a:r>
            <a:r>
              <a:rPr lang="en" dirty="0" smtClean="0">
                <a:solidFill>
                  <a:schemeClr val="tx1">
                    <a:lumMod val="75000"/>
                  </a:schemeClr>
                </a:solidFill>
                <a:latin typeface="Calibri" charset="0"/>
                <a:ea typeface="Calibri" charset="0"/>
                <a:cs typeface="Calibri" charset="0"/>
              </a:rPr>
              <a:t>ID</a:t>
            </a:r>
            <a:endParaRPr lang="en" dirty="0">
              <a:solidFill>
                <a:schemeClr val="tx1">
                  <a:lumMod val="75000"/>
                </a:schemeClr>
              </a:solidFill>
              <a:latin typeface="Calibri" charset="0"/>
              <a:ea typeface="Calibri" charset="0"/>
              <a:cs typeface="Calibri" charset="0"/>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43</a:t>
            </a:fld>
            <a:endParaRPr lang="en" sz="638" b="0" i="0" u="none" strike="noStrike" cap="none">
              <a:solidFill>
                <a:schemeClr val="dk1"/>
              </a:solidFill>
              <a:latin typeface="Source Sans Pro"/>
              <a:ea typeface="Source Sans Pro"/>
              <a:cs typeface="Source Sans Pro"/>
              <a:sym typeface="Source Sans Pro"/>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66" y="169525"/>
            <a:ext cx="1541808" cy="744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Shape 982"/>
          <p:cNvSpPr txBox="1">
            <a:spLocks noGrp="1"/>
          </p:cNvSpPr>
          <p:nvPr>
            <p:ph type="title"/>
          </p:nvPr>
        </p:nvSpPr>
        <p:spPr>
          <a:xfrm>
            <a:off x="399000" y="263098"/>
            <a:ext cx="8346000" cy="779100"/>
          </a:xfrm>
          <a:prstGeom prst="rect">
            <a:avLst/>
          </a:prstGeom>
        </p:spPr>
        <p:txBody>
          <a:bodyPr wrap="square" lIns="91425" tIns="91425" rIns="91425" bIns="91425" anchor="b" anchorCtr="0">
            <a:noAutofit/>
          </a:bodyPr>
          <a:lstStyle/>
          <a:p>
            <a:pPr marL="0" lvl="0" indent="0" algn="ctr" rtl="0">
              <a:spcBef>
                <a:spcPts val="0"/>
              </a:spcBef>
              <a:buNone/>
            </a:pPr>
            <a:r>
              <a:rPr lang="en" dirty="0">
                <a:latin typeface="Calibri" charset="0"/>
                <a:ea typeface="Calibri" charset="0"/>
                <a:cs typeface="Calibri" charset="0"/>
              </a:rPr>
              <a:t>Schema and </a:t>
            </a:r>
            <a:r>
              <a:rPr lang="en" dirty="0" err="1">
                <a:latin typeface="Calibri" charset="0"/>
                <a:ea typeface="Calibri" charset="0"/>
                <a:cs typeface="Calibri" charset="0"/>
              </a:rPr>
              <a:t>Vschema</a:t>
            </a:r>
            <a:endParaRPr lang="en" dirty="0">
              <a:latin typeface="Calibri" charset="0"/>
              <a:ea typeface="Calibri" charset="0"/>
              <a:cs typeface="Calibri" charset="0"/>
            </a:endParaRPr>
          </a:p>
        </p:txBody>
      </p:sp>
      <p:sp>
        <p:nvSpPr>
          <p:cNvPr id="983" name="Shape 983"/>
          <p:cNvSpPr txBox="1">
            <a:spLocks noGrp="1"/>
          </p:cNvSpPr>
          <p:nvPr>
            <p:ph type="body" idx="1"/>
          </p:nvPr>
        </p:nvSpPr>
        <p:spPr>
          <a:xfrm>
            <a:off x="0" y="2591225"/>
            <a:ext cx="4145100" cy="2416200"/>
          </a:xfrm>
          <a:prstGeom prst="rect">
            <a:avLst/>
          </a:prstGeom>
        </p:spPr>
        <p:txBody>
          <a:bodyPr wrap="square" lIns="91425" tIns="91425" rIns="91425" bIns="91425" anchor="t" anchorCtr="0">
            <a:noAutofit/>
          </a:bodyPr>
          <a:lstStyle/>
          <a:p>
            <a:pPr marL="0" lvl="0" indent="0" rtl="0">
              <a:spcBef>
                <a:spcPts val="0"/>
              </a:spcBef>
              <a:buNone/>
            </a:pPr>
            <a:r>
              <a:rPr lang="en" dirty="0">
                <a:solidFill>
                  <a:srgbClr val="434343"/>
                </a:solidFill>
                <a:latin typeface="Courier New"/>
                <a:ea typeface="Courier New"/>
                <a:cs typeface="Courier New"/>
                <a:sym typeface="Courier New"/>
              </a:rPr>
              <a:t># </a:t>
            </a:r>
            <a:r>
              <a:rPr lang="en" b="1" dirty="0">
                <a:solidFill>
                  <a:srgbClr val="434343"/>
                </a:solidFill>
                <a:latin typeface="Courier New"/>
                <a:ea typeface="Courier New"/>
                <a:cs typeface="Courier New"/>
                <a:sym typeface="Courier New"/>
              </a:rPr>
              <a:t>schema</a:t>
            </a:r>
            <a:r>
              <a:rPr lang="en" dirty="0">
                <a:solidFill>
                  <a:srgbClr val="434343"/>
                </a:solidFill>
                <a:latin typeface="Courier New"/>
                <a:ea typeface="Courier New"/>
                <a:cs typeface="Courier New"/>
                <a:sym typeface="Courier New"/>
              </a:rPr>
              <a:t> - user </a:t>
            </a:r>
            <a:r>
              <a:rPr lang="en" dirty="0" err="1">
                <a:solidFill>
                  <a:srgbClr val="434343"/>
                </a:solidFill>
                <a:latin typeface="Courier New"/>
                <a:ea typeface="Courier New"/>
                <a:cs typeface="Courier New"/>
                <a:sym typeface="Courier New"/>
              </a:rPr>
              <a:t>keyspace</a:t>
            </a:r>
            <a:endParaRPr lang="en" dirty="0">
              <a:solidFill>
                <a:srgbClr val="434343"/>
              </a:solidFill>
              <a:latin typeface="Courier New"/>
              <a:ea typeface="Courier New"/>
              <a:cs typeface="Courier New"/>
              <a:sym typeface="Courier New"/>
            </a:endParaRPr>
          </a:p>
          <a:p>
            <a:pPr marL="0" lvl="0" indent="0" rtl="0">
              <a:spcBef>
                <a:spcPts val="0"/>
              </a:spcBef>
              <a:buNone/>
            </a:pPr>
            <a:r>
              <a:rPr lang="en" dirty="0">
                <a:solidFill>
                  <a:srgbClr val="434343"/>
                </a:solidFill>
                <a:latin typeface="Courier New"/>
                <a:ea typeface="Courier New"/>
                <a:cs typeface="Courier New"/>
                <a:sym typeface="Courier New"/>
              </a:rPr>
              <a:t>create table user(</a:t>
            </a:r>
          </a:p>
          <a:p>
            <a:pPr marL="0" lvl="0" indent="0" rtl="0">
              <a:spcBef>
                <a:spcPts val="0"/>
              </a:spcBef>
              <a:buNone/>
            </a:pPr>
            <a:r>
              <a:rPr lang="en" dirty="0">
                <a:solidFill>
                  <a:srgbClr val="434343"/>
                </a:solidFill>
                <a:latin typeface="Courier New"/>
                <a:ea typeface="Courier New"/>
                <a:cs typeface="Courier New"/>
                <a:sym typeface="Courier New"/>
              </a:rPr>
              <a:t>  </a:t>
            </a:r>
            <a:r>
              <a:rPr lang="en" b="1" dirty="0" err="1">
                <a:solidFill>
                  <a:srgbClr val="434343"/>
                </a:solidFill>
                <a:latin typeface="Courier New"/>
                <a:ea typeface="Courier New"/>
                <a:cs typeface="Courier New"/>
                <a:sym typeface="Courier New"/>
              </a:rPr>
              <a:t>user_id</a:t>
            </a:r>
            <a:r>
              <a:rPr lang="en" dirty="0">
                <a:solidFill>
                  <a:srgbClr val="434343"/>
                </a:solidFill>
                <a:latin typeface="Courier New"/>
                <a:ea typeface="Courier New"/>
                <a:cs typeface="Courier New"/>
                <a:sym typeface="Courier New"/>
              </a:rPr>
              <a:t> </a:t>
            </a:r>
            <a:r>
              <a:rPr lang="en" dirty="0" err="1">
                <a:solidFill>
                  <a:srgbClr val="434343"/>
                </a:solidFill>
                <a:latin typeface="Courier New"/>
                <a:ea typeface="Courier New"/>
                <a:cs typeface="Courier New"/>
                <a:sym typeface="Courier New"/>
              </a:rPr>
              <a:t>bigint</a:t>
            </a:r>
            <a:r>
              <a:rPr lang="en" dirty="0">
                <a:solidFill>
                  <a:srgbClr val="434343"/>
                </a:solidFill>
                <a:latin typeface="Courier New"/>
                <a:ea typeface="Courier New"/>
                <a:cs typeface="Courier New"/>
                <a:sym typeface="Courier New"/>
              </a:rPr>
              <a:t>, </a:t>
            </a:r>
          </a:p>
          <a:p>
            <a:pPr marL="0" lvl="0" indent="0" rtl="0">
              <a:spcBef>
                <a:spcPts val="0"/>
              </a:spcBef>
              <a:buNone/>
            </a:pPr>
            <a:r>
              <a:rPr lang="en" dirty="0">
                <a:solidFill>
                  <a:srgbClr val="434343"/>
                </a:solidFill>
                <a:latin typeface="Courier New"/>
                <a:ea typeface="Courier New"/>
                <a:cs typeface="Courier New"/>
                <a:sym typeface="Courier New"/>
              </a:rPr>
              <a:t>  name varchar(128), </a:t>
            </a:r>
          </a:p>
          <a:p>
            <a:pPr marL="0" lvl="0" indent="0" rtl="0">
              <a:spcBef>
                <a:spcPts val="0"/>
              </a:spcBef>
              <a:buNone/>
            </a:pPr>
            <a:r>
              <a:rPr lang="en" dirty="0">
                <a:solidFill>
                  <a:srgbClr val="434343"/>
                </a:solidFill>
                <a:latin typeface="Courier New"/>
                <a:ea typeface="Courier New"/>
                <a:cs typeface="Courier New"/>
                <a:sym typeface="Courier New"/>
              </a:rPr>
              <a:t>  primary key(</a:t>
            </a:r>
            <a:r>
              <a:rPr lang="en" dirty="0" err="1">
                <a:solidFill>
                  <a:srgbClr val="434343"/>
                </a:solidFill>
                <a:latin typeface="Courier New"/>
                <a:ea typeface="Courier New"/>
                <a:cs typeface="Courier New"/>
                <a:sym typeface="Courier New"/>
              </a:rPr>
              <a:t>user_id</a:t>
            </a:r>
            <a:r>
              <a:rPr lang="en" dirty="0">
                <a:solidFill>
                  <a:srgbClr val="434343"/>
                </a:solidFill>
                <a:latin typeface="Courier New"/>
                <a:ea typeface="Courier New"/>
                <a:cs typeface="Courier New"/>
                <a:sym typeface="Courier New"/>
              </a:rPr>
              <a:t>)</a:t>
            </a:r>
          </a:p>
          <a:p>
            <a:pPr marL="0" lvl="0" indent="0" rtl="0">
              <a:spcBef>
                <a:spcPts val="0"/>
              </a:spcBef>
              <a:buNone/>
            </a:pPr>
            <a:r>
              <a:rPr lang="en" dirty="0">
                <a:solidFill>
                  <a:srgbClr val="434343"/>
                </a:solidFill>
                <a:latin typeface="Courier New"/>
                <a:ea typeface="Courier New"/>
                <a:cs typeface="Courier New"/>
                <a:sym typeface="Courier New"/>
              </a:rPr>
              <a:t>);</a:t>
            </a:r>
          </a:p>
          <a:p>
            <a:pPr marL="0" lvl="0" indent="0" rtl="0">
              <a:spcBef>
                <a:spcPts val="0"/>
              </a:spcBef>
              <a:buNone/>
            </a:pPr>
            <a:endParaRPr dirty="0"/>
          </a:p>
        </p:txBody>
      </p:sp>
      <p:sp>
        <p:nvSpPr>
          <p:cNvPr id="985" name="Shape 985"/>
          <p:cNvSpPr txBox="1"/>
          <p:nvPr/>
        </p:nvSpPr>
        <p:spPr>
          <a:xfrm>
            <a:off x="4790675" y="951425"/>
            <a:ext cx="4634100" cy="3646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300" b="1" dirty="0">
                <a:latin typeface="Courier New"/>
                <a:ea typeface="Courier New"/>
                <a:cs typeface="Courier New"/>
                <a:sym typeface="Courier New"/>
              </a:rPr>
              <a:t>// </a:t>
            </a:r>
            <a:r>
              <a:rPr lang="en" sz="1300" b="1" dirty="0" err="1">
                <a:latin typeface="Courier New"/>
                <a:ea typeface="Courier New"/>
                <a:cs typeface="Courier New"/>
                <a:sym typeface="Courier New"/>
              </a:rPr>
              <a:t>vschema</a:t>
            </a:r>
            <a:r>
              <a:rPr lang="en" sz="1300" b="1" dirty="0">
                <a:latin typeface="Courier New"/>
                <a:ea typeface="Courier New"/>
                <a:cs typeface="Courier New"/>
                <a:sym typeface="Courier New"/>
              </a:rPr>
              <a:t> </a:t>
            </a:r>
            <a:r>
              <a:rPr lang="en" sz="1300" dirty="0">
                <a:latin typeface="Courier New"/>
                <a:ea typeface="Courier New"/>
                <a:cs typeface="Courier New"/>
                <a:sym typeface="Courier New"/>
              </a:rPr>
              <a:t>- user </a:t>
            </a:r>
            <a:r>
              <a:rPr lang="en" sz="1300" dirty="0" err="1">
                <a:latin typeface="Courier New"/>
                <a:ea typeface="Courier New"/>
                <a:cs typeface="Courier New"/>
                <a:sym typeface="Courier New"/>
              </a:rPr>
              <a:t>keyspace</a:t>
            </a:r>
            <a:r>
              <a:rPr lang="en" sz="1300" dirty="0">
                <a:latin typeface="Courier New"/>
                <a:ea typeface="Courier New"/>
                <a:cs typeface="Courier New"/>
                <a:sym typeface="Courier New"/>
              </a:rPr>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r>
              <a:rPr lang="en" sz="1300" dirty="0" err="1">
                <a:latin typeface="Courier New"/>
                <a:ea typeface="Courier New"/>
                <a:cs typeface="Courier New"/>
                <a:sym typeface="Courier New"/>
              </a:rPr>
              <a:t>sharded</a:t>
            </a:r>
            <a:r>
              <a:rPr lang="en" sz="1300" dirty="0">
                <a:latin typeface="Courier New"/>
                <a:ea typeface="Courier New"/>
                <a:cs typeface="Courier New"/>
                <a:sym typeface="Courier New"/>
              </a:rPr>
              <a:t>": true,</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r>
              <a:rPr lang="en" sz="1300" dirty="0" err="1">
                <a:latin typeface="Courier New"/>
                <a:ea typeface="Courier New"/>
                <a:cs typeface="Courier New"/>
                <a:sym typeface="Courier New"/>
              </a:rPr>
              <a:t>vindexes</a:t>
            </a: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r>
              <a:rPr lang="en" sz="1300" b="1" dirty="0">
                <a:latin typeface="Courier New"/>
                <a:ea typeface="Courier New"/>
                <a:cs typeface="Courier New"/>
                <a:sym typeface="Courier New"/>
              </a:rPr>
              <a:t>hash</a:t>
            </a: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"type": "hash"</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"tables":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"user":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r>
              <a:rPr lang="en" sz="1300" dirty="0" err="1">
                <a:latin typeface="Courier New"/>
                <a:ea typeface="Courier New"/>
                <a:cs typeface="Courier New"/>
                <a:sym typeface="Courier New"/>
              </a:rPr>
              <a:t>column_vindexes</a:t>
            </a: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"column": "</a:t>
            </a:r>
            <a:r>
              <a:rPr lang="en" sz="1300" b="1" dirty="0" err="1">
                <a:latin typeface="Courier New"/>
                <a:ea typeface="Courier New"/>
                <a:cs typeface="Courier New"/>
                <a:sym typeface="Courier New"/>
              </a:rPr>
              <a:t>user_id</a:t>
            </a:r>
            <a:r>
              <a:rPr lang="en" sz="1300" dirty="0">
                <a:latin typeface="Courier New"/>
                <a:ea typeface="Courier New"/>
                <a:cs typeface="Courier New"/>
                <a:sym typeface="Courier New"/>
              </a:rPr>
              <a:t>",</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"name": "</a:t>
            </a:r>
            <a:r>
              <a:rPr lang="en" sz="1300" b="1" dirty="0">
                <a:latin typeface="Courier New"/>
                <a:ea typeface="Courier New"/>
                <a:cs typeface="Courier New"/>
                <a:sym typeface="Courier New"/>
              </a:rPr>
              <a:t>hash</a:t>
            </a:r>
            <a:r>
              <a:rPr lang="en" sz="1300" dirty="0">
                <a:latin typeface="Courier New"/>
                <a:ea typeface="Courier New"/>
                <a:cs typeface="Courier New"/>
                <a:sym typeface="Courier New"/>
              </a:rPr>
              <a:t>" # NOTE: </a:t>
            </a:r>
            <a:r>
              <a:rPr lang="en" sz="1300" dirty="0" err="1">
                <a:latin typeface="Courier New"/>
                <a:ea typeface="Courier New"/>
                <a:cs typeface="Courier New"/>
                <a:sym typeface="Courier New"/>
              </a:rPr>
              <a:t>vindex</a:t>
            </a:r>
            <a:r>
              <a:rPr lang="en" sz="1300" dirty="0">
                <a:latin typeface="Courier New"/>
                <a:ea typeface="Courier New"/>
                <a:cs typeface="Courier New"/>
                <a:sym typeface="Courier New"/>
              </a:rPr>
              <a:t> name</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  }</a:t>
            </a:r>
            <a:br>
              <a:rPr lang="en" sz="1300" dirty="0">
                <a:latin typeface="Courier New"/>
                <a:ea typeface="Courier New"/>
                <a:cs typeface="Courier New"/>
                <a:sym typeface="Courier New"/>
              </a:rPr>
            </a:br>
            <a:r>
              <a:rPr lang="en" sz="1300" dirty="0">
                <a:latin typeface="Courier New"/>
                <a:ea typeface="Courier New"/>
                <a:cs typeface="Courier New"/>
                <a:sym typeface="Courier New"/>
              </a:rPr>
              <a:t>}</a:t>
            </a:r>
          </a:p>
          <a:p>
            <a:pPr marL="0" lvl="0" indent="0" rtl="0">
              <a:lnSpc>
                <a:spcPct val="142857"/>
              </a:lnSpc>
              <a:spcBef>
                <a:spcPts val="0"/>
              </a:spcBef>
              <a:spcAft>
                <a:spcPts val="1300"/>
              </a:spcAft>
              <a:buNone/>
            </a:pPr>
            <a:endParaRPr sz="1050" dirty="0">
              <a:highlight>
                <a:srgbClr val="E0F7FA"/>
              </a:highlight>
              <a:latin typeface="Courier New"/>
              <a:ea typeface="Courier New"/>
              <a:cs typeface="Courier New"/>
              <a:sym typeface="Courier New"/>
            </a:endParaRPr>
          </a:p>
          <a:p>
            <a:pPr marL="0" lvl="0" indent="0" rtl="0">
              <a:spcBef>
                <a:spcPts val="0"/>
              </a:spcBef>
              <a:buNone/>
            </a:pPr>
            <a:endParaRPr dirty="0"/>
          </a:p>
        </p:txBody>
      </p:sp>
      <p:sp>
        <p:nvSpPr>
          <p:cNvPr id="986" name="Shape 986"/>
          <p:cNvSpPr/>
          <p:nvPr/>
        </p:nvSpPr>
        <p:spPr>
          <a:xfrm rot="-10798489" flipH="1">
            <a:off x="2439146" y="3230447"/>
            <a:ext cx="3257336" cy="179984"/>
          </a:xfrm>
          <a:prstGeom prst="leftRightArrow">
            <a:avLst>
              <a:gd name="adj1" fmla="val 50000"/>
              <a:gd name="adj2" fmla="val 50000"/>
            </a:avLst>
          </a:prstGeom>
          <a:solidFill>
            <a:srgbClr val="92D05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44</a:t>
            </a:fld>
            <a:endParaRPr lang="en" sz="638" b="0" i="0" u="none" strike="noStrike" cap="none">
              <a:solidFill>
                <a:schemeClr val="dk1"/>
              </a:solidFill>
              <a:latin typeface="Source Sans Pro"/>
              <a:ea typeface="Source Sans Pro"/>
              <a:cs typeface="Source Sans Pro"/>
              <a:sym typeface="Source Sans Pro"/>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42" y="298173"/>
            <a:ext cx="1541808" cy="744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Shape 991"/>
          <p:cNvSpPr txBox="1">
            <a:spLocks noGrp="1"/>
          </p:cNvSpPr>
          <p:nvPr>
            <p:ph type="title"/>
          </p:nvPr>
        </p:nvSpPr>
        <p:spPr>
          <a:xfrm>
            <a:off x="398988" y="-253308"/>
            <a:ext cx="8346000" cy="1028700"/>
          </a:xfrm>
          <a:prstGeom prst="rect">
            <a:avLst/>
          </a:prstGeom>
        </p:spPr>
        <p:txBody>
          <a:bodyPr wrap="square" lIns="91425" tIns="91425" rIns="91425" bIns="91425" anchor="b" anchorCtr="0">
            <a:noAutofit/>
          </a:bodyPr>
          <a:lstStyle/>
          <a:p>
            <a:pPr marL="0" lvl="0" indent="0" algn="ctr" rtl="0">
              <a:spcBef>
                <a:spcPts val="0"/>
              </a:spcBef>
              <a:buNone/>
            </a:pPr>
            <a:r>
              <a:rPr lang="en" dirty="0" err="1">
                <a:latin typeface="Calibri" charset="0"/>
                <a:ea typeface="Calibri" charset="0"/>
                <a:cs typeface="Calibri" charset="0"/>
              </a:rPr>
              <a:t>Reparenting</a:t>
            </a:r>
            <a:endParaRPr lang="en" dirty="0">
              <a:latin typeface="Calibri" charset="0"/>
              <a:ea typeface="Calibri" charset="0"/>
              <a:cs typeface="Calibri" charset="0"/>
            </a:endParaRPr>
          </a:p>
        </p:txBody>
      </p:sp>
      <p:sp>
        <p:nvSpPr>
          <p:cNvPr id="992" name="Shape 992"/>
          <p:cNvSpPr txBox="1">
            <a:spLocks noGrp="1"/>
          </p:cNvSpPr>
          <p:nvPr>
            <p:ph type="body" idx="1"/>
          </p:nvPr>
        </p:nvSpPr>
        <p:spPr>
          <a:xfrm>
            <a:off x="508200" y="957400"/>
            <a:ext cx="8635800" cy="38199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Char char="●"/>
            </a:pPr>
            <a:r>
              <a:rPr lang="en" dirty="0" err="1">
                <a:solidFill>
                  <a:schemeClr val="tx2">
                    <a:lumMod val="25000"/>
                  </a:schemeClr>
                </a:solidFill>
                <a:latin typeface="Calibri" charset="0"/>
                <a:ea typeface="Calibri" charset="0"/>
                <a:cs typeface="Calibri" charset="0"/>
              </a:rPr>
              <a:t>Reparenting</a:t>
            </a:r>
            <a:endParaRPr lang="en" dirty="0">
              <a:solidFill>
                <a:schemeClr val="tx2">
                  <a:lumMod val="25000"/>
                </a:schemeClr>
              </a:solidFill>
              <a:latin typeface="Calibri" charset="0"/>
              <a:ea typeface="Calibri" charset="0"/>
              <a:cs typeface="Calibri" charset="0"/>
            </a:endParaRPr>
          </a:p>
          <a:p>
            <a:pPr marL="914400" lvl="1" indent="-342900" rtl="0">
              <a:spcBef>
                <a:spcPts val="0"/>
              </a:spcBef>
              <a:spcAft>
                <a:spcPts val="0"/>
              </a:spcAft>
              <a:buSzPts val="1800"/>
              <a:buChar char="○"/>
            </a:pPr>
            <a:r>
              <a:rPr lang="en" dirty="0">
                <a:solidFill>
                  <a:schemeClr val="tx2">
                    <a:lumMod val="25000"/>
                  </a:schemeClr>
                </a:solidFill>
                <a:latin typeface="Calibri" charset="0"/>
                <a:ea typeface="Calibri" charset="0"/>
                <a:cs typeface="Calibri" charset="0"/>
              </a:rPr>
              <a:t>Changing shard’s master tablet to another host</a:t>
            </a:r>
          </a:p>
          <a:p>
            <a:pPr marL="914400" lvl="1" indent="-342900" rtl="0">
              <a:spcBef>
                <a:spcPts val="0"/>
              </a:spcBef>
              <a:spcAft>
                <a:spcPts val="0"/>
              </a:spcAft>
              <a:buSzPts val="1800"/>
              <a:buChar char="○"/>
            </a:pPr>
            <a:r>
              <a:rPr lang="en" dirty="0">
                <a:solidFill>
                  <a:schemeClr val="tx2">
                    <a:lumMod val="25000"/>
                  </a:schemeClr>
                </a:solidFill>
                <a:latin typeface="Calibri" charset="0"/>
                <a:ea typeface="Calibri" charset="0"/>
                <a:cs typeface="Calibri" charset="0"/>
              </a:rPr>
              <a:t>Changing slave tablet to have a different master</a:t>
            </a:r>
          </a:p>
          <a:p>
            <a:pPr marL="457200" lvl="0" indent="-361950" rtl="0">
              <a:spcBef>
                <a:spcPts val="0"/>
              </a:spcBef>
              <a:spcAft>
                <a:spcPts val="0"/>
              </a:spcAft>
              <a:buSzPts val="2100"/>
              <a:buChar char="●"/>
            </a:pPr>
            <a:r>
              <a:rPr lang="en" dirty="0">
                <a:solidFill>
                  <a:schemeClr val="tx2">
                    <a:lumMod val="25000"/>
                  </a:schemeClr>
                </a:solidFill>
                <a:latin typeface="Calibri" charset="0"/>
                <a:ea typeface="Calibri" charset="0"/>
                <a:cs typeface="Calibri" charset="0"/>
              </a:rPr>
              <a:t>GTID</a:t>
            </a:r>
          </a:p>
          <a:p>
            <a:pPr marL="914400" lvl="1" indent="-342900" rtl="0">
              <a:spcBef>
                <a:spcPts val="0"/>
              </a:spcBef>
              <a:spcAft>
                <a:spcPts val="0"/>
              </a:spcAft>
              <a:buSzPts val="1800"/>
              <a:buChar char="○"/>
            </a:pPr>
            <a:r>
              <a:rPr lang="en" dirty="0">
                <a:solidFill>
                  <a:schemeClr val="tx2">
                    <a:lumMod val="25000"/>
                  </a:schemeClr>
                </a:solidFill>
                <a:latin typeface="Calibri" charset="0"/>
                <a:ea typeface="Calibri" charset="0"/>
                <a:cs typeface="Calibri" charset="0"/>
              </a:rPr>
              <a:t>GTID is used to initialize replication </a:t>
            </a:r>
          </a:p>
          <a:p>
            <a:pPr marL="914400" lvl="1" indent="-342900" rtl="0">
              <a:spcBef>
                <a:spcPts val="0"/>
              </a:spcBef>
              <a:spcAft>
                <a:spcPts val="0"/>
              </a:spcAft>
              <a:buSzPts val="1800"/>
              <a:buChar char="○"/>
            </a:pPr>
            <a:r>
              <a:rPr lang="en" dirty="0">
                <a:solidFill>
                  <a:schemeClr val="tx2">
                    <a:lumMod val="25000"/>
                  </a:schemeClr>
                </a:solidFill>
                <a:latin typeface="Calibri" charset="0"/>
                <a:ea typeface="Calibri" charset="0"/>
                <a:cs typeface="Calibri" charset="0"/>
              </a:rPr>
              <a:t>GTID </a:t>
            </a:r>
            <a:r>
              <a:rPr lang="en-US" dirty="0" smtClean="0">
                <a:solidFill>
                  <a:schemeClr val="tx2">
                    <a:lumMod val="25000"/>
                  </a:schemeClr>
                </a:solidFill>
                <a:latin typeface="Calibri" charset="0"/>
                <a:ea typeface="Calibri" charset="0"/>
                <a:cs typeface="Calibri" charset="0"/>
              </a:rPr>
              <a:t>replication </a:t>
            </a:r>
            <a:r>
              <a:rPr lang="en" dirty="0" smtClean="0">
                <a:solidFill>
                  <a:schemeClr val="tx2">
                    <a:lumMod val="25000"/>
                  </a:schemeClr>
                </a:solidFill>
                <a:latin typeface="Calibri" charset="0"/>
                <a:ea typeface="Calibri" charset="0"/>
                <a:cs typeface="Calibri" charset="0"/>
              </a:rPr>
              <a:t>stream </a:t>
            </a:r>
            <a:r>
              <a:rPr lang="en-US" dirty="0" smtClean="0">
                <a:solidFill>
                  <a:schemeClr val="tx2">
                    <a:lumMod val="25000"/>
                  </a:schemeClr>
                </a:solidFill>
                <a:latin typeface="Calibri" charset="0"/>
                <a:ea typeface="Calibri" charset="0"/>
                <a:cs typeface="Calibri" charset="0"/>
              </a:rPr>
              <a:t>is </a:t>
            </a:r>
            <a:r>
              <a:rPr lang="en" dirty="0" smtClean="0">
                <a:solidFill>
                  <a:schemeClr val="tx2">
                    <a:lumMod val="25000"/>
                  </a:schemeClr>
                </a:solidFill>
                <a:latin typeface="Calibri" charset="0"/>
                <a:ea typeface="Calibri" charset="0"/>
                <a:cs typeface="Calibri" charset="0"/>
              </a:rPr>
              <a:t>used </a:t>
            </a:r>
            <a:r>
              <a:rPr lang="en" dirty="0">
                <a:solidFill>
                  <a:schemeClr val="tx2">
                    <a:lumMod val="25000"/>
                  </a:schemeClr>
                </a:solidFill>
                <a:latin typeface="Calibri" charset="0"/>
                <a:ea typeface="Calibri" charset="0"/>
                <a:cs typeface="Calibri" charset="0"/>
              </a:rPr>
              <a:t>in parenting</a:t>
            </a:r>
          </a:p>
          <a:p>
            <a:pPr marL="457200" lvl="0" indent="-361950" rtl="0">
              <a:spcBef>
                <a:spcPts val="0"/>
              </a:spcBef>
              <a:spcAft>
                <a:spcPts val="0"/>
              </a:spcAft>
              <a:buSzPts val="2100"/>
              <a:buChar char="●"/>
            </a:pPr>
            <a:r>
              <a:rPr lang="en" dirty="0">
                <a:solidFill>
                  <a:schemeClr val="tx2">
                    <a:lumMod val="25000"/>
                  </a:schemeClr>
                </a:solidFill>
                <a:latin typeface="Calibri" charset="0"/>
                <a:ea typeface="Calibri" charset="0"/>
                <a:cs typeface="Calibri" charset="0"/>
              </a:rPr>
              <a:t>Types of </a:t>
            </a:r>
            <a:r>
              <a:rPr lang="en" dirty="0" err="1">
                <a:solidFill>
                  <a:schemeClr val="tx2">
                    <a:lumMod val="25000"/>
                  </a:schemeClr>
                </a:solidFill>
                <a:latin typeface="Calibri" charset="0"/>
                <a:ea typeface="Calibri" charset="0"/>
                <a:cs typeface="Calibri" charset="0"/>
              </a:rPr>
              <a:t>reparenting</a:t>
            </a:r>
            <a:endParaRPr lang="en" dirty="0">
              <a:solidFill>
                <a:schemeClr val="tx2">
                  <a:lumMod val="25000"/>
                </a:schemeClr>
              </a:solidFill>
              <a:latin typeface="Calibri" charset="0"/>
              <a:ea typeface="Calibri" charset="0"/>
              <a:cs typeface="Calibri" charset="0"/>
            </a:endParaRPr>
          </a:p>
          <a:p>
            <a:pPr marL="914400" lvl="1" indent="-342900" rtl="0">
              <a:spcBef>
                <a:spcPts val="0"/>
              </a:spcBef>
              <a:spcAft>
                <a:spcPts val="0"/>
              </a:spcAft>
              <a:buSzPts val="1800"/>
              <a:buChar char="○"/>
            </a:pPr>
            <a:r>
              <a:rPr lang="en" dirty="0" err="1">
                <a:solidFill>
                  <a:schemeClr val="tx2">
                    <a:lumMod val="25000"/>
                  </a:schemeClr>
                </a:solidFill>
                <a:latin typeface="Calibri" charset="0"/>
                <a:ea typeface="Calibri" charset="0"/>
                <a:cs typeface="Calibri" charset="0"/>
              </a:rPr>
              <a:t>PlannedReparentShard</a:t>
            </a:r>
            <a:r>
              <a:rPr lang="en" dirty="0">
                <a:solidFill>
                  <a:schemeClr val="tx2">
                    <a:lumMod val="25000"/>
                  </a:schemeClr>
                </a:solidFill>
                <a:latin typeface="Calibri" charset="0"/>
                <a:ea typeface="Calibri" charset="0"/>
                <a:cs typeface="Calibri" charset="0"/>
              </a:rPr>
              <a:t> - healthy master tablet to new master</a:t>
            </a:r>
          </a:p>
          <a:p>
            <a:pPr marL="914400" lvl="1" indent="-342900" rtl="0">
              <a:spcBef>
                <a:spcPts val="0"/>
              </a:spcBef>
              <a:spcAft>
                <a:spcPts val="0"/>
              </a:spcAft>
              <a:buSzPts val="1800"/>
              <a:buChar char="○"/>
            </a:pPr>
            <a:r>
              <a:rPr lang="en" dirty="0" err="1">
                <a:solidFill>
                  <a:schemeClr val="tx2">
                    <a:lumMod val="25000"/>
                  </a:schemeClr>
                </a:solidFill>
                <a:latin typeface="Calibri" charset="0"/>
                <a:ea typeface="Calibri" charset="0"/>
                <a:cs typeface="Calibri" charset="0"/>
              </a:rPr>
              <a:t>EmergencyReparentShard</a:t>
            </a:r>
            <a:r>
              <a:rPr lang="en" dirty="0">
                <a:solidFill>
                  <a:schemeClr val="tx2">
                    <a:lumMod val="25000"/>
                  </a:schemeClr>
                </a:solidFill>
                <a:latin typeface="Calibri" charset="0"/>
                <a:ea typeface="Calibri" charset="0"/>
                <a:cs typeface="Calibri" charset="0"/>
              </a:rPr>
              <a:t> - forces </a:t>
            </a:r>
            <a:r>
              <a:rPr lang="en" dirty="0" err="1">
                <a:solidFill>
                  <a:schemeClr val="tx2">
                    <a:lumMod val="25000"/>
                  </a:schemeClr>
                </a:solidFill>
                <a:latin typeface="Calibri" charset="0"/>
                <a:ea typeface="Calibri" charset="0"/>
                <a:cs typeface="Calibri" charset="0"/>
              </a:rPr>
              <a:t>reparent</a:t>
            </a:r>
            <a:r>
              <a:rPr lang="en" dirty="0">
                <a:solidFill>
                  <a:schemeClr val="tx2">
                    <a:lumMod val="25000"/>
                  </a:schemeClr>
                </a:solidFill>
                <a:latin typeface="Calibri" charset="0"/>
                <a:ea typeface="Calibri" charset="0"/>
                <a:cs typeface="Calibri" charset="0"/>
              </a:rPr>
              <a:t> to a new master when master unavailable. Data connect be retrieved from current master</a:t>
            </a:r>
          </a:p>
          <a:p>
            <a:pPr marL="457200" lvl="0" indent="-361950" rtl="0">
              <a:spcBef>
                <a:spcPts val="0"/>
              </a:spcBef>
              <a:spcAft>
                <a:spcPts val="0"/>
              </a:spcAft>
              <a:buSzPts val="2100"/>
              <a:buChar char="●"/>
            </a:pPr>
            <a:r>
              <a:rPr lang="en" dirty="0">
                <a:solidFill>
                  <a:schemeClr val="tx2">
                    <a:lumMod val="25000"/>
                  </a:schemeClr>
                </a:solidFill>
                <a:latin typeface="Calibri" charset="0"/>
                <a:ea typeface="Calibri" charset="0"/>
                <a:cs typeface="Calibri" charset="0"/>
              </a:rPr>
              <a:t>Re-</a:t>
            </a:r>
            <a:r>
              <a:rPr lang="en" dirty="0" err="1">
                <a:solidFill>
                  <a:schemeClr val="tx2">
                    <a:lumMod val="25000"/>
                  </a:schemeClr>
                </a:solidFill>
                <a:latin typeface="Calibri" charset="0"/>
                <a:ea typeface="Calibri" charset="0"/>
                <a:cs typeface="Calibri" charset="0"/>
              </a:rPr>
              <a:t>sharding</a:t>
            </a:r>
            <a:endParaRPr lang="en" dirty="0">
              <a:solidFill>
                <a:schemeClr val="tx2">
                  <a:lumMod val="25000"/>
                </a:schemeClr>
              </a:solidFill>
              <a:latin typeface="Calibri" charset="0"/>
              <a:ea typeface="Calibri" charset="0"/>
              <a:cs typeface="Calibri" charset="0"/>
            </a:endParaRPr>
          </a:p>
          <a:p>
            <a:pPr marL="914400" lvl="1" indent="-342900" rtl="0">
              <a:spcBef>
                <a:spcPts val="0"/>
              </a:spcBef>
              <a:spcAft>
                <a:spcPts val="0"/>
              </a:spcAft>
              <a:buSzPts val="1800"/>
              <a:buChar char="○"/>
            </a:pPr>
            <a:r>
              <a:rPr lang="en" dirty="0">
                <a:solidFill>
                  <a:schemeClr val="tx2">
                    <a:lumMod val="25000"/>
                  </a:schemeClr>
                </a:solidFill>
                <a:latin typeface="Calibri" charset="0"/>
                <a:ea typeface="Calibri" charset="0"/>
                <a:cs typeface="Calibri" charset="0"/>
              </a:rPr>
              <a:t>split, merge, add new cells and replicas</a:t>
            </a:r>
          </a:p>
          <a:p>
            <a:pPr marL="914400" lvl="1" indent="-342900" rtl="0">
              <a:spcBef>
                <a:spcPts val="0"/>
              </a:spcBef>
              <a:buSzPts val="1800"/>
              <a:buChar char="○"/>
            </a:pPr>
            <a:r>
              <a:rPr lang="en" dirty="0">
                <a:solidFill>
                  <a:schemeClr val="tx2">
                    <a:lumMod val="25000"/>
                  </a:schemeClr>
                </a:solidFill>
                <a:latin typeface="Calibri" charset="0"/>
                <a:ea typeface="Calibri" charset="0"/>
                <a:cs typeface="Calibri" charset="0"/>
              </a:rPr>
              <a:t>Filtered replication key ingredient ensures source tablet data is transferred to proper destination </a:t>
            </a:r>
            <a:r>
              <a:rPr lang="en-US" dirty="0" err="1" smtClean="0">
                <a:solidFill>
                  <a:schemeClr val="tx2">
                    <a:lumMod val="25000"/>
                  </a:schemeClr>
                </a:solidFill>
                <a:latin typeface="Calibri" charset="0"/>
                <a:ea typeface="Calibri" charset="0"/>
                <a:cs typeface="Calibri" charset="0"/>
              </a:rPr>
              <a:t>VTt</a:t>
            </a:r>
            <a:r>
              <a:rPr lang="en" dirty="0" err="1" smtClean="0">
                <a:solidFill>
                  <a:schemeClr val="tx2">
                    <a:lumMod val="25000"/>
                  </a:schemeClr>
                </a:solidFill>
                <a:latin typeface="Calibri" charset="0"/>
                <a:ea typeface="Calibri" charset="0"/>
                <a:cs typeface="Calibri" charset="0"/>
              </a:rPr>
              <a:t>ablet</a:t>
            </a:r>
            <a:endParaRPr lang="en" dirty="0">
              <a:solidFill>
                <a:schemeClr val="tx2">
                  <a:lumMod val="25000"/>
                </a:schemeClr>
              </a:solidFill>
              <a:latin typeface="Calibri" charset="0"/>
              <a:ea typeface="Calibri" charset="0"/>
              <a:cs typeface="Calibri" charset="0"/>
            </a:endParaRPr>
          </a:p>
          <a:p>
            <a:pPr marL="0" lvl="0" indent="0" rtl="0">
              <a:spcBef>
                <a:spcPts val="0"/>
              </a:spcBef>
              <a:buNone/>
            </a:pPr>
            <a:endParaRPr dirty="0"/>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45</a:t>
            </a:fld>
            <a:endParaRPr lang="en" sz="638" b="0" i="0" u="none" strike="noStrike" cap="none">
              <a:solidFill>
                <a:schemeClr val="dk1"/>
              </a:solidFill>
              <a:latin typeface="Source Sans Pro"/>
              <a:ea typeface="Source Sans Pro"/>
              <a:cs typeface="Source Sans Pro"/>
              <a:sym typeface="Source Sans Pro"/>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00" y="213375"/>
            <a:ext cx="1541808" cy="744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Shape 998"/>
          <p:cNvSpPr txBox="1">
            <a:spLocks noGrp="1"/>
          </p:cNvSpPr>
          <p:nvPr>
            <p:ph type="title"/>
          </p:nvPr>
        </p:nvSpPr>
        <p:spPr>
          <a:xfrm>
            <a:off x="1380350" y="13500"/>
            <a:ext cx="3259200" cy="1028700"/>
          </a:xfrm>
          <a:prstGeom prst="rect">
            <a:avLst/>
          </a:prstGeom>
        </p:spPr>
        <p:txBody>
          <a:bodyPr wrap="square" lIns="91425" tIns="91425" rIns="91425" bIns="91425" anchor="b" anchorCtr="0">
            <a:noAutofit/>
          </a:bodyPr>
          <a:lstStyle/>
          <a:p>
            <a:pPr marL="0" lvl="0" indent="0" algn="ctr" rtl="0">
              <a:spcBef>
                <a:spcPts val="0"/>
              </a:spcBef>
              <a:buNone/>
            </a:pPr>
            <a:r>
              <a:rPr lang="en" dirty="0">
                <a:latin typeface="Calibri" charset="0"/>
                <a:ea typeface="Calibri" charset="0"/>
                <a:cs typeface="Calibri" charset="0"/>
              </a:rPr>
              <a:t>backups</a:t>
            </a:r>
          </a:p>
        </p:txBody>
      </p:sp>
      <p:sp>
        <p:nvSpPr>
          <p:cNvPr id="999" name="Shape 999"/>
          <p:cNvSpPr txBox="1">
            <a:spLocks noGrp="1"/>
          </p:cNvSpPr>
          <p:nvPr>
            <p:ph type="body" idx="1"/>
          </p:nvPr>
        </p:nvSpPr>
        <p:spPr>
          <a:xfrm>
            <a:off x="308350" y="1732650"/>
            <a:ext cx="8346000" cy="2946900"/>
          </a:xfrm>
          <a:prstGeom prst="rect">
            <a:avLst/>
          </a:prstGeom>
        </p:spPr>
        <p:txBody>
          <a:bodyPr wrap="square" lIns="91425" tIns="91425" rIns="91425" bIns="91425" anchor="t" anchorCtr="0">
            <a:noAutofit/>
          </a:bodyPr>
          <a:lstStyle/>
          <a:p>
            <a:pPr marL="457200" lvl="0" indent="-361950" rtl="0">
              <a:spcBef>
                <a:spcPts val="0"/>
              </a:spcBef>
              <a:spcAft>
                <a:spcPts val="0"/>
              </a:spcAft>
              <a:buSzPts val="2100"/>
              <a:buChar char="●"/>
            </a:pPr>
            <a:r>
              <a:rPr lang="en" dirty="0">
                <a:latin typeface="Calibri" charset="0"/>
                <a:ea typeface="Calibri" charset="0"/>
                <a:cs typeface="Calibri" charset="0"/>
              </a:rPr>
              <a:t>Backup</a:t>
            </a:r>
          </a:p>
          <a:p>
            <a:pPr marL="914400" lvl="1" indent="-342900" rtl="0">
              <a:spcBef>
                <a:spcPts val="0"/>
              </a:spcBef>
              <a:spcAft>
                <a:spcPts val="0"/>
              </a:spcAft>
              <a:buSzPts val="1800"/>
              <a:buChar char="○"/>
            </a:pPr>
            <a:r>
              <a:rPr lang="en" dirty="0">
                <a:solidFill>
                  <a:schemeClr val="accent4"/>
                </a:solidFill>
                <a:latin typeface="Calibri" charset="0"/>
                <a:ea typeface="Calibri" charset="0"/>
                <a:cs typeface="Calibri" charset="0"/>
              </a:rPr>
              <a:t>Plugins for NFS, GCS, S3, </a:t>
            </a:r>
            <a:r>
              <a:rPr lang="en" dirty="0" err="1">
                <a:solidFill>
                  <a:schemeClr val="accent4"/>
                </a:solidFill>
                <a:latin typeface="Calibri" charset="0"/>
                <a:ea typeface="Calibri" charset="0"/>
                <a:cs typeface="Calibri" charset="0"/>
              </a:rPr>
              <a:t>Ceph</a:t>
            </a:r>
            <a:endParaRPr lang="en" dirty="0">
              <a:solidFill>
                <a:schemeClr val="accent4"/>
              </a:solidFill>
              <a:latin typeface="Calibri" charset="0"/>
              <a:ea typeface="Calibri" charset="0"/>
              <a:cs typeface="Calibri" charset="0"/>
            </a:endParaRPr>
          </a:p>
          <a:p>
            <a:pPr marL="914400" lvl="1" indent="-342900" rtl="0">
              <a:spcBef>
                <a:spcPts val="0"/>
              </a:spcBef>
              <a:spcAft>
                <a:spcPts val="0"/>
              </a:spcAft>
              <a:buSzPts val="1800"/>
              <a:buChar char="○"/>
            </a:pPr>
            <a:r>
              <a:rPr lang="en" dirty="0" err="1">
                <a:solidFill>
                  <a:schemeClr val="accent4"/>
                </a:solidFill>
                <a:latin typeface="Calibri" charset="0"/>
                <a:ea typeface="Calibri" charset="0"/>
                <a:cs typeface="Calibri" charset="0"/>
              </a:rPr>
              <a:t>VTtablet</a:t>
            </a:r>
            <a:r>
              <a:rPr lang="en" dirty="0">
                <a:solidFill>
                  <a:schemeClr val="accent4"/>
                </a:solidFill>
                <a:latin typeface="Calibri" charset="0"/>
                <a:ea typeface="Calibri" charset="0"/>
                <a:cs typeface="Calibri" charset="0"/>
              </a:rPr>
              <a:t> must have access to where storage, flags to provided to </a:t>
            </a:r>
            <a:r>
              <a:rPr lang="en" dirty="0" err="1" smtClean="0">
                <a:solidFill>
                  <a:schemeClr val="accent4"/>
                </a:solidFill>
                <a:latin typeface="Calibri" charset="0"/>
                <a:ea typeface="Calibri" charset="0"/>
                <a:cs typeface="Calibri" charset="0"/>
              </a:rPr>
              <a:t>vtctl</a:t>
            </a:r>
            <a:endParaRPr lang="en-US" dirty="0" smtClean="0">
              <a:solidFill>
                <a:schemeClr val="accent4"/>
              </a:solidFill>
              <a:latin typeface="Calibri" charset="0"/>
              <a:ea typeface="Calibri" charset="0"/>
              <a:cs typeface="Calibri" charset="0"/>
            </a:endParaRPr>
          </a:p>
          <a:p>
            <a:pPr marL="914400" lvl="1" indent="-342900">
              <a:spcBef>
                <a:spcPts val="0"/>
              </a:spcBef>
              <a:buChar char="○"/>
            </a:pPr>
            <a:r>
              <a:rPr lang="en-US" dirty="0">
                <a:solidFill>
                  <a:schemeClr val="accent4"/>
                </a:solidFill>
                <a:latin typeface="Calibri" charset="0"/>
                <a:ea typeface="Calibri" charset="0"/>
                <a:cs typeface="Calibri" charset="0"/>
              </a:rPr>
              <a:t>Replica MySQL instance stopped, data copied, instanced started</a:t>
            </a:r>
            <a:endParaRPr lang="en" dirty="0">
              <a:solidFill>
                <a:schemeClr val="accent4"/>
              </a:solidFill>
              <a:latin typeface="Calibri" charset="0"/>
              <a:ea typeface="Calibri" charset="0"/>
              <a:cs typeface="Calibri" charset="0"/>
            </a:endParaRPr>
          </a:p>
          <a:p>
            <a:pPr marL="914400" lvl="1" indent="-342900" rtl="0">
              <a:spcBef>
                <a:spcPts val="0"/>
              </a:spcBef>
              <a:spcAft>
                <a:spcPts val="0"/>
              </a:spcAft>
              <a:buSzPts val="1800"/>
              <a:buChar char="○"/>
            </a:pPr>
            <a:r>
              <a:rPr lang="en-US" dirty="0" err="1">
                <a:solidFill>
                  <a:srgbClr val="002060"/>
                </a:solidFill>
                <a:latin typeface="Courier New" charset="0"/>
                <a:ea typeface="Courier New" charset="0"/>
                <a:cs typeface="Courier New" charset="0"/>
              </a:rPr>
              <a:t>v</a:t>
            </a:r>
            <a:r>
              <a:rPr lang="en" dirty="0" err="1" smtClean="0">
                <a:solidFill>
                  <a:srgbClr val="002060"/>
                </a:solidFill>
                <a:latin typeface="Courier New" charset="0"/>
                <a:ea typeface="Courier New" charset="0"/>
                <a:cs typeface="Courier New" charset="0"/>
              </a:rPr>
              <a:t>tctl</a:t>
            </a:r>
            <a:r>
              <a:rPr lang="en" dirty="0" smtClean="0">
                <a:solidFill>
                  <a:srgbClr val="002060"/>
                </a:solidFill>
                <a:latin typeface="Courier New" charset="0"/>
                <a:ea typeface="Courier New" charset="0"/>
                <a:cs typeface="Courier New" charset="0"/>
              </a:rPr>
              <a:t> </a:t>
            </a:r>
            <a:r>
              <a:rPr lang="en" dirty="0">
                <a:solidFill>
                  <a:srgbClr val="002060"/>
                </a:solidFill>
                <a:latin typeface="Courier New" charset="0"/>
                <a:ea typeface="Courier New" charset="0"/>
                <a:cs typeface="Courier New" charset="0"/>
              </a:rPr>
              <a:t>backup &lt;tablet-alias&gt;</a:t>
            </a:r>
          </a:p>
          <a:p>
            <a:pPr marL="457200" lvl="0" indent="-361950" rtl="0">
              <a:spcBef>
                <a:spcPts val="0"/>
              </a:spcBef>
              <a:spcAft>
                <a:spcPts val="0"/>
              </a:spcAft>
              <a:buSzPts val="2100"/>
              <a:buChar char="●"/>
            </a:pPr>
            <a:r>
              <a:rPr lang="en" dirty="0">
                <a:solidFill>
                  <a:schemeClr val="accent4"/>
                </a:solidFill>
                <a:latin typeface="Calibri" charset="0"/>
                <a:ea typeface="Calibri" charset="0"/>
                <a:cs typeface="Calibri" charset="0"/>
              </a:rPr>
              <a:t>Restore</a:t>
            </a:r>
          </a:p>
          <a:p>
            <a:pPr marL="914400" lvl="1" indent="-342900" rtl="0">
              <a:spcBef>
                <a:spcPts val="0"/>
              </a:spcBef>
              <a:spcAft>
                <a:spcPts val="0"/>
              </a:spcAft>
              <a:buSzPts val="1800"/>
              <a:buChar char="○"/>
            </a:pPr>
            <a:r>
              <a:rPr lang="en" dirty="0">
                <a:solidFill>
                  <a:schemeClr val="accent4"/>
                </a:solidFill>
                <a:latin typeface="Calibri" charset="0"/>
                <a:ea typeface="Calibri" charset="0"/>
                <a:cs typeface="Calibri" charset="0"/>
              </a:rPr>
              <a:t>For restore, </a:t>
            </a:r>
            <a:r>
              <a:rPr lang="en" dirty="0" err="1">
                <a:solidFill>
                  <a:schemeClr val="accent4"/>
                </a:solidFill>
                <a:latin typeface="Calibri" charset="0"/>
                <a:ea typeface="Calibri" charset="0"/>
                <a:cs typeface="Calibri" charset="0"/>
              </a:rPr>
              <a:t>VTtablet</a:t>
            </a:r>
            <a:r>
              <a:rPr lang="en" dirty="0">
                <a:solidFill>
                  <a:schemeClr val="accent4"/>
                </a:solidFill>
                <a:latin typeface="Calibri" charset="0"/>
                <a:ea typeface="Calibri" charset="0"/>
                <a:cs typeface="Calibri" charset="0"/>
              </a:rPr>
              <a:t> started with arguments specifying whether to restore from a backup, the storage implementation and backup storage root (path)</a:t>
            </a:r>
          </a:p>
          <a:p>
            <a:pPr marL="457200" lvl="0" indent="-361950" rtl="0">
              <a:spcBef>
                <a:spcPts val="0"/>
              </a:spcBef>
              <a:spcAft>
                <a:spcPts val="0"/>
              </a:spcAft>
              <a:buSzPts val="2100"/>
              <a:buChar char="●"/>
            </a:pPr>
            <a:r>
              <a:rPr lang="en" dirty="0">
                <a:latin typeface="Calibri" charset="0"/>
                <a:ea typeface="Calibri" charset="0"/>
                <a:cs typeface="Calibri" charset="0"/>
              </a:rPr>
              <a:t>Commands</a:t>
            </a:r>
          </a:p>
          <a:p>
            <a:pPr marL="914400" lvl="1" indent="-342900" rtl="0">
              <a:spcBef>
                <a:spcPts val="0"/>
              </a:spcBef>
              <a:spcAft>
                <a:spcPts val="0"/>
              </a:spcAft>
              <a:buSzPts val="1800"/>
              <a:buChar char="○"/>
            </a:pPr>
            <a:r>
              <a:rPr lang="en-US" dirty="0" err="1">
                <a:solidFill>
                  <a:srgbClr val="002060"/>
                </a:solidFill>
                <a:latin typeface="Courier New" charset="0"/>
                <a:ea typeface="Courier New" charset="0"/>
                <a:cs typeface="Courier New" charset="0"/>
              </a:rPr>
              <a:t>v</a:t>
            </a:r>
            <a:r>
              <a:rPr lang="en" dirty="0" err="1" smtClean="0">
                <a:solidFill>
                  <a:srgbClr val="002060"/>
                </a:solidFill>
                <a:latin typeface="Courier New" charset="0"/>
                <a:ea typeface="Courier New" charset="0"/>
                <a:cs typeface="Courier New" charset="0"/>
              </a:rPr>
              <a:t>tctl</a:t>
            </a:r>
            <a:r>
              <a:rPr lang="en" dirty="0" smtClean="0">
                <a:solidFill>
                  <a:srgbClr val="002060"/>
                </a:solidFill>
                <a:latin typeface="Courier New" charset="0"/>
                <a:ea typeface="Courier New" charset="0"/>
                <a:cs typeface="Courier New" charset="0"/>
              </a:rPr>
              <a:t> </a:t>
            </a:r>
            <a:r>
              <a:rPr lang="en" dirty="0">
                <a:solidFill>
                  <a:srgbClr val="002060"/>
                </a:solidFill>
                <a:latin typeface="Courier New" charset="0"/>
                <a:ea typeface="Courier New" charset="0"/>
                <a:cs typeface="Courier New" charset="0"/>
              </a:rPr>
              <a:t>backup &lt;tablet-alias&gt;</a:t>
            </a:r>
          </a:p>
          <a:p>
            <a:pPr marL="914400" lvl="1" indent="-342900" rtl="0">
              <a:spcBef>
                <a:spcPts val="0"/>
              </a:spcBef>
              <a:spcAft>
                <a:spcPts val="0"/>
              </a:spcAft>
              <a:buSzPts val="1800"/>
              <a:buChar char="○"/>
            </a:pPr>
            <a:r>
              <a:rPr lang="en-US" dirty="0" err="1">
                <a:solidFill>
                  <a:srgbClr val="002060"/>
                </a:solidFill>
                <a:latin typeface="Courier New" charset="0"/>
                <a:ea typeface="Courier New" charset="0"/>
                <a:cs typeface="Courier New" charset="0"/>
              </a:rPr>
              <a:t>v</a:t>
            </a:r>
            <a:r>
              <a:rPr lang="en" dirty="0" err="1" smtClean="0">
                <a:solidFill>
                  <a:srgbClr val="002060"/>
                </a:solidFill>
                <a:latin typeface="Courier New" charset="0"/>
                <a:ea typeface="Courier New" charset="0"/>
                <a:cs typeface="Courier New" charset="0"/>
              </a:rPr>
              <a:t>tctl</a:t>
            </a:r>
            <a:r>
              <a:rPr lang="en" dirty="0" smtClean="0">
                <a:solidFill>
                  <a:srgbClr val="002060"/>
                </a:solidFill>
                <a:latin typeface="Courier New" charset="0"/>
                <a:ea typeface="Courier New" charset="0"/>
                <a:cs typeface="Courier New" charset="0"/>
              </a:rPr>
              <a:t> </a:t>
            </a:r>
            <a:r>
              <a:rPr lang="en" dirty="0" err="1">
                <a:solidFill>
                  <a:srgbClr val="002060"/>
                </a:solidFill>
                <a:latin typeface="Courier New" charset="0"/>
                <a:ea typeface="Courier New" charset="0"/>
                <a:cs typeface="Courier New" charset="0"/>
              </a:rPr>
              <a:t>ListBackups</a:t>
            </a:r>
            <a:r>
              <a:rPr lang="en" dirty="0">
                <a:solidFill>
                  <a:srgbClr val="002060"/>
                </a:solidFill>
                <a:latin typeface="Courier New" charset="0"/>
                <a:ea typeface="Courier New" charset="0"/>
                <a:cs typeface="Courier New" charset="0"/>
              </a:rPr>
              <a:t> &lt;</a:t>
            </a:r>
            <a:r>
              <a:rPr lang="en" dirty="0" err="1">
                <a:solidFill>
                  <a:srgbClr val="002060"/>
                </a:solidFill>
                <a:latin typeface="Courier New" charset="0"/>
                <a:ea typeface="Courier New" charset="0"/>
                <a:cs typeface="Courier New" charset="0"/>
              </a:rPr>
              <a:t>keyspace</a:t>
            </a:r>
            <a:r>
              <a:rPr lang="en" dirty="0">
                <a:solidFill>
                  <a:srgbClr val="002060"/>
                </a:solidFill>
                <a:latin typeface="Courier New" charset="0"/>
                <a:ea typeface="Courier New" charset="0"/>
                <a:cs typeface="Courier New" charset="0"/>
              </a:rPr>
              <a:t>/shard&gt;</a:t>
            </a:r>
          </a:p>
          <a:p>
            <a:pPr marL="914400" lvl="1" indent="-342900" rtl="0">
              <a:spcBef>
                <a:spcPts val="0"/>
              </a:spcBef>
              <a:spcAft>
                <a:spcPts val="0"/>
              </a:spcAft>
              <a:buSzPts val="1800"/>
              <a:buChar char="○"/>
            </a:pPr>
            <a:r>
              <a:rPr lang="en-US" dirty="0" err="1">
                <a:solidFill>
                  <a:srgbClr val="002060"/>
                </a:solidFill>
                <a:latin typeface="Courier New" charset="0"/>
                <a:ea typeface="Courier New" charset="0"/>
                <a:cs typeface="Courier New" charset="0"/>
              </a:rPr>
              <a:t>v</a:t>
            </a:r>
            <a:r>
              <a:rPr lang="en" dirty="0" err="1" smtClean="0">
                <a:solidFill>
                  <a:srgbClr val="002060"/>
                </a:solidFill>
                <a:latin typeface="Courier New" charset="0"/>
                <a:ea typeface="Courier New" charset="0"/>
                <a:cs typeface="Courier New" charset="0"/>
              </a:rPr>
              <a:t>tctl</a:t>
            </a:r>
            <a:r>
              <a:rPr lang="en" dirty="0" smtClean="0">
                <a:solidFill>
                  <a:srgbClr val="002060"/>
                </a:solidFill>
                <a:latin typeface="Courier New" charset="0"/>
                <a:ea typeface="Courier New" charset="0"/>
                <a:cs typeface="Courier New" charset="0"/>
              </a:rPr>
              <a:t> </a:t>
            </a:r>
            <a:r>
              <a:rPr lang="en" dirty="0" err="1">
                <a:solidFill>
                  <a:srgbClr val="002060"/>
                </a:solidFill>
                <a:latin typeface="Courier New" charset="0"/>
                <a:ea typeface="Courier New" charset="0"/>
                <a:cs typeface="Courier New" charset="0"/>
              </a:rPr>
              <a:t>RemoveBackup</a:t>
            </a:r>
            <a:r>
              <a:rPr lang="en" dirty="0">
                <a:solidFill>
                  <a:srgbClr val="002060"/>
                </a:solidFill>
                <a:latin typeface="Courier New" charset="0"/>
                <a:ea typeface="Courier New" charset="0"/>
                <a:cs typeface="Courier New" charset="0"/>
              </a:rPr>
              <a:t> &lt;</a:t>
            </a:r>
            <a:r>
              <a:rPr lang="en" dirty="0" err="1">
                <a:solidFill>
                  <a:srgbClr val="002060"/>
                </a:solidFill>
                <a:latin typeface="Courier New" charset="0"/>
                <a:ea typeface="Courier New" charset="0"/>
                <a:cs typeface="Courier New" charset="0"/>
              </a:rPr>
              <a:t>keyspace</a:t>
            </a:r>
            <a:r>
              <a:rPr lang="en" dirty="0">
                <a:solidFill>
                  <a:srgbClr val="002060"/>
                </a:solidFill>
                <a:latin typeface="Courier New" charset="0"/>
                <a:ea typeface="Courier New" charset="0"/>
                <a:cs typeface="Courier New" charset="0"/>
              </a:rPr>
              <a:t>/shard&gt;</a:t>
            </a:r>
          </a:p>
          <a:p>
            <a:pPr marL="457200" lvl="0" indent="-361950" rtl="0">
              <a:spcBef>
                <a:spcPts val="0"/>
              </a:spcBef>
              <a:buSzPts val="2100"/>
              <a:buChar char="●"/>
            </a:pPr>
            <a:endParaRPr dirty="0"/>
          </a:p>
        </p:txBody>
      </p:sp>
      <p:sp>
        <p:nvSpPr>
          <p:cNvPr id="1000" name="Shape 1000"/>
          <p:cNvSpPr/>
          <p:nvPr/>
        </p:nvSpPr>
        <p:spPr>
          <a:xfrm>
            <a:off x="4384500" y="651250"/>
            <a:ext cx="1105200" cy="354600"/>
          </a:xfrm>
          <a:prstGeom prst="roundRect">
            <a:avLst>
              <a:gd name="adj" fmla="val 16667"/>
            </a:avLst>
          </a:prstGeom>
          <a:solidFill>
            <a:srgbClr val="CFE2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a:t>vttablet</a:t>
            </a:r>
          </a:p>
        </p:txBody>
      </p:sp>
      <p:sp>
        <p:nvSpPr>
          <p:cNvPr id="1001" name="Shape 1001"/>
          <p:cNvSpPr/>
          <p:nvPr/>
        </p:nvSpPr>
        <p:spPr>
          <a:xfrm>
            <a:off x="4457700" y="1005850"/>
            <a:ext cx="958800" cy="836100"/>
          </a:xfrm>
          <a:prstGeom prst="can">
            <a:avLst>
              <a:gd name="adj" fmla="val 28199"/>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a:t>mysql</a:t>
            </a:r>
          </a:p>
        </p:txBody>
      </p:sp>
      <p:sp>
        <p:nvSpPr>
          <p:cNvPr id="1002" name="Shape 1002"/>
          <p:cNvSpPr/>
          <p:nvPr/>
        </p:nvSpPr>
        <p:spPr>
          <a:xfrm>
            <a:off x="6739750" y="416200"/>
            <a:ext cx="2341200" cy="1972200"/>
          </a:xfrm>
          <a:prstGeom prst="rect">
            <a:avLst/>
          </a:prstGeom>
          <a:noFill/>
          <a:ln w="9525" cap="flat" cmpd="sng">
            <a:solidFill>
              <a:schemeClr val="dk2"/>
            </a:solidFill>
            <a:prstDash val="dash"/>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a:t>Storage (NFS, S3, GCS, Ceph)</a:t>
            </a:r>
          </a:p>
        </p:txBody>
      </p:sp>
      <p:sp>
        <p:nvSpPr>
          <p:cNvPr id="1003" name="Shape 1003"/>
          <p:cNvSpPr/>
          <p:nvPr/>
        </p:nvSpPr>
        <p:spPr>
          <a:xfrm>
            <a:off x="7166350" y="874450"/>
            <a:ext cx="1488000" cy="1098900"/>
          </a:xfrm>
          <a:prstGeom prst="cube">
            <a:avLst>
              <a:gd name="adj" fmla="val 25000"/>
            </a:avLst>
          </a:prstGeom>
          <a:no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algn="ctr" rtl="0">
              <a:spcBef>
                <a:spcPts val="0"/>
              </a:spcBef>
              <a:buNone/>
            </a:pPr>
            <a:r>
              <a:rPr lang="en"/>
              <a:t>Object storage</a:t>
            </a:r>
          </a:p>
        </p:txBody>
      </p:sp>
      <p:sp>
        <p:nvSpPr>
          <p:cNvPr id="1004" name="Shape 1004"/>
          <p:cNvSpPr/>
          <p:nvPr/>
        </p:nvSpPr>
        <p:spPr>
          <a:xfrm>
            <a:off x="5495576" y="1042200"/>
            <a:ext cx="1545000" cy="532200"/>
          </a:xfrm>
          <a:prstGeom prst="leftArrow">
            <a:avLst>
              <a:gd name="adj1" fmla="val 50000"/>
              <a:gd name="adj2" fmla="val 50000"/>
            </a:avLst>
          </a:prstGeom>
          <a:solidFill>
            <a:srgbClr val="FCE5CD"/>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sz="1100"/>
              <a:t>Mysqlctl</a:t>
            </a:r>
          </a:p>
        </p:txBody>
      </p:sp>
      <p:sp>
        <p:nvSpPr>
          <p:cNvPr id="1006" name="Shape 1006"/>
          <p:cNvSpPr/>
          <p:nvPr/>
        </p:nvSpPr>
        <p:spPr>
          <a:xfrm flipH="1">
            <a:off x="5584936" y="1466550"/>
            <a:ext cx="1545000" cy="532200"/>
          </a:xfrm>
          <a:prstGeom prst="leftArrow">
            <a:avLst>
              <a:gd name="adj1" fmla="val 50000"/>
              <a:gd name="adj2" fmla="val 50000"/>
            </a:avLst>
          </a:prstGeom>
          <a:solidFill>
            <a:srgbClr val="FCE5CD"/>
          </a:solidFill>
          <a:ln w="9525" cap="flat" cmpd="sng">
            <a:solidFill>
              <a:schemeClr val="dk2"/>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sz="1100"/>
              <a:t>backup</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46</a:t>
            </a:fld>
            <a:endParaRPr lang="en" sz="638" b="0" i="0" u="none" strike="noStrike" cap="none">
              <a:solidFill>
                <a:schemeClr val="dk1"/>
              </a:solidFill>
              <a:latin typeface="Source Sans Pro"/>
              <a:ea typeface="Source Sans Pro"/>
              <a:cs typeface="Source Sans Pro"/>
              <a:sym typeface="Source Sans Pro"/>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46" y="330400"/>
            <a:ext cx="1541808" cy="744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Shape 998"/>
          <p:cNvSpPr txBox="1">
            <a:spLocks noGrp="1"/>
          </p:cNvSpPr>
          <p:nvPr>
            <p:ph type="title"/>
          </p:nvPr>
        </p:nvSpPr>
        <p:spPr>
          <a:xfrm>
            <a:off x="2269698" y="155837"/>
            <a:ext cx="3259200" cy="1028700"/>
          </a:xfrm>
          <a:prstGeom prst="rect">
            <a:avLst/>
          </a:prstGeom>
        </p:spPr>
        <p:txBody>
          <a:bodyPr wrap="square" lIns="91425" tIns="91425" rIns="91425" bIns="91425" anchor="b" anchorCtr="0">
            <a:noAutofit/>
          </a:bodyPr>
          <a:lstStyle/>
          <a:p>
            <a:pPr marL="0" lvl="0" indent="0" algn="ctr" rtl="0">
              <a:spcBef>
                <a:spcPts val="0"/>
              </a:spcBef>
              <a:buNone/>
            </a:pPr>
            <a:r>
              <a:rPr lang="en-US" dirty="0" err="1" smtClean="0">
                <a:latin typeface="Calibri" charset="0"/>
                <a:ea typeface="Calibri" charset="0"/>
                <a:cs typeface="Calibri" charset="0"/>
              </a:rPr>
              <a:t>Vitess</a:t>
            </a:r>
            <a:r>
              <a:rPr lang="en-US" dirty="0" smtClean="0">
                <a:latin typeface="Calibri" charset="0"/>
                <a:ea typeface="Calibri" charset="0"/>
                <a:cs typeface="Calibri" charset="0"/>
              </a:rPr>
              <a:t> Operator</a:t>
            </a:r>
            <a:endParaRPr lang="en" dirty="0">
              <a:latin typeface="Calibri" charset="0"/>
              <a:ea typeface="Calibri" charset="0"/>
              <a:cs typeface="Calibri" charset="0"/>
            </a:endParaRPr>
          </a:p>
        </p:txBody>
      </p:sp>
      <p:sp>
        <p:nvSpPr>
          <p:cNvPr id="999" name="Shape 999"/>
          <p:cNvSpPr txBox="1">
            <a:spLocks noGrp="1"/>
          </p:cNvSpPr>
          <p:nvPr>
            <p:ph type="body" idx="1"/>
          </p:nvPr>
        </p:nvSpPr>
        <p:spPr>
          <a:xfrm>
            <a:off x="308350" y="1732650"/>
            <a:ext cx="8346000" cy="2946900"/>
          </a:xfrm>
          <a:prstGeom prst="rect">
            <a:avLst/>
          </a:prstGeom>
        </p:spPr>
        <p:txBody>
          <a:bodyPr wrap="square" lIns="91425" tIns="91425" rIns="91425" bIns="91425" anchor="t" anchorCtr="0">
            <a:noAutofit/>
          </a:bodyPr>
          <a:lstStyle/>
          <a:p>
            <a:pPr marL="457200" lvl="0" indent="-361950" rtl="0">
              <a:spcBef>
                <a:spcPts val="0"/>
              </a:spcBef>
              <a:buSzPts val="2100"/>
              <a:buChar char="●"/>
            </a:pPr>
            <a:r>
              <a:rPr lang="en-US" dirty="0" err="1" smtClean="0"/>
              <a:t>VitessCluster</a:t>
            </a:r>
            <a:r>
              <a:rPr lang="en-US" dirty="0" smtClean="0"/>
              <a:t> – top level specification</a:t>
            </a:r>
          </a:p>
          <a:p>
            <a:pPr marL="457200" lvl="0" indent="-361950" rtl="0">
              <a:spcBef>
                <a:spcPts val="0"/>
              </a:spcBef>
              <a:buSzPts val="2100"/>
              <a:buChar char="●"/>
            </a:pPr>
            <a:r>
              <a:rPr lang="en-US" dirty="0" err="1" smtClean="0"/>
              <a:t>VitessCell</a:t>
            </a:r>
            <a:r>
              <a:rPr lang="en-US" dirty="0" smtClean="0"/>
              <a:t> – Failure domain/AZ </a:t>
            </a:r>
          </a:p>
          <a:p>
            <a:pPr marL="800100" lvl="1" indent="-361950">
              <a:spcBef>
                <a:spcPts val="0"/>
              </a:spcBef>
              <a:buSzPts val="2100"/>
              <a:buChar char="●"/>
            </a:pPr>
            <a:r>
              <a:rPr lang="en-US" dirty="0" err="1" smtClean="0"/>
              <a:t>EtcdCluster</a:t>
            </a:r>
            <a:endParaRPr lang="en-US" dirty="0" smtClean="0"/>
          </a:p>
          <a:p>
            <a:pPr marL="800100" lvl="1" indent="-361950">
              <a:spcBef>
                <a:spcPts val="0"/>
              </a:spcBef>
              <a:buSzPts val="2100"/>
              <a:buChar char="●"/>
            </a:pPr>
            <a:r>
              <a:rPr lang="en-US" dirty="0" smtClean="0"/>
              <a:t>Deployment(s) orchestrator, </a:t>
            </a:r>
            <a:r>
              <a:rPr lang="en-US" dirty="0" err="1" smtClean="0"/>
              <a:t>vtctld</a:t>
            </a:r>
            <a:r>
              <a:rPr lang="en-US" dirty="0" smtClean="0"/>
              <a:t>, </a:t>
            </a:r>
            <a:r>
              <a:rPr lang="en-US" dirty="0" err="1" smtClean="0"/>
              <a:t>vtgate</a:t>
            </a:r>
            <a:endParaRPr lang="en-US" dirty="0" smtClean="0"/>
          </a:p>
          <a:p>
            <a:pPr marL="457200" lvl="0" indent="-361950" rtl="0">
              <a:spcBef>
                <a:spcPts val="0"/>
              </a:spcBef>
              <a:buSzPts val="2100"/>
              <a:buChar char="●"/>
            </a:pPr>
            <a:r>
              <a:rPr lang="en-US" dirty="0" err="1" smtClean="0"/>
              <a:t>VitessKeyspace</a:t>
            </a:r>
            <a:r>
              <a:rPr lang="en-US" dirty="0" smtClean="0"/>
              <a:t> – comprised of multiple shards</a:t>
            </a:r>
          </a:p>
          <a:p>
            <a:pPr marL="457200" lvl="0" indent="-361950" rtl="0">
              <a:spcBef>
                <a:spcPts val="0"/>
              </a:spcBef>
              <a:buSzPts val="2100"/>
              <a:buChar char="●"/>
            </a:pPr>
            <a:r>
              <a:rPr lang="en-US" dirty="0" err="1" smtClean="0"/>
              <a:t>VitessShard</a:t>
            </a:r>
            <a:r>
              <a:rPr lang="en-US" dirty="0" smtClean="0"/>
              <a:t> – multiple </a:t>
            </a:r>
            <a:r>
              <a:rPr lang="en-US" dirty="0" err="1" smtClean="0"/>
              <a:t>vttablets</a:t>
            </a:r>
            <a:r>
              <a:rPr lang="en-US" dirty="0" smtClean="0"/>
              <a:t>, creates multiple </a:t>
            </a:r>
            <a:r>
              <a:rPr lang="en-US" dirty="0" err="1" smtClean="0"/>
              <a:t>StatefulSets</a:t>
            </a:r>
            <a:r>
              <a:rPr lang="en-US" dirty="0" smtClean="0"/>
              <a:t> of pods and </a:t>
            </a:r>
            <a:r>
              <a:rPr lang="en-US" dirty="0" err="1" smtClean="0"/>
              <a:t>PersistentVolumeClaims</a:t>
            </a:r>
            <a:endParaRPr lang="en-US" dirty="0" smtClean="0"/>
          </a:p>
          <a:p>
            <a:pPr marL="457200" lvl="0" indent="-361950">
              <a:buChar char="●"/>
            </a:pPr>
            <a:r>
              <a:rPr lang="en-US" b="1" dirty="0" err="1">
                <a:latin typeface="Courier New" charset="0"/>
                <a:ea typeface="Courier New" charset="0"/>
                <a:cs typeface="Courier New" charset="0"/>
              </a:rPr>
              <a:t>kubectl</a:t>
            </a:r>
            <a:r>
              <a:rPr lang="en-US" b="1" dirty="0">
                <a:latin typeface="Courier New" charset="0"/>
                <a:ea typeface="Courier New" charset="0"/>
                <a:cs typeface="Courier New" charset="0"/>
              </a:rPr>
              <a:t> get </a:t>
            </a:r>
            <a:r>
              <a:rPr lang="en-US" b="1" dirty="0" err="1">
                <a:latin typeface="Courier New" charset="0"/>
                <a:ea typeface="Courier New" charset="0"/>
                <a:cs typeface="Courier New" charset="0"/>
              </a:rPr>
              <a:t>vitessclusters</a:t>
            </a:r>
            <a:endParaRPr b="1" dirty="0">
              <a:latin typeface="Courier New" charset="0"/>
              <a:ea typeface="Courier New" charset="0"/>
              <a:cs typeface="Courier New" charset="0"/>
            </a:endParaRP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47</a:t>
            </a:fld>
            <a:endParaRPr lang="en" sz="638" b="0" i="0" u="none" strike="noStrike" cap="none">
              <a:solidFill>
                <a:schemeClr val="dk1"/>
              </a:solidFill>
              <a:latin typeface="Source Sans Pro"/>
              <a:ea typeface="Source Sans Pro"/>
              <a:cs typeface="Source Sans Pro"/>
              <a:sym typeface="Source Sans Pro"/>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50" y="298175"/>
            <a:ext cx="1541808" cy="744025"/>
          </a:xfrm>
          <a:prstGeom prst="rect">
            <a:avLst/>
          </a:prstGeom>
        </p:spPr>
      </p:pic>
    </p:spTree>
    <p:extLst>
      <p:ext uri="{BB962C8B-B14F-4D97-AF65-F5344CB8AC3E}">
        <p14:creationId xmlns:p14="http://schemas.microsoft.com/office/powerpoint/2010/main" val="16674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Shape 1011"/>
          <p:cNvSpPr txBox="1">
            <a:spLocks noGrp="1"/>
          </p:cNvSpPr>
          <p:nvPr>
            <p:ph type="title"/>
          </p:nvPr>
        </p:nvSpPr>
        <p:spPr>
          <a:xfrm>
            <a:off x="1522302" y="0"/>
            <a:ext cx="7222800" cy="1028700"/>
          </a:xfrm>
          <a:prstGeom prst="rect">
            <a:avLst/>
          </a:prstGeom>
        </p:spPr>
        <p:txBody>
          <a:bodyPr wrap="square" lIns="91425" tIns="91425" rIns="91425" bIns="91425" anchor="b" anchorCtr="0">
            <a:noAutofit/>
          </a:bodyPr>
          <a:lstStyle/>
          <a:p>
            <a:pPr marL="0" lvl="0" indent="0" rtl="0">
              <a:spcBef>
                <a:spcPts val="0"/>
              </a:spcBef>
              <a:buNone/>
            </a:pPr>
            <a:r>
              <a:rPr lang="en" dirty="0">
                <a:latin typeface="Calibri" charset="0"/>
                <a:ea typeface="Calibri" charset="0"/>
                <a:cs typeface="Calibri" charset="0"/>
              </a:rPr>
              <a:t>           </a:t>
            </a:r>
            <a:r>
              <a:rPr lang="en" dirty="0" err="1">
                <a:latin typeface="Calibri" charset="0"/>
                <a:ea typeface="Calibri" charset="0"/>
                <a:cs typeface="Calibri" charset="0"/>
              </a:rPr>
              <a:t>Vitess</a:t>
            </a:r>
            <a:r>
              <a:rPr lang="en" dirty="0">
                <a:latin typeface="Calibri" charset="0"/>
                <a:ea typeface="Calibri" charset="0"/>
                <a:cs typeface="Calibri" charset="0"/>
              </a:rPr>
              <a:t> </a:t>
            </a:r>
            <a:r>
              <a:rPr lang="en" dirty="0" err="1">
                <a:latin typeface="Calibri" charset="0"/>
                <a:ea typeface="Calibri" charset="0"/>
                <a:cs typeface="Calibri" charset="0"/>
              </a:rPr>
              <a:t>StatefulSet</a:t>
            </a:r>
            <a:r>
              <a:rPr lang="en" dirty="0">
                <a:latin typeface="Calibri" charset="0"/>
                <a:ea typeface="Calibri" charset="0"/>
                <a:cs typeface="Calibri" charset="0"/>
              </a:rPr>
              <a:t> Demo</a:t>
            </a:r>
          </a:p>
        </p:txBody>
      </p:sp>
      <p:sp>
        <p:nvSpPr>
          <p:cNvPr id="1012" name="Shape 1012"/>
          <p:cNvSpPr txBox="1">
            <a:spLocks noGrp="1"/>
          </p:cNvSpPr>
          <p:nvPr>
            <p:ph type="body" idx="1"/>
          </p:nvPr>
        </p:nvSpPr>
        <p:spPr>
          <a:xfrm>
            <a:off x="514350" y="1179975"/>
            <a:ext cx="8305200" cy="3247500"/>
          </a:xfrm>
          <a:prstGeom prst="rect">
            <a:avLst/>
          </a:prstGeom>
        </p:spPr>
        <p:txBody>
          <a:bodyPr wrap="square" lIns="91425" tIns="91425" rIns="91425" bIns="91425" anchor="t" anchorCtr="0">
            <a:noAutofit/>
          </a:bodyPr>
          <a:lstStyle/>
          <a:p>
            <a:pPr marL="0" lvl="0" indent="0" rtl="0">
              <a:spcBef>
                <a:spcPts val="0"/>
              </a:spcBef>
              <a:buNone/>
            </a:pPr>
            <a:r>
              <a:rPr lang="en" sz="3000" u="sng" dirty="0">
                <a:solidFill>
                  <a:schemeClr val="hlink"/>
                </a:solidFill>
                <a:latin typeface="Calibri" charset="0"/>
                <a:ea typeface="Calibri" charset="0"/>
                <a:cs typeface="Calibri" charset="0"/>
                <a:hlinkClick r:id="rId3"/>
              </a:rPr>
              <a:t>https://youtu.be/9in5HenJ9xY</a:t>
            </a:r>
          </a:p>
          <a:p>
            <a:pPr marL="0" lvl="0" indent="0" rtl="0">
              <a:spcBef>
                <a:spcPts val="0"/>
              </a:spcBef>
              <a:buNone/>
            </a:pPr>
            <a:endParaRPr sz="3000" dirty="0">
              <a:latin typeface="Calibri" charset="0"/>
              <a:ea typeface="Calibri" charset="0"/>
              <a:cs typeface="Calibri" charset="0"/>
            </a:endParaRPr>
          </a:p>
          <a:p>
            <a:pPr marL="457200" lvl="0" indent="-381000" rtl="0">
              <a:spcBef>
                <a:spcPts val="0"/>
              </a:spcBef>
              <a:spcAft>
                <a:spcPts val="0"/>
              </a:spcAft>
              <a:buSzPts val="2400"/>
              <a:buChar char="●"/>
            </a:pPr>
            <a:r>
              <a:rPr lang="en" sz="2400" dirty="0">
                <a:latin typeface="Calibri" charset="0"/>
                <a:ea typeface="Calibri" charset="0"/>
                <a:cs typeface="Calibri" charset="0"/>
              </a:rPr>
              <a:t>Create two shards</a:t>
            </a:r>
          </a:p>
          <a:p>
            <a:pPr marL="457200" lvl="0" indent="-381000" rtl="0">
              <a:spcBef>
                <a:spcPts val="0"/>
              </a:spcBef>
              <a:spcAft>
                <a:spcPts val="0"/>
              </a:spcAft>
              <a:buSzPts val="2400"/>
              <a:buChar char="●"/>
            </a:pPr>
            <a:r>
              <a:rPr lang="en" sz="2400" dirty="0">
                <a:latin typeface="Calibri" charset="0"/>
                <a:ea typeface="Calibri" charset="0"/>
                <a:cs typeface="Calibri" charset="0"/>
              </a:rPr>
              <a:t>Load database schema and </a:t>
            </a:r>
            <a:r>
              <a:rPr lang="en" sz="2400" dirty="0" err="1">
                <a:latin typeface="Calibri" charset="0"/>
                <a:ea typeface="Calibri" charset="0"/>
                <a:cs typeface="Calibri" charset="0"/>
              </a:rPr>
              <a:t>vschema</a:t>
            </a:r>
            <a:endParaRPr lang="en" sz="2400" dirty="0">
              <a:latin typeface="Calibri" charset="0"/>
              <a:ea typeface="Calibri" charset="0"/>
              <a:cs typeface="Calibri" charset="0"/>
            </a:endParaRPr>
          </a:p>
          <a:p>
            <a:pPr marL="457200" lvl="0" indent="-381000" rtl="0">
              <a:spcBef>
                <a:spcPts val="0"/>
              </a:spcBef>
              <a:spcAft>
                <a:spcPts val="0"/>
              </a:spcAft>
              <a:buSzPts val="2400"/>
              <a:buChar char="●"/>
            </a:pPr>
            <a:r>
              <a:rPr lang="en" sz="2400" dirty="0">
                <a:latin typeface="Calibri" charset="0"/>
                <a:ea typeface="Calibri" charset="0"/>
                <a:cs typeface="Calibri" charset="0"/>
              </a:rPr>
              <a:t>Scale one shard from 2 replicas to 3</a:t>
            </a:r>
          </a:p>
          <a:p>
            <a:pPr marL="457200" lvl="0" indent="-381000" rtl="0">
              <a:spcBef>
                <a:spcPts val="0"/>
              </a:spcBef>
              <a:spcAft>
                <a:spcPts val="0"/>
              </a:spcAft>
              <a:buSzPts val="2400"/>
              <a:buChar char="●"/>
            </a:pPr>
            <a:r>
              <a:rPr lang="en" sz="2400" dirty="0">
                <a:latin typeface="Calibri" charset="0"/>
                <a:ea typeface="Calibri" charset="0"/>
                <a:cs typeface="Calibri" charset="0"/>
              </a:rPr>
              <a:t>Delete </a:t>
            </a:r>
            <a:r>
              <a:rPr lang="en" sz="2400" dirty="0" err="1">
                <a:latin typeface="Calibri" charset="0"/>
                <a:ea typeface="Calibri" charset="0"/>
                <a:cs typeface="Calibri" charset="0"/>
              </a:rPr>
              <a:t>StatefulSet</a:t>
            </a:r>
            <a:r>
              <a:rPr lang="en" sz="2400" dirty="0">
                <a:latin typeface="Calibri" charset="0"/>
                <a:ea typeface="Calibri" charset="0"/>
                <a:cs typeface="Calibri" charset="0"/>
              </a:rPr>
              <a:t>, delete master pod, </a:t>
            </a:r>
            <a:r>
              <a:rPr lang="en" sz="2400" dirty="0" err="1">
                <a:latin typeface="Calibri" charset="0"/>
                <a:ea typeface="Calibri" charset="0"/>
                <a:cs typeface="Calibri" charset="0"/>
              </a:rPr>
              <a:t>reparent</a:t>
            </a:r>
            <a:endParaRPr lang="en" sz="2400" dirty="0">
              <a:latin typeface="Calibri" charset="0"/>
              <a:ea typeface="Calibri" charset="0"/>
              <a:cs typeface="Calibri" charset="0"/>
            </a:endParaRPr>
          </a:p>
          <a:p>
            <a:pPr marL="457200" lvl="0" indent="-381000" rtl="0">
              <a:spcBef>
                <a:spcPts val="0"/>
              </a:spcBef>
              <a:buSzPts val="2400"/>
              <a:buChar char="●"/>
            </a:pPr>
            <a:r>
              <a:rPr lang="en" sz="2400" dirty="0">
                <a:latin typeface="Calibri" charset="0"/>
                <a:ea typeface="Calibri" charset="0"/>
                <a:cs typeface="Calibri" charset="0"/>
              </a:rPr>
              <a:t>Anthony </a:t>
            </a:r>
            <a:r>
              <a:rPr lang="en" sz="2400" dirty="0" err="1">
                <a:latin typeface="Calibri" charset="0"/>
                <a:ea typeface="Calibri" charset="0"/>
                <a:cs typeface="Calibri" charset="0"/>
              </a:rPr>
              <a:t>Yeh</a:t>
            </a:r>
            <a:r>
              <a:rPr lang="en" sz="2400" dirty="0">
                <a:latin typeface="Calibri" charset="0"/>
                <a:ea typeface="Calibri" charset="0"/>
                <a:cs typeface="Calibri" charset="0"/>
              </a:rPr>
              <a:t>, </a:t>
            </a:r>
            <a:r>
              <a:rPr lang="en" sz="2400" u="sng" dirty="0">
                <a:solidFill>
                  <a:schemeClr val="hlink"/>
                </a:solidFill>
                <a:latin typeface="Calibri" charset="0"/>
                <a:ea typeface="Calibri" charset="0"/>
                <a:cs typeface="Calibri" charset="0"/>
                <a:hlinkClick r:id="rId4"/>
              </a:rPr>
              <a:t>https://github.com/enisoc/vitess.git</a:t>
            </a:r>
            <a:r>
              <a:rPr lang="en" sz="2400" dirty="0">
                <a:latin typeface="Calibri" charset="0"/>
                <a:ea typeface="Calibri" charset="0"/>
                <a:cs typeface="Calibri" charset="0"/>
              </a:rPr>
              <a:t>, </a:t>
            </a:r>
            <a:r>
              <a:rPr lang="en" sz="2400" dirty="0" err="1">
                <a:latin typeface="Calibri" charset="0"/>
                <a:ea typeface="Calibri" charset="0"/>
                <a:cs typeface="Calibri" charset="0"/>
              </a:rPr>
              <a:t>statefulset</a:t>
            </a:r>
            <a:r>
              <a:rPr lang="en" sz="2400" dirty="0">
                <a:latin typeface="Calibri" charset="0"/>
                <a:ea typeface="Calibri" charset="0"/>
                <a:cs typeface="Calibri" charset="0"/>
              </a:rPr>
              <a:t>-demo branch</a:t>
            </a:r>
          </a:p>
          <a:p>
            <a:pPr marL="0" lvl="0" indent="0" rtl="0">
              <a:spcBef>
                <a:spcPts val="0"/>
              </a:spcBef>
              <a:buNone/>
            </a:pPr>
            <a:endParaRPr sz="3000" dirty="0"/>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48</a:t>
            </a:fld>
            <a:endParaRPr lang="en" sz="638" b="0" i="0" u="none" strike="noStrike" cap="none">
              <a:solidFill>
                <a:schemeClr val="dk1"/>
              </a:solidFill>
              <a:latin typeface="Source Sans Pro"/>
              <a:ea typeface="Source Sans Pro"/>
              <a:cs typeface="Source Sans Pro"/>
              <a:sym typeface="Source Sans Pro"/>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50" y="354055"/>
            <a:ext cx="1541808" cy="744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p:nvPr>
        </p:nvSpPr>
        <p:spPr>
          <a:xfrm>
            <a:off x="398963" y="378823"/>
            <a:ext cx="8346000" cy="3592286"/>
          </a:xfrm>
          <a:prstGeom prst="rect">
            <a:avLst/>
          </a:prstGeom>
        </p:spPr>
        <p:txBody>
          <a:bodyPr wrap="square" lIns="91425" tIns="91425" rIns="91425" bIns="91425" anchor="b" anchorCtr="0">
            <a:noAutofit/>
          </a:bodyPr>
          <a:lstStyle/>
          <a:p>
            <a:pPr marL="0" lvl="0" indent="0">
              <a:spcBef>
                <a:spcPts val="0"/>
              </a:spcBef>
              <a:buNone/>
            </a:pPr>
            <a:r>
              <a:rPr lang="en" dirty="0">
                <a:solidFill>
                  <a:srgbClr val="666666"/>
                </a:solidFill>
                <a:latin typeface="Calibri"/>
                <a:ea typeface="Calibri"/>
                <a:cs typeface="Calibri"/>
                <a:sym typeface="Calibri"/>
              </a:rPr>
              <a:t>Questions </a:t>
            </a:r>
            <a:r>
              <a:rPr lang="en" dirty="0" err="1">
                <a:solidFill>
                  <a:srgbClr val="666666"/>
                </a:solidFill>
                <a:latin typeface="Calibri"/>
                <a:ea typeface="Calibri"/>
                <a:cs typeface="Calibri"/>
                <a:sym typeface="Calibri"/>
              </a:rPr>
              <a:t>Preguntas</a:t>
            </a:r>
            <a:r>
              <a:rPr lang="en" dirty="0">
                <a:solidFill>
                  <a:srgbClr val="666666"/>
                </a:solidFill>
                <a:latin typeface="Calibri"/>
                <a:ea typeface="Calibri"/>
                <a:cs typeface="Calibri"/>
                <a:sym typeface="Calibri"/>
              </a:rPr>
              <a:t> </a:t>
            </a:r>
            <a:r>
              <a:rPr lang="en" dirty="0" err="1">
                <a:solidFill>
                  <a:srgbClr val="666666"/>
                </a:solidFill>
                <a:latin typeface="Calibri"/>
                <a:ea typeface="Calibri"/>
                <a:cs typeface="Calibri"/>
                <a:sym typeface="Calibri"/>
              </a:rPr>
              <a:t>Fragen</a:t>
            </a:r>
            <a:r>
              <a:rPr lang="en" dirty="0">
                <a:solidFill>
                  <a:srgbClr val="666666"/>
                </a:solidFill>
                <a:latin typeface="Calibri"/>
                <a:ea typeface="Calibri"/>
                <a:cs typeface="Calibri"/>
                <a:sym typeface="Calibri"/>
              </a:rPr>
              <a:t> </a:t>
            </a:r>
            <a:r>
              <a:rPr lang="en" dirty="0" err="1">
                <a:solidFill>
                  <a:srgbClr val="666666"/>
                </a:solidFill>
                <a:highlight>
                  <a:srgbClr val="FFFFFF"/>
                </a:highlight>
                <a:latin typeface="Calibri"/>
                <a:ea typeface="Calibri"/>
                <a:cs typeface="Calibri"/>
                <a:sym typeface="Calibri"/>
              </a:rPr>
              <a:t>सवाल</a:t>
            </a:r>
            <a:r>
              <a:rPr lang="en" dirty="0" smtClean="0">
                <a:solidFill>
                  <a:srgbClr val="666666"/>
                </a:solidFill>
                <a:highlight>
                  <a:srgbClr val="FFFFFF"/>
                </a:highlight>
                <a:latin typeface="Calibri"/>
                <a:ea typeface="Calibri"/>
                <a:cs typeface="Calibri"/>
                <a:sym typeface="Calibri"/>
              </a:rPr>
              <a:t>...</a:t>
            </a:r>
            <a:r>
              <a:rPr lang="en-US" dirty="0" smtClean="0">
                <a:solidFill>
                  <a:srgbClr val="666666"/>
                </a:solidFill>
                <a:highlight>
                  <a:srgbClr val="FFFFFF"/>
                </a:highlight>
                <a:latin typeface="Calibri"/>
                <a:ea typeface="Calibri"/>
                <a:cs typeface="Calibri"/>
                <a:sym typeface="Calibri"/>
              </a:rPr>
              <a:t/>
            </a:r>
            <a:br>
              <a:rPr lang="en-US" dirty="0" smtClean="0">
                <a:solidFill>
                  <a:srgbClr val="666666"/>
                </a:solidFill>
                <a:highlight>
                  <a:srgbClr val="FFFFFF"/>
                </a:highlight>
                <a:latin typeface="Calibri"/>
                <a:ea typeface="Calibri"/>
                <a:cs typeface="Calibri"/>
                <a:sym typeface="Calibri"/>
              </a:rPr>
            </a:br>
            <a:r>
              <a:rPr lang="en-US" dirty="0">
                <a:solidFill>
                  <a:srgbClr val="666666"/>
                </a:solidFill>
                <a:highlight>
                  <a:srgbClr val="FFFFFF"/>
                </a:highlight>
                <a:latin typeface="Calibri"/>
                <a:ea typeface="Calibri"/>
                <a:cs typeface="Calibri"/>
                <a:sym typeface="Calibri"/>
              </a:rPr>
              <a:t/>
            </a:r>
            <a:br>
              <a:rPr lang="en-US" dirty="0">
                <a:solidFill>
                  <a:srgbClr val="666666"/>
                </a:solidFill>
                <a:highlight>
                  <a:srgbClr val="FFFFFF"/>
                </a:highlight>
                <a:latin typeface="Calibri"/>
                <a:ea typeface="Calibri"/>
                <a:cs typeface="Calibri"/>
                <a:sym typeface="Calibri"/>
              </a:rPr>
            </a:br>
            <a:r>
              <a:rPr lang="en-US" dirty="0" err="1" smtClean="0">
                <a:solidFill>
                  <a:srgbClr val="666666"/>
                </a:solidFill>
                <a:highlight>
                  <a:srgbClr val="FFFFFF"/>
                </a:highlight>
                <a:latin typeface="Calibri"/>
                <a:ea typeface="Calibri"/>
                <a:cs typeface="Calibri"/>
                <a:sym typeface="Calibri"/>
              </a:rPr>
              <a:t>Patg</a:t>
            </a:r>
            <a:r>
              <a:rPr lang="en-US" dirty="0" smtClean="0">
                <a:solidFill>
                  <a:srgbClr val="666666"/>
                </a:solidFill>
                <a:highlight>
                  <a:srgbClr val="FFFFFF"/>
                </a:highlight>
                <a:latin typeface="Calibri"/>
                <a:ea typeface="Calibri"/>
                <a:cs typeface="Calibri"/>
                <a:sym typeface="Calibri"/>
              </a:rPr>
              <a:t> at </a:t>
            </a:r>
            <a:r>
              <a:rPr lang="en-US" dirty="0" err="1" smtClean="0">
                <a:solidFill>
                  <a:srgbClr val="666666"/>
                </a:solidFill>
                <a:highlight>
                  <a:srgbClr val="FFFFFF"/>
                </a:highlight>
                <a:latin typeface="Calibri"/>
                <a:ea typeface="Calibri"/>
                <a:cs typeface="Calibri"/>
                <a:sym typeface="Calibri"/>
              </a:rPr>
              <a:t>Patg</a:t>
            </a:r>
            <a:r>
              <a:rPr lang="en-US" dirty="0" smtClean="0">
                <a:solidFill>
                  <a:srgbClr val="666666"/>
                </a:solidFill>
                <a:highlight>
                  <a:srgbClr val="FFFFFF"/>
                </a:highlight>
                <a:latin typeface="Calibri"/>
                <a:ea typeface="Calibri"/>
                <a:cs typeface="Calibri"/>
                <a:sym typeface="Calibri"/>
              </a:rPr>
              <a:t> dot net</a:t>
            </a:r>
            <a:br>
              <a:rPr lang="en-US" dirty="0" smtClean="0">
                <a:solidFill>
                  <a:srgbClr val="666666"/>
                </a:solidFill>
                <a:highlight>
                  <a:srgbClr val="FFFFFF"/>
                </a:highlight>
                <a:latin typeface="Calibri"/>
                <a:ea typeface="Calibri"/>
                <a:cs typeface="Calibri"/>
                <a:sym typeface="Calibri"/>
              </a:rPr>
            </a:br>
            <a:r>
              <a:rPr lang="en-US" dirty="0" smtClean="0">
                <a:solidFill>
                  <a:srgbClr val="666666"/>
                </a:solidFill>
                <a:highlight>
                  <a:srgbClr val="FFFFFF"/>
                </a:highlight>
                <a:latin typeface="Calibri"/>
                <a:ea typeface="Calibri"/>
                <a:cs typeface="Calibri"/>
                <a:sym typeface="Calibri"/>
              </a:rPr>
              <a:t/>
            </a:r>
            <a:br>
              <a:rPr lang="en-US" dirty="0" smtClean="0">
                <a:solidFill>
                  <a:srgbClr val="666666"/>
                </a:solidFill>
                <a:highlight>
                  <a:srgbClr val="FFFFFF"/>
                </a:highlight>
                <a:latin typeface="Calibri"/>
                <a:ea typeface="Calibri"/>
                <a:cs typeface="Calibri"/>
                <a:sym typeface="Calibri"/>
              </a:rPr>
            </a:br>
            <a:r>
              <a:rPr lang="en-US" dirty="0" smtClean="0">
                <a:solidFill>
                  <a:srgbClr val="666666"/>
                </a:solidFill>
                <a:highlight>
                  <a:srgbClr val="FFFFFF"/>
                </a:highlight>
                <a:latin typeface="Calibri"/>
                <a:ea typeface="Calibri"/>
                <a:cs typeface="Calibri"/>
                <a:sym typeface="Calibri"/>
              </a:rPr>
              <a:t>http://</a:t>
            </a:r>
            <a:r>
              <a:rPr lang="en-US" dirty="0" err="1" smtClean="0">
                <a:solidFill>
                  <a:srgbClr val="666666"/>
                </a:solidFill>
                <a:highlight>
                  <a:srgbClr val="FFFFFF"/>
                </a:highlight>
                <a:latin typeface="Calibri"/>
                <a:ea typeface="Calibri"/>
                <a:cs typeface="Calibri"/>
                <a:sym typeface="Calibri"/>
              </a:rPr>
              <a:t>patg.net</a:t>
            </a:r>
            <a:endParaRPr lang="en" dirty="0">
              <a:solidFill>
                <a:srgbClr val="666666"/>
              </a:solidFill>
              <a:highlight>
                <a:srgbClr val="FFFFFF"/>
              </a:highlight>
              <a:latin typeface="Calibri"/>
              <a:ea typeface="Calibri"/>
              <a:cs typeface="Calibri"/>
              <a:sym typeface="Calibri"/>
            </a:endParaRPr>
          </a:p>
          <a:p>
            <a:pPr marL="0" lvl="0" indent="0">
              <a:spcBef>
                <a:spcPts val="0"/>
              </a:spcBef>
              <a:buNone/>
            </a:pPr>
            <a:endParaRPr dirty="0"/>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49</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99012" y="23352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Some things to consider with Containers</a:t>
            </a:r>
            <a:endParaRPr lang="en" dirty="0">
              <a:latin typeface="Calibri"/>
              <a:ea typeface="Calibri"/>
              <a:cs typeface="Calibri"/>
              <a:sym typeface="Calibri"/>
            </a:endParaRPr>
          </a:p>
        </p:txBody>
      </p:sp>
      <p:sp>
        <p:nvSpPr>
          <p:cNvPr id="381" name="Shape 381"/>
          <p:cNvSpPr txBox="1">
            <a:spLocks noGrp="1"/>
          </p:cNvSpPr>
          <p:nvPr>
            <p:ph type="body" idx="1"/>
          </p:nvPr>
        </p:nvSpPr>
        <p:spPr>
          <a:xfrm>
            <a:off x="397812" y="1212319"/>
            <a:ext cx="8347200" cy="3595200"/>
          </a:xfrm>
          <a:prstGeom prst="rect">
            <a:avLst/>
          </a:prstGeom>
          <a:noFill/>
          <a:ln>
            <a:noFill/>
          </a:ln>
        </p:spPr>
        <p:txBody>
          <a:bodyPr wrap="square" lIns="0" tIns="0" rIns="0" bIns="0" anchor="t" anchorCtr="0">
            <a:noAutofit/>
          </a:bodyPr>
          <a:lstStyle/>
          <a:p>
            <a:pPr marL="742950" lvl="1" indent="-285750">
              <a:buFont typeface="Arial" charset="0"/>
              <a:buChar char="•"/>
            </a:pPr>
            <a:r>
              <a:rPr lang="en-US" dirty="0" smtClean="0">
                <a:latin typeface="Calibri" charset="0"/>
                <a:ea typeface="Calibri" charset="0"/>
                <a:cs typeface="Calibri" charset="0"/>
              </a:rPr>
              <a:t>Docker is a set </a:t>
            </a:r>
            <a:r>
              <a:rPr lang="en-US" dirty="0">
                <a:latin typeface="Calibri" charset="0"/>
                <a:ea typeface="Calibri" charset="0"/>
                <a:cs typeface="Calibri" charset="0"/>
              </a:rPr>
              <a:t>of tools for managing containers</a:t>
            </a:r>
          </a:p>
          <a:p>
            <a:pPr marL="742950" lvl="1" indent="-285750">
              <a:buFont typeface="Arial" charset="0"/>
              <a:buChar char="•"/>
            </a:pPr>
            <a:r>
              <a:rPr lang="en-US" dirty="0">
                <a:latin typeface="Calibri" charset="0"/>
                <a:ea typeface="Calibri" charset="0"/>
                <a:cs typeface="Calibri" charset="0"/>
              </a:rPr>
              <a:t>Command line tool </a:t>
            </a:r>
            <a:r>
              <a:rPr lang="en-US" dirty="0" smtClean="0">
                <a:latin typeface="Calibri" charset="0"/>
                <a:ea typeface="Calibri" charset="0"/>
                <a:cs typeface="Calibri" charset="0"/>
              </a:rPr>
              <a:t>client and daemon</a:t>
            </a:r>
            <a:endParaRPr lang="en-US" dirty="0">
              <a:latin typeface="Calibri" charset="0"/>
              <a:ea typeface="Calibri" charset="0"/>
              <a:cs typeface="Calibri" charset="0"/>
            </a:endParaRPr>
          </a:p>
          <a:p>
            <a:pPr marL="742950" lvl="1" indent="-285750">
              <a:buFont typeface="Arial" charset="0"/>
              <a:buChar char="•"/>
            </a:pPr>
            <a:r>
              <a:rPr lang="en-US" dirty="0">
                <a:latin typeface="Calibri" charset="0"/>
                <a:ea typeface="Calibri" charset="0"/>
                <a:cs typeface="Calibri" charset="0"/>
              </a:rPr>
              <a:t>Kernel namespaces – the core ingredient to containers working</a:t>
            </a:r>
          </a:p>
          <a:p>
            <a:pPr marL="1200150" lvl="2" indent="-285750">
              <a:buFont typeface="Arial" charset="0"/>
              <a:buChar char="•"/>
            </a:pPr>
            <a:r>
              <a:rPr lang="en-US" sz="1800" dirty="0">
                <a:latin typeface="Calibri" charset="0"/>
                <a:ea typeface="Calibri" charset="0"/>
                <a:cs typeface="Calibri" charset="0"/>
              </a:rPr>
              <a:t>PID</a:t>
            </a:r>
          </a:p>
          <a:p>
            <a:pPr marL="1200150" lvl="2" indent="-285750">
              <a:buFont typeface="Arial" charset="0"/>
              <a:buChar char="•"/>
            </a:pPr>
            <a:r>
              <a:rPr lang="en-US" sz="1800" dirty="0">
                <a:latin typeface="Calibri" charset="0"/>
                <a:ea typeface="Calibri" charset="0"/>
                <a:cs typeface="Calibri" charset="0"/>
              </a:rPr>
              <a:t>IPC</a:t>
            </a:r>
          </a:p>
          <a:p>
            <a:pPr marL="1200150" lvl="2" indent="-285750">
              <a:buFont typeface="Arial" charset="0"/>
              <a:buChar char="•"/>
            </a:pPr>
            <a:r>
              <a:rPr lang="en-US" sz="1800" dirty="0" err="1">
                <a:latin typeface="Calibri" charset="0"/>
                <a:ea typeface="Calibri" charset="0"/>
                <a:cs typeface="Calibri" charset="0"/>
              </a:rPr>
              <a:t>uts</a:t>
            </a:r>
            <a:r>
              <a:rPr lang="en-US" sz="1800" dirty="0">
                <a:latin typeface="Calibri" charset="0"/>
                <a:ea typeface="Calibri" charset="0"/>
                <a:cs typeface="Calibri" charset="0"/>
              </a:rPr>
              <a:t> (what will be seen by a group of processes)</a:t>
            </a:r>
          </a:p>
          <a:p>
            <a:pPr marL="1200150" lvl="2" indent="-285750">
              <a:buFont typeface="Arial" charset="0"/>
              <a:buChar char="•"/>
            </a:pPr>
            <a:r>
              <a:rPr lang="en-US" sz="1800" dirty="0">
                <a:latin typeface="Calibri" charset="0"/>
                <a:ea typeface="Calibri" charset="0"/>
                <a:cs typeface="Calibri" charset="0"/>
              </a:rPr>
              <a:t>Mount</a:t>
            </a:r>
          </a:p>
          <a:p>
            <a:pPr marL="1200150" lvl="2" indent="-285750">
              <a:buFont typeface="Arial" charset="0"/>
              <a:buChar char="•"/>
            </a:pPr>
            <a:r>
              <a:rPr lang="en-US" sz="1800" dirty="0">
                <a:latin typeface="Calibri" charset="0"/>
                <a:ea typeface="Calibri" charset="0"/>
                <a:cs typeface="Calibri" charset="0"/>
              </a:rPr>
              <a:t>Network</a:t>
            </a:r>
          </a:p>
          <a:p>
            <a:pPr marL="1200150" lvl="2" indent="-285750">
              <a:buFont typeface="Arial" charset="0"/>
              <a:buChar char="•"/>
            </a:pPr>
            <a:r>
              <a:rPr lang="en-US" sz="1800" dirty="0">
                <a:latin typeface="Calibri" charset="0"/>
                <a:ea typeface="Calibri" charset="0"/>
                <a:cs typeface="Calibri" charset="0"/>
              </a:rPr>
              <a:t>User</a:t>
            </a:r>
          </a:p>
          <a:p>
            <a:pPr marL="1200150" lvl="2" indent="-285750">
              <a:buFont typeface="Arial" charset="0"/>
              <a:buChar char="•"/>
            </a:pPr>
            <a:r>
              <a:rPr lang="en-US" sz="1800" dirty="0" err="1">
                <a:latin typeface="Calibri" charset="0"/>
                <a:ea typeface="Calibri" charset="0"/>
                <a:cs typeface="Calibri" charset="0"/>
              </a:rPr>
              <a:t>Cgroups</a:t>
            </a:r>
            <a:r>
              <a:rPr lang="en-US" sz="1800" dirty="0">
                <a:latin typeface="Calibri" charset="0"/>
                <a:ea typeface="Calibri" charset="0"/>
                <a:cs typeface="Calibri" charset="0"/>
              </a:rPr>
              <a:t> (control groups) -- limit, account and isolate resource usage </a:t>
            </a:r>
          </a:p>
          <a:p>
            <a:pPr lvl="2"/>
            <a:r>
              <a:rPr lang="en-US" sz="1800" dirty="0">
                <a:latin typeface="Calibri" charset="0"/>
                <a:ea typeface="Calibri" charset="0"/>
                <a:cs typeface="Calibri" charset="0"/>
              </a:rPr>
              <a:t>   </a:t>
            </a:r>
            <a:r>
              <a:rPr lang="en-US" sz="1800" dirty="0" err="1" smtClean="0">
                <a:latin typeface="Calibri" charset="0"/>
                <a:ea typeface="Calibri" charset="0"/>
                <a:cs typeface="Calibri" charset="0"/>
              </a:rPr>
              <a:t>Cgroups</a:t>
            </a:r>
            <a:r>
              <a:rPr lang="en-US" sz="1800" dirty="0" smtClean="0">
                <a:latin typeface="Calibri" charset="0"/>
                <a:ea typeface="Calibri" charset="0"/>
                <a:cs typeface="Calibri" charset="0"/>
              </a:rPr>
              <a:t> (CPU</a:t>
            </a:r>
            <a:r>
              <a:rPr lang="en-US" sz="1800" dirty="0">
                <a:latin typeface="Calibri" charset="0"/>
                <a:ea typeface="Calibri" charset="0"/>
                <a:cs typeface="Calibri" charset="0"/>
              </a:rPr>
              <a:t>, memory, disk I/O, etc.) of process groups </a:t>
            </a:r>
          </a:p>
          <a:p>
            <a:pPr marL="0" marR="0" lvl="0" indent="0" algn="l" rtl="0">
              <a:lnSpc>
                <a:spcPct val="90000"/>
              </a:lnSpc>
              <a:spcBef>
                <a:spcPts val="0"/>
              </a:spcBef>
              <a:spcAft>
                <a:spcPts val="0"/>
              </a:spcAft>
              <a:buNone/>
            </a:pPr>
            <a:endParaRPr dirty="0">
              <a:latin typeface="Calibri"/>
              <a:ea typeface="Calibri"/>
              <a:cs typeface="Calibri"/>
              <a:sym typeface="Calibri"/>
            </a:endParaRPr>
          </a:p>
        </p:txBody>
      </p:sp>
      <p:sp>
        <p:nvSpPr>
          <p:cNvPr id="382" name="Shape 38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83" name="Shape 3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5</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097390391"/>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a:xfrm>
            <a:off x="398988" y="422317"/>
            <a:ext cx="8346000" cy="1028700"/>
          </a:xfrm>
          <a:prstGeom prst="rect">
            <a:avLst/>
          </a:prstGeom>
        </p:spPr>
        <p:txBody>
          <a:bodyPr wrap="square" lIns="91425" tIns="91425" rIns="91425" bIns="91425" anchor="b" anchorCtr="0">
            <a:noAutofit/>
          </a:bodyPr>
          <a:lstStyle/>
          <a:p>
            <a:pPr marL="0" lvl="0" indent="0">
              <a:spcBef>
                <a:spcPts val="0"/>
              </a:spcBef>
              <a:buNone/>
            </a:pPr>
            <a:r>
              <a:rPr lang="en" sz="4800"/>
              <a:t>Thank you!</a:t>
            </a:r>
          </a:p>
        </p:txBody>
      </p:sp>
      <p:sp>
        <p:nvSpPr>
          <p:cNvPr id="1040" name="Shape 1040"/>
          <p:cNvSpPr txBox="1">
            <a:spLocks noGrp="1"/>
          </p:cNvSpPr>
          <p:nvPr>
            <p:ph type="body" idx="1"/>
          </p:nvPr>
        </p:nvSpPr>
        <p:spPr>
          <a:xfrm>
            <a:off x="399000" y="1451028"/>
            <a:ext cx="8346000" cy="2694000"/>
          </a:xfrm>
          <a:prstGeom prst="rect">
            <a:avLst/>
          </a:prstGeom>
        </p:spPr>
        <p:txBody>
          <a:bodyPr wrap="square" lIns="91425" tIns="91425" rIns="91425" bIns="91425" anchor="t" anchorCtr="0">
            <a:noAutofit/>
          </a:bodyPr>
          <a:lstStyle/>
          <a:p>
            <a:pPr marL="0" lvl="0" indent="0">
              <a:spcBef>
                <a:spcPts val="0"/>
              </a:spcBef>
              <a:buNone/>
            </a:pPr>
            <a:r>
              <a:rPr lang="en" sz="2400" dirty="0"/>
              <a:t>Special thanks to: </a:t>
            </a:r>
            <a:endParaRPr lang="en-US" sz="2400" dirty="0" smtClean="0"/>
          </a:p>
          <a:p>
            <a:pPr marL="0" lvl="0" indent="0">
              <a:spcBef>
                <a:spcPts val="0"/>
              </a:spcBef>
              <a:buNone/>
            </a:pPr>
            <a:r>
              <a:rPr lang="en-US" sz="2400" dirty="0" smtClean="0"/>
              <a:t>Ali </a:t>
            </a:r>
            <a:r>
              <a:rPr lang="en-US" sz="2400" dirty="0" err="1" smtClean="0"/>
              <a:t>Mukadam</a:t>
            </a:r>
            <a:r>
              <a:rPr lang="en-US" sz="2400" dirty="0" smtClean="0"/>
              <a:t> </a:t>
            </a:r>
            <a:endParaRPr lang="en-US" sz="2400" dirty="0" smtClean="0"/>
          </a:p>
          <a:p>
            <a:pPr marL="0" lvl="0" indent="0">
              <a:spcBef>
                <a:spcPts val="0"/>
              </a:spcBef>
              <a:buNone/>
            </a:pPr>
            <a:r>
              <a:rPr lang="en" sz="2400" dirty="0" smtClean="0"/>
              <a:t>Platform </a:t>
            </a:r>
            <a:r>
              <a:rPr lang="en" sz="2400" dirty="0"/>
              <a:t>Team Oracle </a:t>
            </a:r>
            <a:r>
              <a:rPr lang="en" sz="2400" dirty="0" err="1" smtClean="0"/>
              <a:t>Dyn</a:t>
            </a:r>
            <a:endParaRPr lang="en-US" sz="2400" dirty="0" smtClean="0"/>
          </a:p>
          <a:p>
            <a:pPr marL="0" lvl="0" indent="0">
              <a:spcBef>
                <a:spcPts val="0"/>
              </a:spcBef>
              <a:buNone/>
            </a:pPr>
            <a:r>
              <a:rPr lang="en" sz="2400" dirty="0" smtClean="0"/>
              <a:t>Anthony </a:t>
            </a:r>
            <a:r>
              <a:rPr lang="en" sz="2400" dirty="0" err="1" smtClean="0"/>
              <a:t>Yeh</a:t>
            </a:r>
            <a:endParaRPr lang="en-US" sz="2400" dirty="0" smtClean="0"/>
          </a:p>
          <a:p>
            <a:pPr marL="0" lvl="0" indent="0">
              <a:spcBef>
                <a:spcPts val="0"/>
              </a:spcBef>
              <a:buNone/>
            </a:pPr>
            <a:r>
              <a:rPr lang="en" sz="2400" dirty="0" err="1" smtClean="0"/>
              <a:t>Sugu</a:t>
            </a:r>
            <a:r>
              <a:rPr lang="en" sz="2400" dirty="0" smtClean="0"/>
              <a:t> </a:t>
            </a:r>
            <a:r>
              <a:rPr lang="en" sz="2400" dirty="0" err="1" smtClean="0"/>
              <a:t>Sougoumarane</a:t>
            </a:r>
            <a:endParaRPr lang="en-US" sz="2400" dirty="0" smtClean="0"/>
          </a:p>
          <a:p>
            <a:pPr marL="0" lvl="0" indent="0">
              <a:spcBef>
                <a:spcPts val="0"/>
              </a:spcBef>
              <a:buNone/>
            </a:pPr>
            <a:r>
              <a:rPr lang="en-US" sz="2400" dirty="0" err="1" smtClean="0"/>
              <a:t>Adrew</a:t>
            </a:r>
            <a:r>
              <a:rPr lang="en-US" sz="2400" dirty="0" smtClean="0"/>
              <a:t> </a:t>
            </a:r>
            <a:r>
              <a:rPr lang="en-US" sz="2400" dirty="0" err="1" smtClean="0"/>
              <a:t>Pryde</a:t>
            </a:r>
            <a:r>
              <a:rPr lang="en-US" sz="2400" dirty="0" smtClean="0"/>
              <a:t> </a:t>
            </a:r>
            <a:endParaRPr lang="en-US" sz="2400" dirty="0" smtClean="0"/>
          </a:p>
          <a:p>
            <a:pPr marL="0" lvl="0" indent="0">
              <a:spcBef>
                <a:spcPts val="0"/>
              </a:spcBef>
              <a:buNone/>
            </a:pPr>
            <a:r>
              <a:rPr lang="en" sz="2400" dirty="0" err="1" smtClean="0"/>
              <a:t>Owain</a:t>
            </a:r>
            <a:r>
              <a:rPr lang="en" sz="2400" dirty="0" smtClean="0"/>
              <a:t> Lewis</a:t>
            </a:r>
            <a:endParaRPr lang="en-US" sz="2400" dirty="0" smtClean="0"/>
          </a:p>
          <a:p>
            <a:pPr marL="0" lvl="0" indent="0">
              <a:spcBef>
                <a:spcPts val="0"/>
              </a:spcBef>
              <a:buNone/>
            </a:pPr>
            <a:r>
              <a:rPr lang="en-US" sz="2400" dirty="0" smtClean="0"/>
              <a:t>Kubernetes Community!</a:t>
            </a:r>
            <a:endParaRPr lang="en" sz="2400" dirty="0"/>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50</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Shape 1045"/>
          <p:cNvSpPr txBox="1">
            <a:spLocks noGrp="1"/>
          </p:cNvSpPr>
          <p:nvPr>
            <p:ph type="title"/>
          </p:nvPr>
        </p:nvSpPr>
        <p:spPr>
          <a:xfrm>
            <a:off x="398963" y="1950242"/>
            <a:ext cx="8346000" cy="1028700"/>
          </a:xfrm>
          <a:prstGeom prst="rect">
            <a:avLst/>
          </a:prstGeom>
        </p:spPr>
        <p:txBody>
          <a:bodyPr wrap="square" lIns="91425" tIns="91425" rIns="91425" bIns="91425" anchor="b" anchorCtr="0">
            <a:noAutofit/>
          </a:bodyPr>
          <a:lstStyle/>
          <a:p>
            <a:pPr marL="0" lvl="0" indent="0">
              <a:spcBef>
                <a:spcPts val="0"/>
              </a:spcBef>
              <a:buNone/>
            </a:pPr>
            <a:r>
              <a:rPr lang="en"/>
              <a:t>Extra slides - resources 	</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51</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Shape 1018"/>
          <p:cNvSpPr txBox="1">
            <a:spLocks noGrp="1"/>
          </p:cNvSpPr>
          <p:nvPr>
            <p:ph type="title"/>
          </p:nvPr>
        </p:nvSpPr>
        <p:spPr>
          <a:xfrm>
            <a:off x="399000" y="224647"/>
            <a:ext cx="8346000" cy="6741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a:latin typeface="Calibri"/>
                <a:ea typeface="Calibri"/>
                <a:cs typeface="Calibri"/>
                <a:sym typeface="Calibri"/>
              </a:rPr>
              <a:t>Collectbeats</a:t>
            </a:r>
          </a:p>
        </p:txBody>
      </p:sp>
      <p:sp>
        <p:nvSpPr>
          <p:cNvPr id="1019" name="Shape 1019"/>
          <p:cNvSpPr txBox="1">
            <a:spLocks noGrp="1"/>
          </p:cNvSpPr>
          <p:nvPr>
            <p:ph type="body" idx="1"/>
          </p:nvPr>
        </p:nvSpPr>
        <p:spPr>
          <a:xfrm>
            <a:off x="127150" y="1099775"/>
            <a:ext cx="4259700" cy="3759900"/>
          </a:xfrm>
          <a:prstGeom prst="rect">
            <a:avLst/>
          </a:prstGeom>
          <a:noFill/>
          <a:ln>
            <a:noFill/>
          </a:ln>
        </p:spPr>
        <p:txBody>
          <a:bodyPr wrap="square" lIns="0" tIns="0" rIns="0" bIns="0" anchor="t" anchorCtr="0">
            <a:noAutofit/>
          </a:bodyPr>
          <a:lstStyle/>
          <a:p>
            <a:pPr marL="457200" marR="0" lvl="0"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Open Source effort within Ebay</a:t>
            </a:r>
          </a:p>
          <a:p>
            <a:pPr marL="457200" marR="0" lvl="0"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Inspired by Metricbeat module “drop in” concept. </a:t>
            </a:r>
          </a:p>
          <a:p>
            <a:pPr marL="457200" marR="0" lvl="0"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Find all pods exposing metrics and start polling</a:t>
            </a:r>
          </a:p>
          <a:p>
            <a:pPr marL="457200" marR="0" lvl="0"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Ability to</a:t>
            </a:r>
          </a:p>
          <a:p>
            <a:pPr marL="914400" marR="0" lvl="1"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Collect metrics from any pod that exposes them</a:t>
            </a:r>
          </a:p>
          <a:p>
            <a:pPr marL="914400" marR="0" lvl="1"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Collect logs from STDOUT or logs on container</a:t>
            </a:r>
          </a:p>
          <a:p>
            <a:pPr marL="914400" marR="0" lvl="1"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Append pod metadata to logs and metrics</a:t>
            </a:r>
          </a:p>
          <a:p>
            <a:pPr marL="914400" marR="0" lvl="1"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Allow pods to push metrics through Graphite protocol and parse them uniquely</a:t>
            </a:r>
          </a:p>
          <a:p>
            <a:pPr marL="914400" marR="0" lvl="1"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Stitch stack-traces for application logs</a:t>
            </a:r>
          </a:p>
          <a:p>
            <a:pPr marL="457200" marR="0" lvl="0" indent="-323850" algn="l" rtl="0">
              <a:lnSpc>
                <a:spcPct val="90000"/>
              </a:lnSpc>
              <a:spcBef>
                <a:spcPts val="0"/>
              </a:spcBef>
              <a:spcAft>
                <a:spcPts val="0"/>
              </a:spcAft>
              <a:buClr>
                <a:srgbClr val="434343"/>
              </a:buClr>
              <a:buSzPts val="1500"/>
              <a:buFont typeface="Calibri"/>
              <a:buChar char="●"/>
            </a:pPr>
            <a:r>
              <a:rPr lang="en" sz="1500">
                <a:solidFill>
                  <a:srgbClr val="434343"/>
                </a:solidFill>
                <a:latin typeface="Calibri"/>
                <a:ea typeface="Calibri"/>
                <a:cs typeface="Calibri"/>
                <a:sym typeface="Calibri"/>
              </a:rPr>
              <a:t>http://bit.ly/2zT4VNZ</a:t>
            </a:r>
          </a:p>
          <a:p>
            <a:pPr marL="0" marR="0" lvl="0" indent="0" algn="l" rtl="0">
              <a:lnSpc>
                <a:spcPct val="90000"/>
              </a:lnSpc>
              <a:spcBef>
                <a:spcPts val="0"/>
              </a:spcBef>
              <a:spcAft>
                <a:spcPts val="0"/>
              </a:spcAft>
              <a:buNone/>
            </a:pPr>
            <a:endParaRPr>
              <a:latin typeface="Calibri"/>
              <a:ea typeface="Calibri"/>
              <a:cs typeface="Calibri"/>
              <a:sym typeface="Calibri"/>
            </a:endParaRPr>
          </a:p>
        </p:txBody>
      </p:sp>
      <p:sp>
        <p:nvSpPr>
          <p:cNvPr id="1020" name="Shape 1020"/>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1021" name="Shape 1021"/>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52</a:t>
            </a:fld>
            <a:endParaRPr lang="en" sz="638" b="0" i="0" u="none" strike="noStrike" cap="none">
              <a:solidFill>
                <a:schemeClr val="dk1"/>
              </a:solidFill>
              <a:latin typeface="Source Sans Pro"/>
              <a:ea typeface="Source Sans Pro"/>
              <a:cs typeface="Source Sans Pro"/>
              <a:sym typeface="Source Sans Pro"/>
            </a:endParaRPr>
          </a:p>
        </p:txBody>
      </p:sp>
      <p:pic>
        <p:nvPicPr>
          <p:cNvPr id="1022" name="Shape 1022"/>
          <p:cNvPicPr preferRelativeResize="0"/>
          <p:nvPr/>
        </p:nvPicPr>
        <p:blipFill>
          <a:blip r:embed="rId3">
            <a:alphaModFix/>
          </a:blip>
          <a:stretch>
            <a:fillRect/>
          </a:stretch>
        </p:blipFill>
        <p:spPr>
          <a:xfrm>
            <a:off x="3607600" y="47350"/>
            <a:ext cx="1928794" cy="1028700"/>
          </a:xfrm>
          <a:prstGeom prst="rect">
            <a:avLst/>
          </a:prstGeom>
          <a:noFill/>
          <a:ln>
            <a:noFill/>
          </a:ln>
        </p:spPr>
      </p:pic>
      <p:pic>
        <p:nvPicPr>
          <p:cNvPr id="1023" name="Shape 1023"/>
          <p:cNvPicPr preferRelativeResize="0"/>
          <p:nvPr/>
        </p:nvPicPr>
        <p:blipFill>
          <a:blip r:embed="rId4">
            <a:alphaModFix/>
          </a:blip>
          <a:stretch>
            <a:fillRect/>
          </a:stretch>
        </p:blipFill>
        <p:spPr>
          <a:xfrm>
            <a:off x="4469800" y="1172099"/>
            <a:ext cx="4782176" cy="3142277"/>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xfrm>
            <a:off x="398988" y="286192"/>
            <a:ext cx="8346000" cy="1028700"/>
          </a:xfrm>
          <a:prstGeom prst="rect">
            <a:avLst/>
          </a:prstGeom>
        </p:spPr>
        <p:txBody>
          <a:bodyPr wrap="square" lIns="91425" tIns="91425" rIns="91425" bIns="91425" anchor="b" anchorCtr="0">
            <a:noAutofit/>
          </a:bodyPr>
          <a:lstStyle/>
          <a:p>
            <a:pPr marL="0" lvl="0" indent="0" rtl="0">
              <a:spcBef>
                <a:spcPts val="0"/>
              </a:spcBef>
              <a:buNone/>
            </a:pPr>
            <a:r>
              <a:rPr lang="en"/>
              <a:t>Other MySQL installation examples</a:t>
            </a:r>
          </a:p>
        </p:txBody>
      </p:sp>
      <p:sp>
        <p:nvSpPr>
          <p:cNvPr id="1029" name="Shape 1029"/>
          <p:cNvSpPr txBox="1">
            <a:spLocks noGrp="1"/>
          </p:cNvSpPr>
          <p:nvPr>
            <p:ph type="body" idx="1"/>
          </p:nvPr>
        </p:nvSpPr>
        <p:spPr>
          <a:xfrm>
            <a:off x="399000" y="1481300"/>
            <a:ext cx="8745000" cy="3087300"/>
          </a:xfrm>
          <a:prstGeom prst="rect">
            <a:avLst/>
          </a:prstGeom>
        </p:spPr>
        <p:txBody>
          <a:bodyPr wrap="square" lIns="91425" tIns="91425" rIns="91425" bIns="91425" anchor="t" anchorCtr="0">
            <a:noAutofit/>
          </a:bodyPr>
          <a:lstStyle/>
          <a:p>
            <a:pPr marL="457200" lvl="0" indent="-355600" rtl="0">
              <a:spcBef>
                <a:spcPts val="0"/>
              </a:spcBef>
              <a:spcAft>
                <a:spcPts val="0"/>
              </a:spcAft>
              <a:buSzPts val="2000"/>
              <a:buChar char="●"/>
            </a:pPr>
            <a:r>
              <a:rPr lang="en" sz="2000" b="1">
                <a:solidFill>
                  <a:srgbClr val="434343"/>
                </a:solidFill>
                <a:latin typeface="Courier New"/>
                <a:ea typeface="Courier New"/>
                <a:cs typeface="Courier New"/>
                <a:sym typeface="Courier New"/>
              </a:rPr>
              <a:t>helm install --name kubeconf stable/percona</a:t>
            </a:r>
          </a:p>
          <a:p>
            <a:pPr marL="914400" lvl="1" indent="-355600" rtl="0">
              <a:spcBef>
                <a:spcPts val="0"/>
              </a:spcBef>
              <a:spcAft>
                <a:spcPts val="0"/>
              </a:spcAft>
              <a:buSzPts val="2000"/>
              <a:buChar char="○"/>
            </a:pPr>
            <a:r>
              <a:rPr lang="en" sz="2000" b="1">
                <a:solidFill>
                  <a:srgbClr val="434343"/>
                </a:solidFill>
                <a:latin typeface="Courier New"/>
                <a:ea typeface="Courier New"/>
                <a:cs typeface="Courier New"/>
                <a:sym typeface="Courier New"/>
              </a:rPr>
              <a:t> </a:t>
            </a:r>
            <a:r>
              <a:rPr lang="en" sz="2000" u="sng">
                <a:solidFill>
                  <a:schemeClr val="hlink"/>
                </a:solidFill>
                <a:latin typeface="Calibri"/>
                <a:ea typeface="Calibri"/>
                <a:cs typeface="Calibri"/>
                <a:sym typeface="Calibri"/>
                <a:hlinkClick r:id="rId3"/>
              </a:rPr>
              <a:t>https://www.youtube.com/watch?v=kZOk0w6YKMA</a:t>
            </a:r>
          </a:p>
          <a:p>
            <a:pPr marL="457200" lvl="0" indent="-355600" rtl="0">
              <a:lnSpc>
                <a:spcPct val="100000"/>
              </a:lnSpc>
              <a:spcBef>
                <a:spcPts val="0"/>
              </a:spcBef>
              <a:spcAft>
                <a:spcPts val="0"/>
              </a:spcAft>
              <a:buClr>
                <a:srgbClr val="434343"/>
              </a:buClr>
              <a:buSzPts val="2000"/>
              <a:buFont typeface="Courier New"/>
              <a:buChar char="●"/>
            </a:pPr>
            <a:r>
              <a:rPr lang="en" sz="2000">
                <a:solidFill>
                  <a:srgbClr val="434343"/>
                </a:solidFill>
                <a:latin typeface="Calibri"/>
                <a:ea typeface="Calibri"/>
                <a:cs typeface="Calibri"/>
                <a:sym typeface="Calibri"/>
              </a:rPr>
              <a:t>Simple replication with a stateful set </a:t>
            </a:r>
            <a:r>
              <a:rPr lang="en" sz="2000" u="sng">
                <a:solidFill>
                  <a:schemeClr val="accent5"/>
                </a:solidFill>
                <a:latin typeface="Arial"/>
                <a:ea typeface="Arial"/>
                <a:cs typeface="Arial"/>
                <a:sym typeface="Arial"/>
                <a:hlinkClick r:id="rId4"/>
              </a:rPr>
              <a:t>https://kubernetes.io/docs/tasks/run-application/run-replicated-stateful-application/</a:t>
            </a:r>
          </a:p>
          <a:p>
            <a:pPr marL="914400" lvl="1" indent="-355600" rtl="0">
              <a:lnSpc>
                <a:spcPct val="100000"/>
              </a:lnSpc>
              <a:spcBef>
                <a:spcPts val="0"/>
              </a:spcBef>
              <a:spcAft>
                <a:spcPts val="0"/>
              </a:spcAft>
              <a:buClr>
                <a:srgbClr val="434343"/>
              </a:buClr>
              <a:buSzPts val="2000"/>
              <a:buFont typeface="Calibri"/>
              <a:buChar char="○"/>
            </a:pPr>
            <a:r>
              <a:rPr lang="en" sz="2000" u="sng">
                <a:solidFill>
                  <a:schemeClr val="hlink"/>
                </a:solidFill>
                <a:latin typeface="Calibri"/>
                <a:ea typeface="Calibri"/>
                <a:cs typeface="Calibri"/>
                <a:sym typeface="Calibri"/>
                <a:hlinkClick r:id="rId5"/>
              </a:rPr>
              <a:t>https://www.youtube.com/watch?v=M7EWFL83Vdc</a:t>
            </a:r>
          </a:p>
          <a:p>
            <a:pPr marL="457200" lvl="0" indent="-355600" rtl="0">
              <a:spcBef>
                <a:spcPts val="0"/>
              </a:spcBef>
              <a:spcAft>
                <a:spcPts val="0"/>
              </a:spcAft>
              <a:buSzPts val="2000"/>
              <a:buChar char="●"/>
            </a:pPr>
            <a:r>
              <a:rPr lang="en" sz="2000">
                <a:latin typeface="Calibri"/>
                <a:ea typeface="Calibri"/>
                <a:cs typeface="Calibri"/>
                <a:sym typeface="Calibri"/>
              </a:rPr>
              <a:t>Galera StatefulSet by SeveralNines </a:t>
            </a:r>
            <a:r>
              <a:rPr lang="en" sz="2000" u="sng">
                <a:solidFill>
                  <a:schemeClr val="accent5"/>
                </a:solidFill>
                <a:hlinkClick r:id="rId6"/>
              </a:rPr>
              <a:t>https://severalnines.com/blog/mysql-docker-running-galera-cluster-kubernetes</a:t>
            </a:r>
          </a:p>
          <a:p>
            <a:pPr marL="914400" lvl="1" indent="-355600" rtl="0">
              <a:spcBef>
                <a:spcPts val="0"/>
              </a:spcBef>
              <a:buSzPts val="2000"/>
              <a:buChar char="○"/>
            </a:pPr>
            <a:r>
              <a:rPr lang="en" sz="2000"/>
              <a:t>https://youtu.be/3vn7Jd9z4kc</a:t>
            </a:r>
          </a:p>
        </p:txBody>
      </p:sp>
      <p:sp>
        <p:nvSpPr>
          <p:cNvPr id="2" name="Footer Placeholder 1"/>
          <p:cNvSpPr>
            <a:spLocks noGrp="1"/>
          </p:cNvSpPr>
          <p:nvPr>
            <p:ph type="ftr" idx="11"/>
          </p:nvPr>
        </p:nvSpPr>
        <p:spPr/>
        <p:txBody>
          <a:bodyPr/>
          <a:lstStyle/>
          <a:p>
            <a:endParaRPr lang="en-US"/>
          </a:p>
        </p:txBody>
      </p:sp>
      <p:sp>
        <p:nvSpPr>
          <p:cNvPr id="3" name="Slide Number Placeholder 2"/>
          <p:cNvSpPr>
            <a:spLocks noGrp="1"/>
          </p:cNvSpPr>
          <p:nvPr>
            <p:ph type="sldNum" idx="12"/>
          </p:nvPr>
        </p:nvSpPr>
        <p:spPr/>
        <p:txBody>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smtClean="0">
                <a:solidFill>
                  <a:schemeClr val="dk1"/>
                </a:solidFill>
                <a:latin typeface="Source Sans Pro"/>
                <a:ea typeface="Source Sans Pro"/>
                <a:cs typeface="Source Sans Pro"/>
                <a:sym typeface="Source Sans Pro"/>
              </a:rPr>
              <a:t>53</a:t>
            </a:fld>
            <a:endParaRPr lang="en" sz="638"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99012" y="163553"/>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VMs and Containers</a:t>
            </a:r>
            <a:endParaRPr lang="en" dirty="0">
              <a:latin typeface="Calibri"/>
              <a:ea typeface="Calibri"/>
              <a:cs typeface="Calibri"/>
              <a:sym typeface="Calibri"/>
            </a:endParaRPr>
          </a:p>
        </p:txBody>
      </p:sp>
      <p:sp>
        <p:nvSpPr>
          <p:cNvPr id="381" name="Shape 381"/>
          <p:cNvSpPr txBox="1">
            <a:spLocks noGrp="1"/>
          </p:cNvSpPr>
          <p:nvPr>
            <p:ph type="body" idx="1"/>
          </p:nvPr>
        </p:nvSpPr>
        <p:spPr>
          <a:xfrm>
            <a:off x="399012" y="1173051"/>
            <a:ext cx="8347200" cy="3595200"/>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None/>
            </a:pPr>
            <a:r>
              <a:rPr lang="en-US" sz="2400" dirty="0" smtClean="0">
                <a:latin typeface="Calibri"/>
                <a:ea typeface="Calibri"/>
                <a:cs typeface="Calibri"/>
                <a:sym typeface="Calibri"/>
              </a:rPr>
              <a:t>comparison</a:t>
            </a:r>
            <a:endParaRPr sz="2400" dirty="0">
              <a:latin typeface="Calibri"/>
              <a:ea typeface="Calibri"/>
              <a:cs typeface="Calibri"/>
              <a:sym typeface="Calibri"/>
            </a:endParaRPr>
          </a:p>
        </p:txBody>
      </p:sp>
      <p:sp>
        <p:nvSpPr>
          <p:cNvPr id="382" name="Shape 38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83" name="Shape 3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6</a:t>
            </a:fld>
            <a:endParaRPr lang="en" sz="638" b="0" i="0" u="none" strike="noStrike" cap="none">
              <a:solidFill>
                <a:schemeClr val="dk1"/>
              </a:solidFill>
              <a:latin typeface="Source Sans Pro"/>
              <a:ea typeface="Source Sans Pro"/>
              <a:cs typeface="Source Sans Pro"/>
              <a:sym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858" y="1717636"/>
            <a:ext cx="1740877" cy="28692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919" y="2069056"/>
            <a:ext cx="2349500" cy="2578100"/>
          </a:xfrm>
          <a:prstGeom prst="rect">
            <a:avLst/>
          </a:prstGeom>
        </p:spPr>
      </p:pic>
      <p:sp>
        <p:nvSpPr>
          <p:cNvPr id="4" name="TextBox 3"/>
          <p:cNvSpPr txBox="1"/>
          <p:nvPr/>
        </p:nvSpPr>
        <p:spPr>
          <a:xfrm>
            <a:off x="2747777" y="1409860"/>
            <a:ext cx="501041" cy="307777"/>
          </a:xfrm>
          <a:prstGeom prst="rect">
            <a:avLst/>
          </a:prstGeom>
          <a:noFill/>
        </p:spPr>
        <p:txBody>
          <a:bodyPr wrap="square" rtlCol="0">
            <a:spAutoFit/>
          </a:bodyPr>
          <a:lstStyle/>
          <a:p>
            <a:r>
              <a:rPr lang="en-US" smtClean="0"/>
              <a:t>VM</a:t>
            </a:r>
            <a:endParaRPr lang="en-US"/>
          </a:p>
        </p:txBody>
      </p:sp>
      <p:sp>
        <p:nvSpPr>
          <p:cNvPr id="5" name="TextBox 4"/>
          <p:cNvSpPr txBox="1"/>
          <p:nvPr/>
        </p:nvSpPr>
        <p:spPr>
          <a:xfrm>
            <a:off x="5260932" y="1409859"/>
            <a:ext cx="960519" cy="307777"/>
          </a:xfrm>
          <a:prstGeom prst="rect">
            <a:avLst/>
          </a:prstGeom>
          <a:noFill/>
        </p:spPr>
        <p:txBody>
          <a:bodyPr wrap="none" rtlCol="0">
            <a:spAutoFit/>
          </a:bodyPr>
          <a:lstStyle/>
          <a:p>
            <a:r>
              <a:rPr lang="en-US" dirty="0" smtClean="0"/>
              <a:t>Container</a:t>
            </a:r>
            <a:endParaRPr lang="en-US" dirty="0"/>
          </a:p>
        </p:txBody>
      </p:sp>
    </p:spTree>
    <p:extLst>
      <p:ext uri="{BB962C8B-B14F-4D97-AF65-F5344CB8AC3E}">
        <p14:creationId xmlns:p14="http://schemas.microsoft.com/office/powerpoint/2010/main" val="2134096968"/>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99012" y="23352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VMs vs. Containers</a:t>
            </a:r>
            <a:endParaRPr lang="en" dirty="0">
              <a:latin typeface="Calibri"/>
              <a:ea typeface="Calibri"/>
              <a:cs typeface="Calibri"/>
              <a:sym typeface="Calibri"/>
            </a:endParaRPr>
          </a:p>
        </p:txBody>
      </p:sp>
      <p:sp>
        <p:nvSpPr>
          <p:cNvPr id="381" name="Shape 381"/>
          <p:cNvSpPr txBox="1">
            <a:spLocks noGrp="1"/>
          </p:cNvSpPr>
          <p:nvPr>
            <p:ph type="body" idx="1"/>
          </p:nvPr>
        </p:nvSpPr>
        <p:spPr>
          <a:xfrm>
            <a:off x="399012" y="1025932"/>
            <a:ext cx="8576371" cy="3572194"/>
          </a:xfrm>
          <a:prstGeom prst="rect">
            <a:avLst/>
          </a:prstGeom>
          <a:noFill/>
          <a:ln>
            <a:noFill/>
          </a:ln>
        </p:spPr>
        <p:txBody>
          <a:bodyPr wrap="square" lIns="0" tIns="0" rIns="0" bIns="0" anchor="t" anchorCtr="0">
            <a:noAutofit/>
          </a:bodyPr>
          <a:lstStyle/>
          <a:p>
            <a:pPr marL="742950" lvl="1" indent="-285750">
              <a:buFont typeface="Arial" charset="0"/>
              <a:buChar char="•"/>
            </a:pPr>
            <a:r>
              <a:rPr lang="en-US" dirty="0" smtClean="0">
                <a:latin typeface="Calibri" charset="0"/>
                <a:ea typeface="Calibri" charset="0"/>
                <a:cs typeface="Calibri" charset="0"/>
              </a:rPr>
              <a:t>VMs require OS installation on a software emulated machine vs. containers which include only the application and use the host OS/Kernel</a:t>
            </a:r>
          </a:p>
          <a:p>
            <a:pPr marL="742950" lvl="1" indent="-285750">
              <a:buFont typeface="Arial" charset="0"/>
              <a:buChar char="•"/>
            </a:pPr>
            <a:r>
              <a:rPr lang="en-US" dirty="0" smtClean="0">
                <a:latin typeface="Calibri" charset="0"/>
                <a:ea typeface="Calibri" charset="0"/>
                <a:cs typeface="Calibri" charset="0"/>
              </a:rPr>
              <a:t>VMs provide an abstract machine, Containers provide an abstract OS</a:t>
            </a:r>
          </a:p>
          <a:p>
            <a:pPr marL="742950" lvl="1" indent="-285750">
              <a:buFont typeface="Arial" charset="0"/>
              <a:buChar char="•"/>
            </a:pPr>
            <a:r>
              <a:rPr lang="en-US" dirty="0" smtClean="0">
                <a:latin typeface="Calibri" charset="0"/>
                <a:ea typeface="Calibri" charset="0"/>
                <a:cs typeface="Calibri" charset="0"/>
              </a:rPr>
              <a:t>VMs have a hypervisor/emulation layer whereas containers are more isolation than virtualization</a:t>
            </a:r>
            <a:endParaRPr lang="en-US" dirty="0">
              <a:latin typeface="Calibri" charset="0"/>
              <a:ea typeface="Calibri" charset="0"/>
              <a:cs typeface="Calibri" charset="0"/>
            </a:endParaRPr>
          </a:p>
          <a:p>
            <a:pPr marL="742950" lvl="1" indent="-285750">
              <a:buFont typeface="Arial" charset="0"/>
              <a:buChar char="•"/>
            </a:pPr>
            <a:r>
              <a:rPr lang="en-US" dirty="0" smtClean="0">
                <a:latin typeface="Calibri" charset="0"/>
                <a:ea typeface="Calibri" charset="0"/>
                <a:cs typeface="Calibri" charset="0"/>
              </a:rPr>
              <a:t>VMs have a longer life span vs. containers</a:t>
            </a:r>
            <a:endParaRPr lang="en-US" dirty="0">
              <a:latin typeface="Calibri" charset="0"/>
              <a:ea typeface="Calibri" charset="0"/>
              <a:cs typeface="Calibri" charset="0"/>
            </a:endParaRPr>
          </a:p>
          <a:p>
            <a:pPr marL="742950" lvl="1" indent="-285750">
              <a:buFont typeface="Arial" charset="0"/>
              <a:buChar char="•"/>
            </a:pPr>
            <a:r>
              <a:rPr lang="en-US" dirty="0" smtClean="0">
                <a:latin typeface="Calibri" charset="0"/>
                <a:ea typeface="Calibri" charset="0"/>
                <a:cs typeface="Calibri" charset="0"/>
              </a:rPr>
              <a:t>VMs have their own filesystem and interact with external storage like a real machine whereas containers have an ephemeral disk that exists on the host OS and can specify volumes for persistent data that can be on the host or external storage on the host</a:t>
            </a:r>
          </a:p>
          <a:p>
            <a:pPr marL="742950" lvl="1" indent="-285750">
              <a:buFont typeface="Arial" charset="0"/>
              <a:buChar char="•"/>
            </a:pPr>
            <a:r>
              <a:rPr lang="en-US" dirty="0" smtClean="0">
                <a:latin typeface="Calibri" charset="0"/>
                <a:ea typeface="Calibri" charset="0"/>
                <a:cs typeface="Calibri" charset="0"/>
              </a:rPr>
              <a:t>VMs networking is specific to the virtual machine whereas containers </a:t>
            </a:r>
          </a:p>
          <a:p>
            <a:pPr marL="742950" lvl="1" indent="-285750">
              <a:buFont typeface="Arial" charset="0"/>
              <a:buChar char="•"/>
            </a:pPr>
            <a:r>
              <a:rPr lang="en-US" dirty="0" smtClean="0">
                <a:latin typeface="Calibri" charset="0"/>
                <a:ea typeface="Calibri" charset="0"/>
                <a:cs typeface="Calibri" charset="0"/>
                <a:sym typeface="Calibri"/>
              </a:rPr>
              <a:t>VMs are more secure, more isolated than containers.</a:t>
            </a:r>
          </a:p>
          <a:p>
            <a:pPr marL="742950" lvl="1" indent="-285750">
              <a:buFont typeface="Arial" charset="0"/>
              <a:buChar char="•"/>
            </a:pPr>
            <a:r>
              <a:rPr lang="en-US" dirty="0" smtClean="0">
                <a:latin typeface="Calibri" charset="0"/>
                <a:ea typeface="Calibri" charset="0"/>
                <a:cs typeface="Calibri" charset="0"/>
                <a:sym typeface="Calibri"/>
              </a:rPr>
              <a:t>Host cannot set VM processes, but host can see container processes</a:t>
            </a:r>
            <a:endParaRPr dirty="0">
              <a:latin typeface="Calibri"/>
              <a:ea typeface="Calibri"/>
              <a:cs typeface="Calibri"/>
              <a:sym typeface="Calibri"/>
            </a:endParaRPr>
          </a:p>
        </p:txBody>
      </p:sp>
      <p:sp>
        <p:nvSpPr>
          <p:cNvPr id="382" name="Shape 38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83" name="Shape 3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7</a:t>
            </a:fld>
            <a:endParaRPr lang="en" sz="638"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93406307"/>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99012" y="233525"/>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US" dirty="0" smtClean="0">
                <a:latin typeface="Calibri"/>
                <a:ea typeface="Calibri"/>
                <a:cs typeface="Calibri"/>
                <a:sym typeface="Calibri"/>
              </a:rPr>
              <a:t>Oh no! Databases on containers?!</a:t>
            </a:r>
            <a:endParaRPr lang="en" dirty="0">
              <a:latin typeface="Calibri"/>
              <a:ea typeface="Calibri"/>
              <a:cs typeface="Calibri"/>
              <a:sym typeface="Calibri"/>
            </a:endParaRPr>
          </a:p>
        </p:txBody>
      </p:sp>
      <p:sp>
        <p:nvSpPr>
          <p:cNvPr id="381" name="Shape 381"/>
          <p:cNvSpPr txBox="1">
            <a:spLocks noGrp="1"/>
          </p:cNvSpPr>
          <p:nvPr>
            <p:ph type="body" idx="1"/>
          </p:nvPr>
        </p:nvSpPr>
        <p:spPr>
          <a:xfrm>
            <a:off x="3788227" y="1212319"/>
            <a:ext cx="4956785" cy="3595200"/>
          </a:xfrm>
          <a:prstGeom prst="rect">
            <a:avLst/>
          </a:prstGeom>
          <a:noFill/>
          <a:ln>
            <a:noFill/>
          </a:ln>
        </p:spPr>
        <p:txBody>
          <a:bodyPr wrap="square" lIns="0" tIns="0" rIns="0" bIns="0" anchor="t" anchorCtr="0">
            <a:noAutofit/>
          </a:bodyPr>
          <a:lstStyle/>
          <a:p>
            <a:pPr marL="742950" lvl="1" indent="-285750">
              <a:buFont typeface="Arial" charset="0"/>
              <a:buChar char="•"/>
            </a:pPr>
            <a:r>
              <a:rPr lang="en-US" dirty="0" smtClean="0">
                <a:latin typeface="Calibri"/>
                <a:ea typeface="Calibri"/>
                <a:cs typeface="Calibri"/>
                <a:sym typeface="Calibri"/>
              </a:rPr>
              <a:t>More of a misconception than reality</a:t>
            </a:r>
          </a:p>
          <a:p>
            <a:pPr marL="742950" lvl="1" indent="-285750">
              <a:buFont typeface="Arial" charset="0"/>
              <a:buChar char="•"/>
            </a:pPr>
            <a:r>
              <a:rPr lang="en-US" dirty="0" smtClean="0">
                <a:latin typeface="Calibri"/>
                <a:ea typeface="Calibri"/>
                <a:cs typeface="Calibri"/>
                <a:sym typeface="Calibri"/>
              </a:rPr>
              <a:t>Containers make it simpler to run any application</a:t>
            </a:r>
          </a:p>
          <a:p>
            <a:pPr marL="742950" lvl="1" indent="-285750">
              <a:buFont typeface="Arial" charset="0"/>
              <a:buChar char="•"/>
            </a:pPr>
            <a:r>
              <a:rPr lang="en-US" dirty="0" smtClean="0">
                <a:latin typeface="Calibri"/>
                <a:ea typeface="Calibri"/>
                <a:cs typeface="Calibri"/>
                <a:sym typeface="Calibri"/>
              </a:rPr>
              <a:t>Testing is made easier</a:t>
            </a:r>
          </a:p>
          <a:p>
            <a:pPr marL="742950" lvl="1" indent="-285750">
              <a:buFont typeface="Arial" charset="0"/>
              <a:buChar char="•"/>
            </a:pPr>
            <a:r>
              <a:rPr lang="en-US" dirty="0" smtClean="0">
                <a:latin typeface="Calibri"/>
                <a:ea typeface="Calibri"/>
                <a:cs typeface="Calibri"/>
                <a:sym typeface="Calibri"/>
              </a:rPr>
              <a:t>No emulation layer </a:t>
            </a:r>
            <a:endParaRPr dirty="0">
              <a:latin typeface="Calibri"/>
              <a:ea typeface="Calibri"/>
              <a:cs typeface="Calibri"/>
              <a:sym typeface="Calibri"/>
            </a:endParaRPr>
          </a:p>
        </p:txBody>
      </p:sp>
      <p:sp>
        <p:nvSpPr>
          <p:cNvPr id="382" name="Shape 38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383" name="Shape 38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8</a:t>
            </a:fld>
            <a:endParaRPr lang="en" sz="638" b="0" i="0" u="none" strike="noStrike" cap="none">
              <a:solidFill>
                <a:schemeClr val="dk1"/>
              </a:solidFill>
              <a:latin typeface="Source Sans Pro"/>
              <a:ea typeface="Source Sans Pro"/>
              <a:cs typeface="Source Sans Pro"/>
              <a:sym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291" y="1212319"/>
            <a:ext cx="2418248" cy="2926080"/>
          </a:xfrm>
          <a:prstGeom prst="rect">
            <a:avLst/>
          </a:prstGeom>
        </p:spPr>
      </p:pic>
    </p:spTree>
    <p:extLst>
      <p:ext uri="{BB962C8B-B14F-4D97-AF65-F5344CB8AC3E}">
        <p14:creationId xmlns:p14="http://schemas.microsoft.com/office/powerpoint/2010/main" val="1281306899"/>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998275" y="411433"/>
            <a:ext cx="8346000" cy="666600"/>
          </a:xfrm>
          <a:prstGeom prst="rect">
            <a:avLst/>
          </a:prstGeom>
          <a:noFill/>
          <a:ln>
            <a:noFill/>
          </a:ln>
        </p:spPr>
        <p:txBody>
          <a:bodyPr wrap="square" lIns="0" tIns="0" rIns="0" bIns="0" anchor="b" anchorCtr="0">
            <a:noAutofit/>
          </a:bodyPr>
          <a:lstStyle/>
          <a:p>
            <a:pPr marL="0" marR="0" lvl="0" indent="0" algn="l" rtl="0">
              <a:lnSpc>
                <a:spcPct val="80000"/>
              </a:lnSpc>
              <a:spcBef>
                <a:spcPts val="0"/>
              </a:spcBef>
              <a:spcAft>
                <a:spcPts val="0"/>
              </a:spcAft>
              <a:buClr>
                <a:schemeClr val="dk1"/>
              </a:buClr>
              <a:buFont typeface="Source Sans Pro"/>
              <a:buNone/>
            </a:pPr>
            <a:r>
              <a:rPr lang="en" dirty="0" smtClean="0">
                <a:latin typeface="Calibri"/>
                <a:ea typeface="Calibri"/>
                <a:cs typeface="Calibri"/>
                <a:sym typeface="Calibri"/>
              </a:rPr>
              <a:t>Databases</a:t>
            </a:r>
            <a:r>
              <a:rPr lang="en-US" dirty="0" smtClean="0">
                <a:latin typeface="Calibri"/>
                <a:ea typeface="Calibri"/>
                <a:cs typeface="Calibri"/>
                <a:sym typeface="Calibri"/>
              </a:rPr>
              <a:t>:</a:t>
            </a:r>
            <a:r>
              <a:rPr lang="en" dirty="0" smtClean="0">
                <a:latin typeface="Calibri"/>
                <a:ea typeface="Calibri"/>
                <a:cs typeface="Calibri"/>
                <a:sym typeface="Calibri"/>
              </a:rPr>
              <a:t> </a:t>
            </a:r>
            <a:r>
              <a:rPr lang="en-US" dirty="0" smtClean="0">
                <a:latin typeface="Calibri"/>
                <a:ea typeface="Calibri"/>
                <a:cs typeface="Calibri"/>
                <a:sym typeface="Calibri"/>
              </a:rPr>
              <a:t>Pets vs. Cattle</a:t>
            </a:r>
            <a:r>
              <a:rPr lang="en" dirty="0">
                <a:latin typeface="Calibri"/>
                <a:ea typeface="Calibri"/>
                <a:cs typeface="Calibri"/>
                <a:sym typeface="Calibri"/>
              </a:rPr>
              <a:t>	</a:t>
            </a:r>
          </a:p>
        </p:txBody>
      </p:sp>
      <p:sp>
        <p:nvSpPr>
          <p:cNvPr id="402" name="Shape 402"/>
          <p:cNvSpPr txBox="1">
            <a:spLocks noGrp="1"/>
          </p:cNvSpPr>
          <p:nvPr>
            <p:ph type="ftr" idx="11"/>
          </p:nvPr>
        </p:nvSpPr>
        <p:spPr>
          <a:xfrm>
            <a:off x="6467751" y="4929819"/>
            <a:ext cx="2058000" cy="1371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dk1"/>
              </a:buClr>
              <a:buFont typeface="Source Sans Pro"/>
              <a:buNone/>
            </a:pPr>
            <a:endParaRPr lang="en" sz="638" b="0" i="0" u="none" strike="noStrike" cap="none">
              <a:solidFill>
                <a:schemeClr val="dk1"/>
              </a:solidFill>
              <a:latin typeface="Source Sans Pro"/>
              <a:ea typeface="Source Sans Pro"/>
              <a:cs typeface="Source Sans Pro"/>
              <a:sym typeface="Source Sans Pro"/>
            </a:endParaRPr>
          </a:p>
        </p:txBody>
      </p:sp>
      <p:sp>
        <p:nvSpPr>
          <p:cNvPr id="403" name="Shape 403"/>
          <p:cNvSpPr txBox="1">
            <a:spLocks noGrp="1"/>
          </p:cNvSpPr>
          <p:nvPr>
            <p:ph type="sldNum" idx="12"/>
          </p:nvPr>
        </p:nvSpPr>
        <p:spPr>
          <a:xfrm>
            <a:off x="8459211" y="4929819"/>
            <a:ext cx="286200" cy="13710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Font typeface="Source Sans Pro"/>
              <a:buNone/>
            </a:pPr>
            <a:fld id="{00000000-1234-1234-1234-123412341234}" type="slidenum">
              <a:rPr lang="en" sz="638" b="0" i="0" u="none" strike="noStrike" cap="none">
                <a:solidFill>
                  <a:schemeClr val="dk1"/>
                </a:solidFill>
                <a:latin typeface="Source Sans Pro"/>
                <a:ea typeface="Source Sans Pro"/>
                <a:cs typeface="Source Sans Pro"/>
                <a:sym typeface="Source Sans Pro"/>
              </a:rPr>
              <a:t>9</a:t>
            </a:fld>
            <a:endParaRPr lang="en" sz="638" b="0" i="0" u="none" strike="noStrike" cap="none">
              <a:solidFill>
                <a:schemeClr val="dk1"/>
              </a:solidFill>
              <a:latin typeface="Source Sans Pro"/>
              <a:ea typeface="Source Sans Pro"/>
              <a:cs typeface="Source Sans Pro"/>
              <a:sym typeface="Source Sans Pro"/>
            </a:endParaRPr>
          </a:p>
        </p:txBody>
      </p:sp>
      <p:sp>
        <p:nvSpPr>
          <p:cNvPr id="404" name="Shape 404"/>
          <p:cNvSpPr txBox="1">
            <a:spLocks noGrp="1"/>
          </p:cNvSpPr>
          <p:nvPr>
            <p:ph type="body" idx="1"/>
          </p:nvPr>
        </p:nvSpPr>
        <p:spPr>
          <a:xfrm>
            <a:off x="2097512" y="1821050"/>
            <a:ext cx="7324280" cy="2971800"/>
          </a:xfrm>
          <a:prstGeom prst="rect">
            <a:avLst/>
          </a:prstGeom>
          <a:noFill/>
          <a:ln>
            <a:noFill/>
          </a:ln>
        </p:spPr>
        <p:txBody>
          <a:bodyPr wrap="square" lIns="0" tIns="0" rIns="0" bIns="0" anchor="t" anchorCtr="0">
            <a:noAutofit/>
          </a:bodyPr>
          <a:lstStyle/>
          <a:p>
            <a:pPr marL="457200" marR="0" lvl="0" indent="-368300" algn="l" rtl="0">
              <a:lnSpc>
                <a:spcPct val="90000"/>
              </a:lnSpc>
              <a:spcBef>
                <a:spcPts val="0"/>
              </a:spcBef>
              <a:spcAft>
                <a:spcPts val="0"/>
              </a:spcAft>
              <a:buClr>
                <a:srgbClr val="434343"/>
              </a:buClr>
              <a:buSzPts val="2200"/>
              <a:buFont typeface="Calibri"/>
              <a:buChar char="●"/>
            </a:pPr>
            <a:r>
              <a:rPr lang="en" sz="2200" dirty="0" smtClean="0">
                <a:latin typeface="Calibri"/>
                <a:ea typeface="Calibri"/>
                <a:cs typeface="Calibri"/>
                <a:sym typeface="Calibri"/>
              </a:rPr>
              <a:t>Database</a:t>
            </a:r>
            <a:r>
              <a:rPr lang="en-US" sz="2200" dirty="0" smtClean="0">
                <a:latin typeface="Calibri"/>
                <a:ea typeface="Calibri"/>
                <a:cs typeface="Calibri"/>
                <a:sym typeface="Calibri"/>
              </a:rPr>
              <a:t>s </a:t>
            </a:r>
            <a:r>
              <a:rPr lang="en" sz="2200" dirty="0" smtClean="0">
                <a:latin typeface="Calibri"/>
                <a:ea typeface="Calibri"/>
                <a:cs typeface="Calibri"/>
                <a:sym typeface="Calibri"/>
              </a:rPr>
              <a:t>tend </a:t>
            </a:r>
            <a:r>
              <a:rPr lang="en" sz="2200" dirty="0">
                <a:latin typeface="Calibri"/>
                <a:ea typeface="Calibri"/>
                <a:cs typeface="Calibri"/>
                <a:sym typeface="Calibri"/>
              </a:rPr>
              <a:t>to be more pets than cattle  </a:t>
            </a:r>
          </a:p>
          <a:p>
            <a:pPr marL="457200" marR="0" lvl="0" indent="-368300" algn="l" rtl="0">
              <a:lnSpc>
                <a:spcPct val="90000"/>
              </a:lnSpc>
              <a:spcBef>
                <a:spcPts val="0"/>
              </a:spcBef>
              <a:spcAft>
                <a:spcPts val="0"/>
              </a:spcAft>
              <a:buClr>
                <a:srgbClr val="434343"/>
              </a:buClr>
              <a:buSzPts val="2200"/>
              <a:buFont typeface="Calibri"/>
              <a:buChar char="●"/>
            </a:pPr>
            <a:r>
              <a:rPr lang="en" sz="2200" dirty="0">
                <a:latin typeface="Calibri"/>
                <a:ea typeface="Calibri"/>
                <a:cs typeface="Calibri"/>
                <a:sym typeface="Calibri"/>
              </a:rPr>
              <a:t>A pod of multiple database instances or one</a:t>
            </a:r>
            <a:r>
              <a:rPr lang="en" sz="2200" dirty="0" smtClean="0">
                <a:latin typeface="Calibri"/>
                <a:ea typeface="Calibri"/>
                <a:cs typeface="Calibri"/>
                <a:sym typeface="Calibri"/>
              </a:rPr>
              <a:t>?</a:t>
            </a:r>
            <a:endParaRPr lang="en-US" sz="2200" dirty="0" smtClean="0">
              <a:latin typeface="Calibri"/>
              <a:ea typeface="Calibri"/>
              <a:cs typeface="Calibri"/>
              <a:sym typeface="Calibri"/>
            </a:endParaRPr>
          </a:p>
          <a:p>
            <a:pPr marL="457200" indent="-368300">
              <a:spcBef>
                <a:spcPts val="0"/>
              </a:spcBef>
              <a:buClr>
                <a:srgbClr val="434343"/>
              </a:buClr>
              <a:buSzPts val="2200"/>
              <a:buFont typeface="Calibri"/>
              <a:buChar char="●"/>
            </a:pPr>
            <a:r>
              <a:rPr lang="en" sz="2200" i="1" dirty="0">
                <a:latin typeface="Calibri"/>
                <a:ea typeface="Calibri"/>
                <a:cs typeface="Calibri"/>
                <a:sym typeface="Calibri"/>
              </a:rPr>
              <a:t>“</a:t>
            </a:r>
            <a:r>
              <a:rPr lang="en" sz="2200" i="1" dirty="0">
                <a:solidFill>
                  <a:srgbClr val="000000"/>
                </a:solidFill>
                <a:latin typeface="Calibri"/>
                <a:ea typeface="Calibri"/>
                <a:cs typeface="Calibri"/>
                <a:sym typeface="Calibri"/>
              </a:rPr>
              <a:t>Kubernetes</a:t>
            </a:r>
            <a:r>
              <a:rPr lang="en" sz="2200" i="1" dirty="0">
                <a:solidFill>
                  <a:srgbClr val="000000"/>
                </a:solidFill>
                <a:latin typeface="Calibri"/>
                <a:ea typeface="Calibri"/>
                <a:cs typeface="Calibri"/>
                <a:sym typeface="Calibri"/>
                <a:hlinkClick r:id="rId3"/>
              </a:rPr>
              <a:t> </a:t>
            </a:r>
            <a:r>
              <a:rPr lang="en" sz="2200" i="1" u="sng" dirty="0">
                <a:solidFill>
                  <a:schemeClr val="accent5"/>
                </a:solidFill>
                <a:latin typeface="Calibri"/>
                <a:ea typeface="Calibri"/>
                <a:cs typeface="Calibri"/>
                <a:sym typeface="Calibri"/>
                <a:hlinkClick r:id="rId3"/>
              </a:rPr>
              <a:t>Pods</a:t>
            </a:r>
            <a:r>
              <a:rPr lang="en" sz="2200" i="1" dirty="0">
                <a:solidFill>
                  <a:srgbClr val="000000"/>
                </a:solidFill>
                <a:latin typeface="Calibri"/>
                <a:ea typeface="Calibri"/>
                <a:cs typeface="Calibri"/>
                <a:sym typeface="Calibri"/>
              </a:rPr>
              <a:t> are mortal</a:t>
            </a:r>
            <a:r>
              <a:rPr lang="en" sz="2200" i="1" dirty="0" smtClean="0">
                <a:solidFill>
                  <a:srgbClr val="000000"/>
                </a:solidFill>
                <a:latin typeface="Calibri"/>
                <a:ea typeface="Calibri"/>
                <a:cs typeface="Calibri"/>
                <a:sym typeface="Calibri"/>
              </a:rPr>
              <a:t>.”</a:t>
            </a:r>
            <a:endParaRPr lang="en" sz="2200" dirty="0">
              <a:latin typeface="Calibri"/>
              <a:ea typeface="Calibri"/>
              <a:cs typeface="Calibri"/>
              <a:sym typeface="Calibri"/>
            </a:endParaRPr>
          </a:p>
          <a:p>
            <a:pPr marL="457200" marR="0" lvl="0" indent="-368300" algn="l" rtl="0">
              <a:lnSpc>
                <a:spcPct val="90000"/>
              </a:lnSpc>
              <a:spcBef>
                <a:spcPts val="0"/>
              </a:spcBef>
              <a:spcAft>
                <a:spcPts val="0"/>
              </a:spcAft>
              <a:buClr>
                <a:srgbClr val="434343"/>
              </a:buClr>
              <a:buSzPts val="2200"/>
              <a:buFont typeface="Calibri"/>
              <a:buChar char="●"/>
            </a:pPr>
            <a:r>
              <a:rPr lang="en-US" sz="2200" dirty="0" smtClean="0">
                <a:latin typeface="Calibri"/>
                <a:ea typeface="Calibri"/>
                <a:cs typeface="Calibri"/>
                <a:sym typeface="Calibri"/>
              </a:rPr>
              <a:t>A database is a </a:t>
            </a:r>
            <a:r>
              <a:rPr lang="en-US" sz="2200" dirty="0" smtClean="0">
                <a:latin typeface="Calibri"/>
                <a:ea typeface="Calibri"/>
                <a:cs typeface="Calibri"/>
                <a:sym typeface="Calibri"/>
              </a:rPr>
              <a:t>complex, </a:t>
            </a:r>
            <a:r>
              <a:rPr lang="en-US" sz="2200" dirty="0" smtClean="0">
                <a:latin typeface="Calibri"/>
                <a:ea typeface="Calibri"/>
                <a:cs typeface="Calibri"/>
                <a:sym typeface="Calibri"/>
              </a:rPr>
              <a:t>s</a:t>
            </a:r>
            <a:r>
              <a:rPr lang="en" sz="2200" dirty="0" err="1" smtClean="0">
                <a:latin typeface="Calibri"/>
                <a:ea typeface="Calibri"/>
                <a:cs typeface="Calibri"/>
                <a:sym typeface="Calibri"/>
              </a:rPr>
              <a:t>tateful</a:t>
            </a:r>
            <a:r>
              <a:rPr lang="en-US" sz="2200" dirty="0" smtClean="0">
                <a:latin typeface="Calibri"/>
                <a:ea typeface="Calibri"/>
                <a:cs typeface="Calibri"/>
                <a:sym typeface="Calibri"/>
              </a:rPr>
              <a:t>,</a:t>
            </a:r>
            <a:r>
              <a:rPr lang="en" sz="2200" dirty="0" smtClean="0">
                <a:latin typeface="Calibri"/>
                <a:ea typeface="Calibri"/>
                <a:cs typeface="Calibri"/>
                <a:sym typeface="Calibri"/>
              </a:rPr>
              <a:t> </a:t>
            </a:r>
            <a:r>
              <a:rPr lang="en-US" sz="2200" dirty="0">
                <a:latin typeface="Calibri"/>
                <a:ea typeface="Calibri"/>
                <a:cs typeface="Calibri"/>
                <a:sym typeface="Calibri"/>
              </a:rPr>
              <a:t>a</a:t>
            </a:r>
            <a:r>
              <a:rPr lang="en" sz="2200" dirty="0" err="1" smtClean="0">
                <a:latin typeface="Calibri"/>
                <a:ea typeface="Calibri"/>
                <a:cs typeface="Calibri"/>
                <a:sym typeface="Calibri"/>
              </a:rPr>
              <a:t>pplication</a:t>
            </a:r>
            <a:endParaRPr lang="en" sz="2200" dirty="0">
              <a:latin typeface="Calibri"/>
              <a:ea typeface="Calibri"/>
              <a:cs typeface="Calibri"/>
              <a:sym typeface="Calibri"/>
            </a:endParaRPr>
          </a:p>
          <a:p>
            <a:pPr marL="457200" marR="0" lvl="0" indent="-368300" algn="l" rtl="0">
              <a:lnSpc>
                <a:spcPct val="90000"/>
              </a:lnSpc>
              <a:spcBef>
                <a:spcPts val="0"/>
              </a:spcBef>
              <a:spcAft>
                <a:spcPts val="0"/>
              </a:spcAft>
              <a:buClr>
                <a:srgbClr val="434343"/>
              </a:buClr>
              <a:buSzPts val="2200"/>
              <a:buFont typeface="Calibri"/>
              <a:buChar char="●"/>
            </a:pPr>
            <a:r>
              <a:rPr lang="en-US" sz="2200" dirty="0" smtClean="0">
                <a:latin typeface="Calibri"/>
                <a:ea typeface="Calibri"/>
                <a:cs typeface="Calibri"/>
                <a:sym typeface="Calibri"/>
              </a:rPr>
              <a:t>Stable</a:t>
            </a:r>
            <a:r>
              <a:rPr lang="en" sz="2200" dirty="0" smtClean="0">
                <a:latin typeface="Calibri"/>
                <a:ea typeface="Calibri"/>
                <a:cs typeface="Calibri"/>
                <a:sym typeface="Calibri"/>
              </a:rPr>
              <a:t> </a:t>
            </a:r>
            <a:r>
              <a:rPr lang="en" sz="2200" dirty="0">
                <a:latin typeface="Calibri"/>
                <a:ea typeface="Calibri"/>
                <a:cs typeface="Calibri"/>
                <a:sym typeface="Calibri"/>
              </a:rPr>
              <a:t>access: applications get the same </a:t>
            </a:r>
            <a:r>
              <a:rPr lang="en" sz="2200" dirty="0" smtClean="0">
                <a:latin typeface="Calibri"/>
                <a:ea typeface="Calibri"/>
                <a:cs typeface="Calibri"/>
                <a:sym typeface="Calibri"/>
              </a:rPr>
              <a:t>database</a:t>
            </a:r>
            <a:r>
              <a:rPr lang="en-US" sz="2200" dirty="0" smtClean="0">
                <a:latin typeface="Calibri"/>
                <a:ea typeface="Calibri"/>
                <a:cs typeface="Calibri"/>
                <a:sym typeface="Calibri"/>
              </a:rPr>
              <a:t> handle</a:t>
            </a:r>
            <a:r>
              <a:rPr lang="en" sz="2200" dirty="0" smtClean="0">
                <a:latin typeface="Calibri"/>
                <a:ea typeface="Calibri"/>
                <a:cs typeface="Calibri"/>
                <a:sym typeface="Calibri"/>
              </a:rPr>
              <a:t> </a:t>
            </a:r>
            <a:endParaRPr lang="en" sz="2200" dirty="0">
              <a:latin typeface="Calibri"/>
              <a:ea typeface="Calibri"/>
              <a:cs typeface="Calibri"/>
              <a:sym typeface="Calibri"/>
            </a:endParaRPr>
          </a:p>
          <a:p>
            <a:pPr marL="457200" marR="0" lvl="0" indent="-368300" algn="l" rtl="0">
              <a:lnSpc>
                <a:spcPct val="90000"/>
              </a:lnSpc>
              <a:spcBef>
                <a:spcPts val="0"/>
              </a:spcBef>
              <a:spcAft>
                <a:spcPts val="0"/>
              </a:spcAft>
              <a:buClr>
                <a:srgbClr val="434343"/>
              </a:buClr>
              <a:buSzPts val="2200"/>
              <a:buFont typeface="Calibri"/>
              <a:buChar char="●"/>
            </a:pPr>
            <a:r>
              <a:rPr lang="en" sz="2200" dirty="0">
                <a:latin typeface="Calibri"/>
                <a:ea typeface="Calibri"/>
                <a:cs typeface="Calibri"/>
                <a:sym typeface="Calibri"/>
              </a:rPr>
              <a:t>Safety: don’t scale if unhealthy (obvious)</a:t>
            </a:r>
          </a:p>
          <a:p>
            <a:pPr marL="457200" marR="0" lvl="0" indent="-368300" algn="l" rtl="0">
              <a:lnSpc>
                <a:spcPct val="90000"/>
              </a:lnSpc>
              <a:spcBef>
                <a:spcPts val="0"/>
              </a:spcBef>
              <a:spcAft>
                <a:spcPts val="0"/>
              </a:spcAft>
              <a:buClr>
                <a:srgbClr val="434343"/>
              </a:buClr>
              <a:buSzPts val="2200"/>
              <a:buFont typeface="Calibri"/>
              <a:buChar char="●"/>
            </a:pPr>
            <a:r>
              <a:rPr lang="en" sz="2200" dirty="0">
                <a:latin typeface="Calibri"/>
                <a:ea typeface="Calibri"/>
                <a:cs typeface="Calibri"/>
                <a:sym typeface="Calibri"/>
              </a:rPr>
              <a:t>Persistent storage</a:t>
            </a:r>
          </a:p>
          <a:p>
            <a:pPr marL="0" marR="0" lvl="0" indent="0" algn="l" rtl="0">
              <a:lnSpc>
                <a:spcPct val="90000"/>
              </a:lnSpc>
              <a:spcBef>
                <a:spcPts val="0"/>
              </a:spcBef>
              <a:spcAft>
                <a:spcPts val="0"/>
              </a:spcAft>
              <a:buNone/>
            </a:pPr>
            <a:endParaRPr sz="1800" dirty="0">
              <a:latin typeface="Calibri"/>
              <a:ea typeface="Calibri"/>
              <a:cs typeface="Calibri"/>
              <a:sym typeface="Calibri"/>
            </a:endParaRPr>
          </a:p>
        </p:txBody>
      </p:sp>
      <p:pic>
        <p:nvPicPr>
          <p:cNvPr id="405" name="Shape 405" descr="cow_pets.jpeg"/>
          <p:cNvPicPr preferRelativeResize="0"/>
          <p:nvPr/>
        </p:nvPicPr>
        <p:blipFill>
          <a:blip r:embed="rId4">
            <a:alphaModFix/>
          </a:blip>
          <a:stretch>
            <a:fillRect/>
          </a:stretch>
        </p:blipFill>
        <p:spPr>
          <a:xfrm>
            <a:off x="91625" y="55672"/>
            <a:ext cx="1792693" cy="1792693"/>
          </a:xfrm>
          <a:prstGeom prst="rect">
            <a:avLst/>
          </a:prstGeom>
          <a:noFill/>
          <a:ln>
            <a:noFill/>
          </a:ln>
        </p:spPr>
      </p:pic>
      <p:pic>
        <p:nvPicPr>
          <p:cNvPr id="406" name="Shape 406" descr="herd_of_cats.jpg"/>
          <p:cNvPicPr preferRelativeResize="0"/>
          <p:nvPr/>
        </p:nvPicPr>
        <p:blipFill>
          <a:blip r:embed="rId5">
            <a:alphaModFix/>
          </a:blip>
          <a:stretch>
            <a:fillRect/>
          </a:stretch>
        </p:blipFill>
        <p:spPr>
          <a:xfrm>
            <a:off x="5634400" y="0"/>
            <a:ext cx="3111000" cy="1749951"/>
          </a:xfrm>
          <a:prstGeom prst="rect">
            <a:avLst/>
          </a:prstGeom>
          <a:noFill/>
          <a:ln>
            <a:noFill/>
          </a:ln>
        </p:spPr>
      </p:pic>
      <p:pic>
        <p:nvPicPr>
          <p:cNvPr id="407" name="Shape 407"/>
          <p:cNvPicPr preferRelativeResize="0"/>
          <p:nvPr/>
        </p:nvPicPr>
        <p:blipFill>
          <a:blip r:embed="rId6">
            <a:alphaModFix/>
          </a:blip>
          <a:stretch>
            <a:fillRect/>
          </a:stretch>
        </p:blipFill>
        <p:spPr>
          <a:xfrm>
            <a:off x="7472850" y="3488125"/>
            <a:ext cx="1612025" cy="1368075"/>
          </a:xfrm>
          <a:prstGeom prst="rect">
            <a:avLst/>
          </a:prstGeom>
          <a:noFill/>
          <a:ln>
            <a:noFill/>
          </a:ln>
        </p:spPr>
      </p:pic>
      <p:pic>
        <p:nvPicPr>
          <p:cNvPr id="408" name="Shape 408"/>
          <p:cNvPicPr preferRelativeResize="0"/>
          <p:nvPr/>
        </p:nvPicPr>
        <p:blipFill>
          <a:blip r:embed="rId7">
            <a:alphaModFix/>
          </a:blip>
          <a:stretch>
            <a:fillRect/>
          </a:stretch>
        </p:blipFill>
        <p:spPr>
          <a:xfrm>
            <a:off x="91625" y="3334400"/>
            <a:ext cx="1906650" cy="145845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acle-16x9-2016-160122">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70851</TotalTime>
  <Words>3499</Words>
  <Application>Microsoft Macintosh PowerPoint</Application>
  <PresentationFormat>On-screen Show (16:9)</PresentationFormat>
  <Paragraphs>988</Paragraphs>
  <Slides>53</Slides>
  <Notes>52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53</vt:i4>
      </vt:variant>
    </vt:vector>
  </HeadingPairs>
  <TitlesOfParts>
    <vt:vector size="66" baseType="lpstr">
      <vt:lpstr>Calibri</vt:lpstr>
      <vt:lpstr>Courier</vt:lpstr>
      <vt:lpstr>Courier New</vt:lpstr>
      <vt:lpstr>Europa-Bold</vt:lpstr>
      <vt:lpstr>Mangal</vt:lpstr>
      <vt:lpstr>Open Sans</vt:lpstr>
      <vt:lpstr>Roboto</vt:lpstr>
      <vt:lpstr>Roboto Mono</vt:lpstr>
      <vt:lpstr>Source Sans Pro</vt:lpstr>
      <vt:lpstr>Wingdings</vt:lpstr>
      <vt:lpstr>Arial</vt:lpstr>
      <vt:lpstr>Simple Light</vt:lpstr>
      <vt:lpstr>Oracle-16x9-2016-160122</vt:lpstr>
      <vt:lpstr>Running MySQL on Kubernetes  Patrick Galbraith, Oracle</vt:lpstr>
      <vt:lpstr>Patrick Galbraith</vt:lpstr>
      <vt:lpstr>About my team  </vt:lpstr>
      <vt:lpstr>What is this presentation about? </vt:lpstr>
      <vt:lpstr>Some things to consider with Containers</vt:lpstr>
      <vt:lpstr>VMs and Containers</vt:lpstr>
      <vt:lpstr>VMs vs. Containers</vt:lpstr>
      <vt:lpstr>Oh no! Databases on containers?!</vt:lpstr>
      <vt:lpstr>Databases: Pets vs. Cattle </vt:lpstr>
      <vt:lpstr>Database containers are…</vt:lpstr>
      <vt:lpstr>A tale of two open source projects </vt:lpstr>
      <vt:lpstr>Kubernetes ingredients for stateful applications  </vt:lpstr>
      <vt:lpstr>Starting out simple but manual</vt:lpstr>
      <vt:lpstr>Helm</vt:lpstr>
      <vt:lpstr>NodeSelector</vt:lpstr>
      <vt:lpstr>Node and Pod Affinity/AntiAffinity</vt:lpstr>
      <vt:lpstr>StatefulSets</vt:lpstr>
      <vt:lpstr>Deployment/ReplicaSet </vt:lpstr>
      <vt:lpstr>StatefulSet </vt:lpstr>
      <vt:lpstr>Headless Service</vt:lpstr>
      <vt:lpstr>StorageClass and VolumeClaimTemplate</vt:lpstr>
      <vt:lpstr>PowerPoint Presentation</vt:lpstr>
      <vt:lpstr>PowerPoint Presentation</vt:lpstr>
      <vt:lpstr>Operators</vt:lpstr>
      <vt:lpstr>Operators</vt:lpstr>
      <vt:lpstr>MySQL Operators</vt:lpstr>
      <vt:lpstr>Oracle MySQL Operator </vt:lpstr>
      <vt:lpstr>MySQL Operator </vt:lpstr>
      <vt:lpstr>Oracle MySQL Operator </vt:lpstr>
      <vt:lpstr>Examples: simple cluster</vt:lpstr>
      <vt:lpstr>Examples: simple cluster and backup </vt:lpstr>
      <vt:lpstr>Examples: simple restore </vt:lpstr>
      <vt:lpstr>Examples: scheduled backup </vt:lpstr>
      <vt:lpstr>Connecting</vt:lpstr>
      <vt:lpstr>Oracle MySQL Operator Demo</vt:lpstr>
      <vt:lpstr>MySQL Operator Demo</vt:lpstr>
      <vt:lpstr>Presslabs MySQL Operator</vt:lpstr>
      <vt:lpstr>Containers</vt:lpstr>
      <vt:lpstr>Presslabs MySQL  Operator </vt:lpstr>
      <vt:lpstr>Presslabs MySQL Operator Demo</vt:lpstr>
      <vt:lpstr> : sharding on a silver platter (http://vitess.io)</vt:lpstr>
      <vt:lpstr>PowerPoint Presentation</vt:lpstr>
      <vt:lpstr>Sharding</vt:lpstr>
      <vt:lpstr>Schema and Vschema</vt:lpstr>
      <vt:lpstr>Reparenting</vt:lpstr>
      <vt:lpstr>backups</vt:lpstr>
      <vt:lpstr>Vitess Operator</vt:lpstr>
      <vt:lpstr>           Vitess StatefulSet Demo</vt:lpstr>
      <vt:lpstr>Questions Preguntas Fragen सवाल...  Patg at Patg dot net  http://patg.net </vt:lpstr>
      <vt:lpstr>Thank you!</vt:lpstr>
      <vt:lpstr>Extra slides - resources  </vt:lpstr>
      <vt:lpstr>Collectbeats</vt:lpstr>
      <vt:lpstr>Other MySQL installation examples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179</cp:revision>
  <cp:lastPrinted>2017-12-06T10:48:00Z</cp:lastPrinted>
  <dcterms:modified xsi:type="dcterms:W3CDTF">2018-12-13T17:40:13Z</dcterms:modified>
</cp:coreProperties>
</file>